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40" r:id="rId1"/>
  </p:sldMasterIdLst>
  <p:notesMasterIdLst>
    <p:notesMasterId r:id="rId52"/>
  </p:notesMasterIdLst>
  <p:sldIdLst>
    <p:sldId id="272" r:id="rId2"/>
    <p:sldId id="256" r:id="rId3"/>
    <p:sldId id="318" r:id="rId4"/>
    <p:sldId id="303" r:id="rId5"/>
    <p:sldId id="305" r:id="rId6"/>
    <p:sldId id="304" r:id="rId7"/>
    <p:sldId id="273" r:id="rId8"/>
    <p:sldId id="306" r:id="rId9"/>
    <p:sldId id="307" r:id="rId10"/>
    <p:sldId id="309" r:id="rId11"/>
    <p:sldId id="310" r:id="rId12"/>
    <p:sldId id="308" r:id="rId13"/>
    <p:sldId id="288" r:id="rId14"/>
    <p:sldId id="298" r:id="rId15"/>
    <p:sldId id="257" r:id="rId16"/>
    <p:sldId id="289" r:id="rId17"/>
    <p:sldId id="319" r:id="rId18"/>
    <p:sldId id="259" r:id="rId19"/>
    <p:sldId id="312" r:id="rId20"/>
    <p:sldId id="311" r:id="rId21"/>
    <p:sldId id="260" r:id="rId22"/>
    <p:sldId id="274" r:id="rId23"/>
    <p:sldId id="290" r:id="rId24"/>
    <p:sldId id="291" r:id="rId25"/>
    <p:sldId id="276" r:id="rId26"/>
    <p:sldId id="301" r:id="rId27"/>
    <p:sldId id="278" r:id="rId28"/>
    <p:sldId id="317" r:id="rId29"/>
    <p:sldId id="286" r:id="rId30"/>
    <p:sldId id="300" r:id="rId31"/>
    <p:sldId id="282" r:id="rId32"/>
    <p:sldId id="287" r:id="rId33"/>
    <p:sldId id="313" r:id="rId34"/>
    <p:sldId id="314" r:id="rId35"/>
    <p:sldId id="315" r:id="rId36"/>
    <p:sldId id="263" r:id="rId37"/>
    <p:sldId id="316" r:id="rId38"/>
    <p:sldId id="264" r:id="rId39"/>
    <p:sldId id="265" r:id="rId40"/>
    <p:sldId id="266" r:id="rId41"/>
    <p:sldId id="283" r:id="rId42"/>
    <p:sldId id="267" r:id="rId43"/>
    <p:sldId id="292" r:id="rId44"/>
    <p:sldId id="285" r:id="rId45"/>
    <p:sldId id="299" r:id="rId46"/>
    <p:sldId id="296" r:id="rId47"/>
    <p:sldId id="293" r:id="rId48"/>
    <p:sldId id="295" r:id="rId49"/>
    <p:sldId id="294" r:id="rId50"/>
    <p:sldId id="297" r:id="rId51"/>
  </p:sldIdLst>
  <p:sldSz cx="9144000" cy="6858000" type="screen4x3"/>
  <p:notesSz cx="6858000" cy="9144000"/>
  <p:defaultTextStyle>
    <a:defPPr>
      <a:defRPr lang="fa-I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509" autoAdjust="0"/>
    <p:restoredTop sz="96092" autoAdjust="0"/>
  </p:normalViewPr>
  <p:slideViewPr>
    <p:cSldViewPr>
      <p:cViewPr varScale="1">
        <p:scale>
          <a:sx n="71" d="100"/>
          <a:sy n="71" d="100"/>
        </p:scale>
        <p:origin x="-15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4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8BFFDA1-9E88-43A9-8A92-8B0476D122FF}" type="datetimeFigureOut">
              <a:rPr lang="fa-IR" smtClean="0"/>
              <a:t>1434/11/05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93C0164-6CD9-4EE7-9135-3C22F0BB507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1815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3C0164-6CD9-4EE7-9135-3C22F0BB5076}" type="slidenum">
              <a:rPr lang="fa-IR" smtClean="0">
                <a:solidFill>
                  <a:prstClr val="black"/>
                </a:solidFill>
              </a:rPr>
              <a:pPr/>
              <a:t>11</a:t>
            </a:fld>
            <a:endParaRPr lang="fa-I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299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9DC2B-CBDA-422F-BE63-46DEBB0B497A}" type="datetimeFigureOut">
              <a:rPr lang="fa-IR"/>
              <a:pPr>
                <a:defRPr/>
              </a:pPr>
              <a:t>1434/11/05</a:t>
            </a:fld>
            <a:endParaRPr lang="fa-IR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4A836-3FB4-4259-BBDB-D2C4326FD08E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D2AA8-82B6-4759-9AF7-3FB48938A319}" type="datetimeFigureOut">
              <a:rPr lang="fa-IR"/>
              <a:pPr>
                <a:defRPr/>
              </a:pPr>
              <a:t>1434/11/05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3850A-C5F7-4C6C-96C6-BFA132CF87BB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3989C-1DE0-4D2D-9759-63846945C15A}" type="datetimeFigureOut">
              <a:rPr lang="fa-IR"/>
              <a:pPr>
                <a:defRPr/>
              </a:pPr>
              <a:t>1434/11/05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A08A1-0B86-4EC8-84A1-1E1D8EAF5CEC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9B13A-88B4-40B1-91E8-BE7850C6D158}" type="datetimeFigureOut">
              <a:rPr lang="fa-IR"/>
              <a:pPr>
                <a:defRPr/>
              </a:pPr>
              <a:t>1434/11/05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92692-66D8-4435-A91E-5703AD1707AE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30CB1-5C62-449A-8619-492E0813B711}" type="datetimeFigureOut">
              <a:rPr lang="fa-IR"/>
              <a:pPr>
                <a:defRPr/>
              </a:pPr>
              <a:t>1434/11/05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F1F0C-E5B7-40B7-AFA9-70A76A6CCF01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A4C9B-B78A-48FE-B585-D829CE2D1F2C}" type="datetimeFigureOut">
              <a:rPr lang="fa-IR"/>
              <a:pPr>
                <a:defRPr/>
              </a:pPr>
              <a:t>1434/11/05</a:t>
            </a:fld>
            <a:endParaRPr lang="fa-I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23CBA-4730-49E8-A218-43D60E9A2AA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51E6B-6A71-4809-80B2-74A97B42F4DB}" type="datetimeFigureOut">
              <a:rPr lang="fa-IR"/>
              <a:pPr>
                <a:defRPr/>
              </a:pPr>
              <a:t>1434/11/05</a:t>
            </a:fld>
            <a:endParaRPr lang="fa-IR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49C9A-EC09-4715-BD26-94A41DA8264A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6CCC4-51C1-4E14-90FA-B980E9FA8B89}" type="datetimeFigureOut">
              <a:rPr lang="fa-IR"/>
              <a:pPr>
                <a:defRPr/>
              </a:pPr>
              <a:t>1434/11/05</a:t>
            </a:fld>
            <a:endParaRPr lang="fa-IR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F8A12-1FAB-40E0-8B3A-99E09701F948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C52CB-73F5-40B2-81B8-C47244E7A4D3}" type="datetimeFigureOut">
              <a:rPr lang="fa-IR"/>
              <a:pPr>
                <a:defRPr/>
              </a:pPr>
              <a:t>1434/11/05</a:t>
            </a:fld>
            <a:endParaRPr lang="fa-IR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26599-F7B2-4839-98F3-EFA73A21D8B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F89C7-8D2D-4FB6-A0B5-57ABFB0A6CF0}" type="datetimeFigureOut">
              <a:rPr lang="fa-IR"/>
              <a:pPr>
                <a:defRPr/>
              </a:pPr>
              <a:t>1434/11/05</a:t>
            </a:fld>
            <a:endParaRPr lang="fa-I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47185-8205-45C1-AB58-CBAC73C84AE1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BB377-1900-40E2-BCAF-D17304E7E1F7}" type="datetimeFigureOut">
              <a:rPr lang="fa-IR"/>
              <a:pPr>
                <a:defRPr/>
              </a:pPr>
              <a:t>1434/11/05</a:t>
            </a:fld>
            <a:endParaRPr lang="fa-IR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1A6F5-A5EB-4170-9906-6CDFEE6FB4FA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EB4AD37-1EFF-4279-AF51-9C9A4733277B}" type="datetimeFigureOut">
              <a:rPr lang="fa-IR"/>
              <a:pPr>
                <a:defRPr/>
              </a:pPr>
              <a:t>1434/11/05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EB6AC86-D17D-4279-8CF0-88E7479362BC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55" r:id="rId2"/>
    <p:sldLayoutId id="2147483864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5" r:id="rId9"/>
    <p:sldLayoutId id="2147483861" r:id="rId10"/>
    <p:sldLayoutId id="2147483862" r:id="rId11"/>
  </p:sldLayoutIdLst>
  <p:txStyles>
    <p:titleStyle>
      <a:lvl1pPr algn="l" rtl="1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2pPr>
      <a:lvl3pPr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3pPr>
      <a:lvl4pPr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4pPr>
      <a:lvl5pPr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5pPr>
      <a:lvl6pPr marL="4572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6pPr>
      <a:lvl7pPr marL="9144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7pPr>
      <a:lvl8pPr marL="13716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8pPr>
      <a:lvl9pPr marL="18288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9pPr>
    </p:titleStyle>
    <p:bodyStyle>
      <a:lvl1pPr marL="273050" indent="-273050" algn="r" rtl="1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Majalla UI"/>
          <a:cs typeface="+mn-cs"/>
        </a:defRPr>
      </a:lvl1pPr>
      <a:lvl2pPr marL="639763" indent="-246063" algn="r" rtl="1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Majalla UI"/>
          <a:cs typeface="+mn-cs"/>
        </a:defRPr>
      </a:lvl2pPr>
      <a:lvl3pPr marL="914400" indent="-246063" algn="r" rtl="1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Majalla UI"/>
          <a:cs typeface="+mn-cs"/>
        </a:defRPr>
      </a:lvl3pPr>
      <a:lvl4pPr marL="1187450" indent="-209550" algn="r" rtl="1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Majalla UI"/>
          <a:cs typeface="+mn-cs"/>
        </a:defRPr>
      </a:lvl4pPr>
      <a:lvl5pPr marL="1462088" indent="-209550" algn="r" rtl="1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Majalla UI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0DF593-3C82-4FCA-A946-59B29C677D7F}" type="slidenum">
              <a:rPr lang="fa-IR"/>
              <a:pPr>
                <a:defRPr/>
              </a:pPr>
              <a:t>1</a:t>
            </a:fld>
            <a:endParaRPr lang="fa-IR"/>
          </a:p>
        </p:txBody>
      </p:sp>
      <p:pic>
        <p:nvPicPr>
          <p:cNvPr id="5" name="Picture 4" descr="045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05063" y="1624013"/>
            <a:ext cx="4333875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15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79934"/>
          </a:xfrm>
        </p:spPr>
        <p:txBody>
          <a:bodyPr/>
          <a:lstStyle/>
          <a:p>
            <a:pPr algn="r"/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مقایسه کنید: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695800"/>
          </a:xfrm>
        </p:spPr>
        <p:txBody>
          <a:bodyPr>
            <a:noAutofit/>
          </a:bodyPr>
          <a:lstStyle/>
          <a:p>
            <a:pPr algn="r" rtl="1">
              <a:buNone/>
            </a:pP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Lotus" pitchFamily="2" charset="-78"/>
              </a:rPr>
              <a:t>کارکرد علوم موجود: </a:t>
            </a:r>
            <a:r>
              <a:rPr lang="fa-IR" sz="2800" b="1" dirty="0" smtClean="0">
                <a:cs typeface="B Lotus" pitchFamily="2" charset="-78"/>
              </a:rPr>
              <a:t>درک گسترده تری از واقعیات در اختیار ما قرار می دهند تا با شناخت بهتری از خود و پیرامون خود، به اهدافمان دست یابیم</a:t>
            </a:r>
          </a:p>
          <a:p>
            <a:pPr algn="r" rtl="1">
              <a:buNone/>
            </a:pPr>
            <a:endParaRPr lang="fa-IR" sz="2800" b="1" dirty="0" smtClean="0">
              <a:cs typeface="B Lotus" pitchFamily="2" charset="-78"/>
            </a:endParaRPr>
          </a:p>
          <a:p>
            <a:pPr algn="r" rtl="1">
              <a:buNone/>
            </a:pP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Lotus" pitchFamily="2" charset="-78"/>
              </a:rPr>
              <a:t>کارکرد دین اسلام: </a:t>
            </a:r>
            <a:r>
              <a:rPr lang="fa-IR" sz="2800" b="1" dirty="0" smtClean="0">
                <a:cs typeface="B Lotus" pitchFamily="2" charset="-78"/>
              </a:rPr>
              <a:t>درک عمیقتری از واقعیات عالم در اختیار ما قرار می دهد تا با شناخت بهتری از مسیر زندگی، به هدف نهایی خود دست یابیم</a:t>
            </a:r>
            <a:endParaRPr lang="en-US" sz="2800" b="1" dirty="0" smtClean="0">
              <a:cs typeface="B Lotus" pitchFamily="2" charset="-78"/>
            </a:endParaRPr>
          </a:p>
          <a:p>
            <a:pPr algn="r" rtl="1">
              <a:buNone/>
            </a:pPr>
            <a:endParaRPr lang="fa-IR" sz="2800" b="1" dirty="0" smtClean="0">
              <a:cs typeface="B Lotus" pitchFamily="2" charset="-78"/>
            </a:endParaRPr>
          </a:p>
          <a:p>
            <a:pPr algn="r" rtl="1">
              <a:buNone/>
            </a:pPr>
            <a:r>
              <a:rPr lang="fa-IR" sz="2800" b="1" dirty="0" smtClean="0">
                <a:cs typeface="B Lotus" pitchFamily="2" charset="-78"/>
              </a:rPr>
              <a:t>آیا بین این درگیری پیش می آید؟ اگر رخ داد چه کنیم؟</a:t>
            </a:r>
          </a:p>
          <a:p>
            <a:pPr algn="r" rtl="1">
              <a:buNone/>
            </a:pPr>
            <a:r>
              <a:rPr lang="fa-IR" sz="2800" b="1" dirty="0" smtClean="0">
                <a:cs typeface="B Lotus" pitchFamily="2" charset="-78"/>
              </a:rPr>
              <a:t> آیا این دو می توانند به جای رقابت، با هم رفاقت کنند؟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7895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852936"/>
            <a:ext cx="8229600" cy="3255640"/>
          </a:xfrm>
        </p:spPr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fa-IR" sz="3200" b="1" dirty="0" smtClean="0">
                <a:cs typeface="B Lotus" pitchFamily="2" charset="-78"/>
              </a:rPr>
              <a:t>در اسلام، اين دو همراه هم رشد، و همراه هم افول کرده‌اند. </a:t>
            </a:r>
            <a:endParaRPr lang="en-US" sz="3200" b="1" dirty="0" smtClean="0">
              <a:cs typeface="B Lotus" pitchFamily="2" charset="-78"/>
            </a:endParaRPr>
          </a:p>
          <a:p>
            <a:pPr algn="just">
              <a:buFont typeface="Wingdings 2" pitchFamily="18" charset="2"/>
              <a:buNone/>
            </a:pPr>
            <a:endParaRPr lang="fa-IR" sz="3200" b="1" dirty="0" smtClean="0">
              <a:cs typeface="B Lotus" pitchFamily="2" charset="-78"/>
            </a:endParaRPr>
          </a:p>
          <a:p>
            <a:pPr algn="just">
              <a:buFont typeface="Wingdings 2" pitchFamily="18" charset="2"/>
              <a:buNone/>
            </a:pPr>
            <a:r>
              <a:rPr lang="fa-IR" sz="3200" b="1" dirty="0" smtClean="0">
                <a:cs typeface="B Lotus" pitchFamily="2" charset="-78"/>
              </a:rPr>
              <a:t>حداکثر، </a:t>
            </a:r>
          </a:p>
          <a:p>
            <a:pPr algn="just">
              <a:buFont typeface="Wingdings 2" pitchFamily="18" charset="2"/>
              <a:buNone/>
            </a:pPr>
            <a:r>
              <a:rPr lang="fa-IR" sz="3200" b="1" dirty="0" smtClean="0">
                <a:cs typeface="B Lotus" pitchFamily="2" charset="-78"/>
              </a:rPr>
              <a:t>بحث رابطه عقل و وحي (به عنوان دو ابزار شناخت) بوده، </a:t>
            </a:r>
          </a:p>
          <a:p>
            <a:pPr algn="just">
              <a:buFont typeface="Wingdings 2" pitchFamily="18" charset="2"/>
              <a:buNone/>
            </a:pPr>
            <a:r>
              <a:rPr lang="fa-IR" sz="3200" b="1" dirty="0" smtClean="0">
                <a:cs typeface="B Lotus" pitchFamily="2" charset="-78"/>
              </a:rPr>
              <a:t>نه رابطه علم و دين (دو مجموعه معرفتي در مقابل هم)</a:t>
            </a:r>
            <a:endParaRPr lang="fa-IR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1143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sz="4400" b="1" dirty="0" smtClean="0">
                <a:cs typeface="B Lotus" pitchFamily="2" charset="-78"/>
              </a:rPr>
              <a:t>تذکر: نزاع علم و دين، مساله کیست؟</a:t>
            </a:r>
            <a:br>
              <a:rPr lang="fa-IR" sz="4400" b="1" dirty="0" smtClean="0">
                <a:cs typeface="B Lotus" pitchFamily="2" charset="-78"/>
              </a:rPr>
            </a:br>
            <a:r>
              <a:rPr lang="fa-IR" sz="4400" b="1" dirty="0" smtClean="0">
                <a:cs typeface="B Lotus" pitchFamily="2" charset="-78"/>
              </a:rPr>
              <a:t>تمدن غربي یا تمدن اسلامي</a:t>
            </a:r>
            <a:r>
              <a:rPr lang="fa-IR" sz="4000" b="1" dirty="0" smtClean="0">
                <a:cs typeface="B Lotus" pitchFamily="2" charset="-78"/>
              </a:rPr>
              <a:t>؟</a:t>
            </a:r>
            <a:endParaRPr lang="fa-IR" sz="4000" b="1" dirty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653649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algn="r" rtl="1">
              <a:buNone/>
            </a:pPr>
            <a:r>
              <a:rPr lang="fa-IR" sz="3200" b="1" dirty="0" smtClean="0">
                <a:cs typeface="B Lotus" pitchFamily="2" charset="-78"/>
              </a:rPr>
              <a:t>فیزیک و شیمی: واقعیت چیست؟ ماده و انرژی یا فراتر از آن؟</a:t>
            </a:r>
          </a:p>
          <a:p>
            <a:pPr algn="r" rtl="1">
              <a:buNone/>
            </a:pPr>
            <a:r>
              <a:rPr lang="fa-IR" sz="3200" b="1" dirty="0" smtClean="0">
                <a:cs typeface="B Lotus" pitchFamily="2" charset="-78"/>
              </a:rPr>
              <a:t>زیست شناسی: انسانهای نخستین و نظریه تکامل یا خلقت آدم؟</a:t>
            </a:r>
          </a:p>
          <a:p>
            <a:pPr algn="r" rtl="1">
              <a:buNone/>
            </a:pPr>
            <a:r>
              <a:rPr lang="fa-IR" sz="3200" b="1" dirty="0" smtClean="0">
                <a:cs typeface="B Lotus" pitchFamily="2" charset="-78"/>
              </a:rPr>
              <a:t>اقتصاد: ربا در نظام معاملاتی؟ تقدم عدالت یا توسعه؟</a:t>
            </a:r>
          </a:p>
          <a:p>
            <a:pPr algn="r" rtl="1">
              <a:buNone/>
            </a:pPr>
            <a:r>
              <a:rPr lang="fa-IR" sz="3200" b="1" dirty="0" smtClean="0">
                <a:cs typeface="B Lotus" pitchFamily="2" charset="-78"/>
              </a:rPr>
              <a:t>سیاست: آیا قدرت همواره فسادآور است؟ مقتدر مظلوم؟</a:t>
            </a:r>
          </a:p>
          <a:p>
            <a:pPr algn="r" rtl="1">
              <a:buNone/>
            </a:pPr>
            <a:r>
              <a:rPr lang="fa-IR" sz="3200" b="1" dirty="0" smtClean="0">
                <a:cs typeface="B Lotus" pitchFamily="2" charset="-78"/>
              </a:rPr>
              <a:t>حقوق: حق همجنسگرایی؟ حق تغییر دین و ارتداد؟</a:t>
            </a:r>
          </a:p>
          <a:p>
            <a:pPr algn="r" rtl="1">
              <a:buNone/>
            </a:pPr>
            <a:r>
              <a:rPr lang="fa-IR" sz="3200" b="1" dirty="0" smtClean="0">
                <a:cs typeface="B Lotus" pitchFamily="2" charset="-78"/>
              </a:rPr>
              <a:t>هنر: موسیقی و رقص؟ مجسمه سازی؟</a:t>
            </a:r>
          </a:p>
          <a:p>
            <a:pPr algn="r" rtl="1">
              <a:buNone/>
            </a:pPr>
            <a:r>
              <a:rPr lang="fa-IR" sz="3200" b="1" dirty="0" smtClean="0">
                <a:cs typeface="B Lotus" pitchFamily="2" charset="-78"/>
              </a:rPr>
              <a:t>و  ...</a:t>
            </a:r>
          </a:p>
          <a:p>
            <a:pPr algn="r" rtl="1">
              <a:buNone/>
            </a:pPr>
            <a:endParaRPr lang="fa-IR" sz="3200" dirty="0" smtClean="0">
              <a:cs typeface="B Lotus" pitchFamily="2" charset="-78"/>
            </a:endParaRPr>
          </a:p>
          <a:p>
            <a:pPr algn="r" rtl="1">
              <a:buNone/>
            </a:pPr>
            <a:endParaRPr lang="fa-IR" dirty="0" smtClean="0">
              <a:cs typeface="B Lotus" pitchFamily="2" charset="-78"/>
            </a:endParaRPr>
          </a:p>
          <a:p>
            <a:pPr algn="r" rtl="1">
              <a:buNone/>
            </a:pPr>
            <a:endParaRPr lang="fa-IR" dirty="0" smtClean="0">
              <a:cs typeface="B Lotus" pitchFamily="2" charset="-78"/>
            </a:endParaRPr>
          </a:p>
          <a:p>
            <a:pPr algn="r" rtl="1">
              <a:buNone/>
            </a:pPr>
            <a:endParaRPr lang="fa-IR" dirty="0" smtClean="0"/>
          </a:p>
          <a:p>
            <a:pPr algn="r" rtl="1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sz="4800" b="1" dirty="0" smtClean="0">
                <a:cs typeface="B Lotus" pitchFamily="2" charset="-78"/>
              </a:rPr>
              <a:t>اما اکنون نزاع فراگیر شده، مثلا:</a:t>
            </a:r>
            <a:endParaRPr lang="fa-IR" sz="4800" b="1" dirty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8815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3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60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90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cs typeface="B Lotus" pitchFamily="2" charset="-78"/>
              </a:rPr>
              <a:t>هشدار: تلقي غربی از علم و دین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4563"/>
            <a:ext cx="8229600" cy="4110037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1- علم بودن در گروي «استفاده از روش تجربي» است.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2- دیني بودن يک محتوا در گرو «استناد به متون ديني» است.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نتيجه: «علم دیني» ترکيبي بي‌معناست.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solidFill>
                  <a:srgbClr val="C00000"/>
                </a:solidFill>
                <a:ea typeface="+mn-ea"/>
                <a:cs typeface="B Lotus" pitchFamily="2" charset="-78"/>
              </a:rPr>
              <a:t>نقد: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1- آيا شناخت واقعيت، منحصر در استفاده از روش تجربي است؟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2- آيا تحلیلهای منافقان و خوارج از متون دینی، مورد قبول دین (= دینی</a:t>
            </a:r>
            <a:r>
              <a:rPr lang="fa-IR" sz="3200" b="1" dirty="0">
                <a:ea typeface="+mn-ea"/>
                <a:cs typeface="B Lotus" pitchFamily="2" charset="-78"/>
              </a:rPr>
              <a:t>)</a:t>
            </a:r>
            <a:r>
              <a:rPr lang="fa-IR" sz="3200" b="1" dirty="0" smtClean="0">
                <a:ea typeface="+mn-ea"/>
                <a:cs typeface="B Lotus" pitchFamily="2" charset="-78"/>
              </a:rPr>
              <a:t> است؟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1600" b="1" dirty="0" smtClean="0">
              <a:ea typeface="+mn-ea"/>
              <a:cs typeface="B Lotus" pitchFamily="2" charset="-78"/>
            </a:endParaRPr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sz="3900" b="1" dirty="0" smtClean="0">
                <a:solidFill>
                  <a:srgbClr val="C00000"/>
                </a:solidFill>
                <a:cs typeface="B Lotus" pitchFamily="2" charset="-78"/>
              </a:rPr>
              <a:t>ضرورت </a:t>
            </a:r>
            <a:r>
              <a:rPr lang="fa-IR" sz="3900" b="1" dirty="0">
                <a:solidFill>
                  <a:srgbClr val="C00000"/>
                </a:solidFill>
                <a:cs typeface="B Lotus" pitchFamily="2" charset="-78"/>
              </a:rPr>
              <a:t>تغيير </a:t>
            </a:r>
            <a:r>
              <a:rPr lang="fa-IR" sz="3900" b="1" dirty="0" smtClean="0">
                <a:solidFill>
                  <a:srgbClr val="C00000"/>
                </a:solidFill>
                <a:cs typeface="B Lotus" pitchFamily="2" charset="-78"/>
              </a:rPr>
              <a:t>میدان فهم مساله</a:t>
            </a:r>
            <a:endParaRPr lang="fa-IR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443344">
            <a:off x="3546475" y="2143125"/>
            <a:ext cx="4572000" cy="21224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B Lotus" pitchFamily="2" charset="-78"/>
              </a:rPr>
              <a:t>قسمت اول:</a:t>
            </a:r>
            <a:br>
              <a:rPr lang="fa-IR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B Lotus" pitchFamily="2" charset="-78"/>
              </a:rPr>
            </a:br>
            <a:r>
              <a:rPr lang="fa-IR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B Lotus" pitchFamily="2" charset="-78"/>
              </a:rPr>
              <a:t>مباحث تئوريک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3000372"/>
            <a:ext cx="7772400" cy="1362456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fa-IR" smtClean="0">
                <a:solidFill>
                  <a:schemeClr val="tx1"/>
                </a:solidFill>
                <a:cs typeface="B Lotus" pitchFamily="2" charset="-78"/>
              </a:rPr>
              <a:t>الف. بررسي مساله</a:t>
            </a:r>
            <a:br>
              <a:rPr lang="fa-IR" smtClean="0">
                <a:solidFill>
                  <a:schemeClr val="tx1"/>
                </a:solidFill>
                <a:cs typeface="B Lotus" pitchFamily="2" charset="-78"/>
              </a:rPr>
            </a:br>
            <a:r>
              <a:rPr lang="fa-IR">
                <a:solidFill>
                  <a:schemeClr val="tx1"/>
                </a:solidFill>
                <a:cs typeface="B Lotus" pitchFamily="2" charset="-78"/>
              </a:rPr>
              <a:t/>
            </a:r>
            <a:br>
              <a:rPr lang="fa-IR">
                <a:solidFill>
                  <a:schemeClr val="tx1"/>
                </a:solidFill>
                <a:cs typeface="B Lotus" pitchFamily="2" charset="-78"/>
              </a:rPr>
            </a:br>
            <a:r>
              <a:rPr lang="fa-IR" smtClean="0">
                <a:solidFill>
                  <a:schemeClr val="tx1"/>
                </a:solidFill>
                <a:cs typeface="B Lotus" pitchFamily="2" charset="-78"/>
              </a:rPr>
              <a:t> از منظر مباحث مربوط به علم</a:t>
            </a:r>
            <a:endParaRPr lang="fa-IR">
              <a:solidFill>
                <a:schemeClr val="tx1"/>
              </a:solidFill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500063"/>
            <a:ext cx="8229600" cy="1143000"/>
          </a:xfrm>
        </p:spPr>
        <p:txBody>
          <a:bodyPr/>
          <a:lstStyle/>
          <a:p>
            <a:pPr algn="ctr"/>
            <a:r>
              <a:rPr lang="fa-IR" b="1" smtClean="0">
                <a:cs typeface="B Lotus" pitchFamily="2" charset="-78"/>
              </a:rPr>
              <a:t>دو نکته روش‌شناختي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z="4000" b="1" dirty="0" smtClean="0">
                <a:cs typeface="B Lotus" pitchFamily="2" charset="-78"/>
              </a:rPr>
              <a:t>تفکيک مباحث معرفت‌شناسي از فلسفه علم </a:t>
            </a:r>
          </a:p>
          <a:p>
            <a:pPr>
              <a:buFont typeface="Wingdings 2" pitchFamily="18" charset="2"/>
              <a:buNone/>
            </a:pPr>
            <a:r>
              <a:rPr lang="fa-IR" sz="4000" b="1" dirty="0" smtClean="0">
                <a:cs typeface="B Lotus" pitchFamily="2" charset="-78"/>
              </a:rPr>
              <a:t>	(گزاره معرفتي يا نظام معرفتي)</a:t>
            </a:r>
          </a:p>
          <a:p>
            <a:pPr>
              <a:buFont typeface="Wingdings 2" pitchFamily="18" charset="2"/>
              <a:buNone/>
            </a:pPr>
            <a:endParaRPr lang="fa-IR" sz="4000" b="1" dirty="0" smtClean="0">
              <a:cs typeface="B Lotus" pitchFamily="2" charset="-78"/>
            </a:endParaRPr>
          </a:p>
          <a:p>
            <a:r>
              <a:rPr lang="fa-IR" sz="4000" b="1" dirty="0" smtClean="0">
                <a:cs typeface="B Lotus" pitchFamily="2" charset="-78"/>
              </a:rPr>
              <a:t>تفکيک دو سنخ تحليل:</a:t>
            </a:r>
          </a:p>
          <a:p>
            <a:pPr>
              <a:buFont typeface="Wingdings 2" pitchFamily="18" charset="2"/>
              <a:buNone/>
            </a:pPr>
            <a:r>
              <a:rPr lang="fa-IR" sz="4000" b="1" dirty="0" smtClean="0">
                <a:cs typeface="B Lotus" pitchFamily="2" charset="-78"/>
              </a:rPr>
              <a:t>«منطقي- فلسفي»   يا   «تاريخي- جامعه‌شناختي»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021056"/>
          </a:xfrm>
        </p:spPr>
        <p:txBody>
          <a:bodyPr>
            <a:noAutofit/>
          </a:bodyPr>
          <a:lstStyle/>
          <a:p>
            <a:pPr algn="ctr"/>
            <a:r>
              <a:rPr lang="fa-IR" sz="7200" b="1" dirty="0" smtClean="0">
                <a:solidFill>
                  <a:schemeClr val="accent5">
                    <a:lumMod val="50000"/>
                  </a:schemeClr>
                </a:solidFill>
              </a:rPr>
              <a:t>مروری تاریخی- جامعه شناختی بر وضعیت علم</a:t>
            </a:r>
            <a:endParaRPr lang="en-US" sz="72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79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3"/>
            <a:ext cx="8229600" cy="4047728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4000" b="1" dirty="0" smtClean="0">
                <a:solidFill>
                  <a:srgbClr val="FF0000"/>
                </a:solidFill>
                <a:ea typeface="+mn-ea"/>
                <a:cs typeface="B Lotus" pitchFamily="2" charset="-78"/>
              </a:rPr>
              <a:t>تلقي اسلامي: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dirty="0" smtClean="0">
                <a:ea typeface="+mn-ea"/>
                <a:cs typeface="B Lotus" pitchFamily="2" charset="-78"/>
              </a:rPr>
              <a:t>درصدد يافتن حقيقت، ذومراتب، داراي فضيلت، قرين ايمان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3600" b="1" dirty="0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4000" b="1" dirty="0" smtClean="0">
                <a:solidFill>
                  <a:srgbClr val="FF0000"/>
                </a:solidFill>
                <a:ea typeface="+mn-ea"/>
                <a:cs typeface="B Lotus" pitchFamily="2" charset="-78"/>
              </a:rPr>
              <a:t>تلقي غربي: </a:t>
            </a:r>
            <a:r>
              <a:rPr lang="fa-IR" sz="4000" b="1" dirty="0" smtClean="0">
                <a:ea typeface="+mn-ea"/>
                <a:cs typeface="B Lotus" pitchFamily="2" charset="-78"/>
              </a:rPr>
              <a:t>مفهوم امروزي «</a:t>
            </a:r>
            <a:r>
              <a:rPr lang="en-US" sz="4000" b="1" dirty="0" smtClean="0">
                <a:ea typeface="+mn-ea"/>
                <a:cs typeface="B Lotus" pitchFamily="2" charset="-78"/>
              </a:rPr>
              <a:t>science</a:t>
            </a:r>
            <a:r>
              <a:rPr lang="fa-IR" sz="4000" b="1" dirty="0" smtClean="0">
                <a:ea typeface="+mn-ea"/>
                <a:cs typeface="B Lotus" pitchFamily="2" charset="-78"/>
              </a:rPr>
              <a:t>»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dirty="0" smtClean="0">
                <a:ea typeface="+mn-ea"/>
                <a:cs typeface="B Lotus" pitchFamily="2" charset="-78"/>
              </a:rPr>
              <a:t>درصدد تسلط بر عالم و آدم، حسي وتجربي (تقليل‌گرا)</a:t>
            </a:r>
            <a:endParaRPr lang="en-US" sz="3600" b="1" dirty="0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a-IR" dirty="0">
              <a:ea typeface="+mn-ea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4313" y="1268760"/>
            <a:ext cx="8715375" cy="72008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fa-IR" sz="4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الف. تفاوت تلقي از علم در فرهنگ اسلامي و </a:t>
            </a:r>
            <a:r>
              <a:rPr lang="fa-IR" sz="4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غربي</a:t>
            </a:r>
            <a:endParaRPr lang="fa-IR" sz="4000" b="1" dirty="0" smtClean="0">
              <a:solidFill>
                <a:schemeClr val="accent5">
                  <a:lumMod val="50000"/>
                </a:schemeClr>
              </a:solidFill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51942"/>
          </a:xfrm>
        </p:spPr>
        <p:txBody>
          <a:bodyPr/>
          <a:lstStyle/>
          <a:p>
            <a:pPr algn="ctr" rtl="0"/>
            <a:r>
              <a:rPr lang="fa-IR" b="1" dirty="0" smtClean="0"/>
              <a:t>چرا این تغییر نگرش رخ داد؟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89437"/>
          </a:xfrm>
        </p:spPr>
        <p:txBody>
          <a:bodyPr/>
          <a:lstStyle/>
          <a:p>
            <a:pPr marL="0" indent="0">
              <a:buNone/>
            </a:pPr>
            <a:r>
              <a:rPr lang="fa-IR" b="1" dirty="0" smtClean="0">
                <a:cs typeface="B Lotus" pitchFamily="2" charset="-78"/>
              </a:rPr>
              <a:t>بیکن: مخالفت با منطق ارسطویی و تاکید بر استقراء برای رسیدن به علم</a:t>
            </a:r>
          </a:p>
          <a:p>
            <a:pPr marL="0" indent="0">
              <a:buNone/>
            </a:pPr>
            <a:r>
              <a:rPr lang="fa-IR" b="1" dirty="0" smtClean="0">
                <a:cs typeface="B Lotus" pitchFamily="2" charset="-78"/>
              </a:rPr>
              <a:t>تجربه گرایی هیوم در عین به بن بست رسیدن استقرا </a:t>
            </a:r>
          </a:p>
          <a:p>
            <a:pPr marL="0" indent="0">
              <a:buNone/>
            </a:pPr>
            <a:r>
              <a:rPr lang="fa-IR" b="1" dirty="0" smtClean="0">
                <a:cs typeface="B Lotus" pitchFamily="2" charset="-78"/>
              </a:rPr>
              <a:t>تحلیل کانت (فیلسوف مدرنیته) از ماهیت گزاره معرفتی:</a:t>
            </a:r>
          </a:p>
          <a:p>
            <a:pPr marL="0" indent="0">
              <a:buNone/>
            </a:pPr>
            <a:r>
              <a:rPr lang="fa-IR" b="1" dirty="0" smtClean="0">
                <a:cs typeface="B Lotus" pitchFamily="2" charset="-78"/>
              </a:rPr>
              <a:t>معرفت، محصول ورود داده ی محسوس از عینک ذهن است؛ یعنی</a:t>
            </a:r>
          </a:p>
          <a:p>
            <a:pPr marL="514350" indent="-514350">
              <a:buAutoNum type="arabicPeriod"/>
            </a:pPr>
            <a:r>
              <a:rPr lang="fa-IR" b="1" dirty="0" smtClean="0">
                <a:cs typeface="B Lotus" pitchFamily="2" charset="-78"/>
              </a:rPr>
              <a:t>فقط جایی درباره واقعیت عینی می توان سخن گفت که داده حسی داشته باشیم (انحصار علم به محصول روش تجربی)</a:t>
            </a:r>
          </a:p>
          <a:p>
            <a:pPr marL="514350" indent="-514350">
              <a:buAutoNum type="arabicPeriod"/>
            </a:pPr>
            <a:r>
              <a:rPr lang="fa-IR" b="1" dirty="0" smtClean="0">
                <a:cs typeface="B Lotus" pitchFamily="2" charset="-78"/>
              </a:rPr>
              <a:t>قضایای ریاضی قالبهای ذهن اند برای سامان بخشیدن ادراک حسی</a:t>
            </a:r>
          </a:p>
          <a:p>
            <a:pPr marL="514350" indent="-514350">
              <a:buAutoNum type="arabicPeriod"/>
            </a:pPr>
            <a:r>
              <a:rPr lang="fa-IR" b="1" dirty="0" smtClean="0">
                <a:cs typeface="B Lotus" pitchFamily="2" charset="-78"/>
              </a:rPr>
              <a:t>مفاهیم فلسفی قالبهای ذهن، و قضایای فلسفی جدلی الطرفینند </a:t>
            </a:r>
          </a:p>
          <a:p>
            <a:pPr marL="514350" indent="-514350">
              <a:buAutoNum type="arabicPeriod"/>
            </a:pPr>
            <a:r>
              <a:rPr lang="fa-IR" b="1" dirty="0" smtClean="0">
                <a:cs typeface="B Lotus" pitchFamily="2" charset="-78"/>
              </a:rPr>
              <a:t>قضایای ارزشی و هنری خارج از حیطه معرفت به واقع اند</a:t>
            </a:r>
          </a:p>
          <a:p>
            <a:pPr marL="0" indent="0" algn="ctr">
              <a:buNone/>
            </a:pPr>
            <a:r>
              <a:rPr lang="fa-IR" b="1" dirty="0" smtClean="0">
                <a:solidFill>
                  <a:srgbClr val="FF0000"/>
                </a:solidFill>
                <a:cs typeface="B Lotus" pitchFamily="2" charset="-78"/>
              </a:rPr>
              <a:t>نتیجه: طبقه بندی جدید از علم</a:t>
            </a:r>
            <a:endParaRPr lang="fa-IR" b="1" dirty="0">
              <a:solidFill>
                <a:srgbClr val="FF0000"/>
              </a:solidFill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3577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924944"/>
            <a:ext cx="8458200" cy="265989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فلسفه علم و معرفت </a:t>
            </a:r>
            <a:r>
              <a:rPr lang="fa-IR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شناسی اسلامی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sz="9600" dirty="0" smtClean="0">
                <a:solidFill>
                  <a:srgbClr val="FFFF00"/>
                </a:solidFill>
                <a:cs typeface="B Lotus" pitchFamily="2" charset="-78"/>
              </a:rPr>
              <a:t>علم ديني</a:t>
            </a:r>
            <a:r>
              <a:rPr lang="en-US" sz="9600" dirty="0" smtClean="0">
                <a:solidFill>
                  <a:srgbClr val="FFFF00"/>
                </a:solidFill>
                <a:cs typeface="B Lotus" pitchFamily="2" charset="-78"/>
              </a:rPr>
              <a:t/>
            </a:r>
            <a:br>
              <a:rPr lang="en-US" sz="9600" dirty="0" smtClean="0">
                <a:solidFill>
                  <a:srgbClr val="FFFF00"/>
                </a:solidFill>
                <a:cs typeface="B Lotus" pitchFamily="2" charset="-78"/>
              </a:rPr>
            </a:br>
            <a:r>
              <a:rPr lang="fa-IR" sz="9600" dirty="0" smtClean="0">
                <a:solidFill>
                  <a:srgbClr val="FFFF00"/>
                </a:solidFill>
                <a:cs typeface="B Lotus" pitchFamily="2" charset="-78"/>
              </a:rPr>
              <a:t/>
            </a:r>
            <a:br>
              <a:rPr lang="fa-IR" sz="9600" dirty="0" smtClean="0">
                <a:solidFill>
                  <a:srgbClr val="FFFF00"/>
                </a:solidFill>
                <a:cs typeface="B Lotus" pitchFamily="2" charset="-78"/>
              </a:rPr>
            </a:br>
            <a:r>
              <a:rPr lang="fa-IR" sz="3600" dirty="0" smtClean="0">
                <a:solidFill>
                  <a:schemeClr val="tx1"/>
                </a:solidFill>
                <a:cs typeface="B Lotus" pitchFamily="2" charset="-78"/>
              </a:rPr>
              <a:t>ویرایش دوم. تابستان 1392</a:t>
            </a:r>
            <a:endParaRPr lang="fa-IR" sz="9600" dirty="0">
              <a:solidFill>
                <a:schemeClr val="tx1"/>
              </a:solidFill>
              <a:cs typeface="B Lotus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 rtl="0"/>
            <a:r>
              <a:rPr lang="fa-IR" sz="4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ب.ثمره این تغییر در طبقه بندی علم</a:t>
            </a:r>
            <a:endParaRPr lang="fa-IR" sz="40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a-I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935763"/>
              </p:ext>
            </p:extLst>
          </p:nvPr>
        </p:nvGraphicFramePr>
        <p:xfrm>
          <a:off x="-21506" y="1700808"/>
          <a:ext cx="8950499" cy="499207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8165"/>
                <a:gridCol w="1488165"/>
                <a:gridCol w="1471930"/>
                <a:gridCol w="1635819"/>
                <a:gridCol w="1258798"/>
                <a:gridCol w="1607622"/>
              </a:tblGrid>
              <a:tr h="462475">
                <a:tc gridSpan="3"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علم در تلقی سنتی (ارسطو و ...)</a:t>
                      </a:r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علم</a:t>
                      </a:r>
                      <a:r>
                        <a:rPr lang="fa-IR" sz="2400" b="1" baseline="0" dirty="0" smtClean="0"/>
                        <a:t> در تلقی مدرن (</a:t>
                      </a:r>
                      <a:r>
                        <a:rPr lang="en-US" sz="2400" b="1" baseline="0" dirty="0" smtClean="0"/>
                        <a:t>ISI</a:t>
                      </a:r>
                      <a:r>
                        <a:rPr lang="fa-IR" sz="2400" b="1" baseline="0" dirty="0" smtClean="0"/>
                        <a:t>)</a:t>
                      </a:r>
                      <a:endParaRPr lang="fa-IR" sz="2400" b="1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462475">
                <a:tc rowSpan="7"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علم</a:t>
                      </a:r>
                      <a:r>
                        <a:rPr lang="fa-IR" sz="2400" b="1" baseline="0" dirty="0" smtClean="0"/>
                        <a:t> </a:t>
                      </a:r>
                    </a:p>
                    <a:p>
                      <a:pPr rtl="1"/>
                      <a:r>
                        <a:rPr lang="fa-IR" sz="2400" b="1" dirty="0" smtClean="0"/>
                        <a:t>(حکمت،  فلسفه)</a:t>
                      </a:r>
                    </a:p>
                    <a:p>
                      <a:pPr rtl="1"/>
                      <a:endParaRPr lang="fa-IR" sz="2400" b="1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نظری</a:t>
                      </a:r>
                      <a:endParaRPr lang="fa-I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فلسفه</a:t>
                      </a:r>
                      <a:endParaRPr lang="fa-IR" sz="2400" b="1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7"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علم</a:t>
                      </a:r>
                    </a:p>
                    <a:p>
                      <a:pPr rtl="1"/>
                      <a:r>
                        <a:rPr lang="en-US" sz="2400" b="1" dirty="0" smtClean="0"/>
                        <a:t>Science</a:t>
                      </a:r>
                      <a:endParaRPr lang="fa-IR" sz="2400" b="1" dirty="0" smtClean="0"/>
                    </a:p>
                    <a:p>
                      <a:pPr rtl="1"/>
                      <a:r>
                        <a:rPr lang="fa-IR" sz="2400" b="1" dirty="0" smtClean="0"/>
                        <a:t>(روش تجربی)</a:t>
                      </a:r>
                      <a:endParaRPr lang="fa-IR" sz="2400" b="1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علوم</a:t>
                      </a:r>
                      <a:r>
                        <a:rPr lang="fa-IR" sz="2400" b="1" baseline="0" dirty="0" smtClean="0"/>
                        <a:t> محض</a:t>
                      </a:r>
                      <a:endParaRPr lang="fa-IR" sz="24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فیزیک،</a:t>
                      </a:r>
                      <a:r>
                        <a:rPr lang="fa-IR" sz="2400" b="1" baseline="0" dirty="0" smtClean="0"/>
                        <a:t> شیمی و ...</a:t>
                      </a:r>
                      <a:endParaRPr lang="fa-IR" sz="2400" b="1" dirty="0"/>
                    </a:p>
                  </a:txBody>
                  <a:tcPr/>
                </a:tc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ریاضیات</a:t>
                      </a:r>
                      <a:endParaRPr lang="fa-IR" sz="2400" b="1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a-I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طبیعیات</a:t>
                      </a:r>
                      <a:endParaRPr lang="fa-IR" sz="2400" b="1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علوم کاربردی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مهندسی</a:t>
                      </a:r>
                      <a:endParaRPr lang="fa-IR" sz="2400" b="1" dirty="0"/>
                    </a:p>
                  </a:txBody>
                  <a:tcPr/>
                </a:tc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عملی</a:t>
                      </a:r>
                      <a:endParaRPr lang="fa-I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اخلاق</a:t>
                      </a:r>
                      <a:endParaRPr lang="fa-IR" sz="2400" b="1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کشاورزی</a:t>
                      </a:r>
                      <a:endParaRPr lang="fa-IR" sz="2400" b="1" dirty="0"/>
                    </a:p>
                  </a:txBody>
                  <a:tcPr/>
                </a:tc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تدبیر منزل</a:t>
                      </a:r>
                      <a:endParaRPr lang="fa-IR" sz="2400" b="1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پزشکی</a:t>
                      </a:r>
                      <a:endParaRPr lang="fa-IR" sz="2400" b="1" dirty="0"/>
                    </a:p>
                  </a:txBody>
                  <a:tcPr/>
                </a:tc>
              </a:tr>
              <a:tr h="423409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سیاست مدن</a:t>
                      </a:r>
                      <a:endParaRPr lang="fa-IR" sz="2400" b="1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علوم اجتماعی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روانشناسی، جامعه</a:t>
                      </a:r>
                      <a:r>
                        <a:rPr lang="fa-IR" sz="2400" b="1" baseline="0" dirty="0" smtClean="0"/>
                        <a:t> </a:t>
                      </a:r>
                      <a:r>
                        <a:rPr lang="fa-IR" sz="2400" b="1" dirty="0" smtClean="0"/>
                        <a:t>شناسی</a:t>
                      </a:r>
                      <a:endParaRPr lang="fa-IR" sz="2400" b="1" dirty="0"/>
                    </a:p>
                  </a:txBody>
                  <a:tcPr/>
                </a:tc>
              </a:tr>
              <a:tr h="479868"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تولیدی</a:t>
                      </a:r>
                      <a:endParaRPr lang="fa-I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هنر</a:t>
                      </a:r>
                      <a:endParaRPr lang="fa-IR" sz="2400" b="1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  <a:tr h="479868">
                <a:tc>
                  <a:txBody>
                    <a:bodyPr/>
                    <a:lstStyle/>
                    <a:p>
                      <a:pPr rtl="1"/>
                      <a:r>
                        <a:rPr kumimoji="0" lang="fa-I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غیر علم</a:t>
                      </a:r>
                      <a:endParaRPr kumimoji="0" lang="fa-IR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kumimoji="0" lang="fa-I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اسطوره، خرافات و ...</a:t>
                      </a:r>
                      <a:endParaRPr kumimoji="0" lang="fa-IR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2800" b="1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Humanities</a:t>
                      </a:r>
                      <a:endParaRPr lang="fa-IR" sz="2000" b="1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فلسفه،</a:t>
                      </a:r>
                      <a:r>
                        <a:rPr lang="fa-IR" sz="2400" b="1" baseline="0" dirty="0" smtClean="0"/>
                        <a:t> هنر، ادبیات، اخلاق، سیاست</a:t>
                      </a:r>
                      <a:endParaRPr lang="fa-IR" sz="2400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sz="2400" b="1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ابزار علم</a:t>
                      </a:r>
                      <a:endParaRPr lang="fa-IR" sz="24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منطق</a:t>
                      </a:r>
                      <a:endParaRPr lang="fa-IR" sz="2400" b="1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ابزار علم</a:t>
                      </a:r>
                      <a:endParaRPr lang="fa-IR" sz="2400" b="1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ریاضیات</a:t>
                      </a:r>
                      <a:endParaRPr lang="fa-IR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5421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281488"/>
          </a:xfrm>
        </p:spPr>
        <p:txBody>
          <a:bodyPr>
            <a:normAutofit fontScale="92500" lnSpcReduction="10000"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000" b="1" dirty="0" smtClean="0">
                <a:solidFill>
                  <a:srgbClr val="C00000"/>
                </a:solidFill>
                <a:ea typeface="+mn-ea"/>
                <a:cs typeface="B Lotus" pitchFamily="2" charset="-78"/>
              </a:rPr>
              <a:t>معرفي اجمالي دو جريان کلان علم‌شناسي در غرب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b="1" dirty="0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dirty="0" smtClean="0">
                <a:solidFill>
                  <a:srgbClr val="C00000"/>
                </a:solidFill>
                <a:ea typeface="+mn-ea"/>
                <a:cs typeface="B Lotus" pitchFamily="2" charset="-78"/>
              </a:rPr>
              <a:t>الف) </a:t>
            </a:r>
            <a:r>
              <a:rPr lang="fa-IR" b="1" dirty="0" smtClean="0">
                <a:ea typeface="+mn-ea"/>
                <a:cs typeface="B Lotus" pitchFamily="2" charset="-78"/>
              </a:rPr>
              <a:t>پوزيتيويست‌ها: فقط آنچه تجربي است علم است.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dirty="0" smtClean="0">
                <a:ea typeface="+mn-ea"/>
                <a:cs typeface="B Lotus" pitchFamily="2" charset="-78"/>
              </a:rPr>
              <a:t>پس دين و اخلاق و هنر و سياست و ... خارج از علم است. </a:t>
            </a:r>
            <a:endParaRPr lang="en-US" b="1" dirty="0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dirty="0" smtClean="0">
                <a:ea typeface="+mn-ea"/>
                <a:cs typeface="B Lotus" pitchFamily="2" charset="-78"/>
              </a:rPr>
              <a:t>مثال: طبقه‌بندي </a:t>
            </a:r>
            <a:r>
              <a:rPr lang="en-US" b="1" dirty="0" smtClean="0">
                <a:ea typeface="+mn-ea"/>
                <a:cs typeface="B Lotus" pitchFamily="2" charset="-78"/>
              </a:rPr>
              <a:t>ISI </a:t>
            </a:r>
            <a:r>
              <a:rPr lang="fa-IR" b="1" dirty="0" smtClean="0">
                <a:ea typeface="+mn-ea"/>
                <a:cs typeface="B Lotus" pitchFamily="2" charset="-78"/>
              </a:rPr>
              <a:t> در تفکيک علوم اجتماعي «</a:t>
            </a:r>
            <a:r>
              <a:rPr lang="en-US" b="1" dirty="0" smtClean="0">
                <a:ea typeface="+mn-ea"/>
                <a:cs typeface="B Lotus" pitchFamily="2" charset="-78"/>
              </a:rPr>
              <a:t>social science</a:t>
            </a:r>
            <a:r>
              <a:rPr lang="fa-IR" b="1" dirty="0" smtClean="0">
                <a:ea typeface="+mn-ea"/>
                <a:cs typeface="B Lotus" pitchFamily="2" charset="-78"/>
              </a:rPr>
              <a:t>» از علوم انساني «</a:t>
            </a:r>
            <a:r>
              <a:rPr lang="en-US" b="1" dirty="0" smtClean="0">
                <a:ea typeface="+mn-ea"/>
                <a:cs typeface="B Lotus" pitchFamily="2" charset="-78"/>
              </a:rPr>
              <a:t>humanities</a:t>
            </a:r>
            <a:r>
              <a:rPr lang="fa-IR" b="1" dirty="0" smtClean="0">
                <a:ea typeface="+mn-ea"/>
                <a:cs typeface="B Lotus" pitchFamily="2" charset="-78"/>
              </a:rPr>
              <a:t>»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b="1" dirty="0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dirty="0" smtClean="0">
                <a:solidFill>
                  <a:srgbClr val="C00000"/>
                </a:solidFill>
                <a:ea typeface="+mn-ea"/>
                <a:cs typeface="B Lotus" pitchFamily="2" charset="-78"/>
              </a:rPr>
              <a:t>ب) </a:t>
            </a:r>
            <a:r>
              <a:rPr lang="fa-IR" b="1" dirty="0" smtClean="0">
                <a:ea typeface="+mn-ea"/>
                <a:cs typeface="B Lotus" pitchFamily="2" charset="-78"/>
              </a:rPr>
              <a:t>پست‌پوزيتيويستها: «تجربه ناب» نداريم، بلکه تجربه‌ها آميخته است با پيش‌فرضها، ارزشها و ... 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dirty="0" smtClean="0">
                <a:ea typeface="+mn-ea"/>
                <a:cs typeface="B Lotus" pitchFamily="2" charset="-78"/>
              </a:rPr>
              <a:t>پس علم واقعا يک مجموعه معرفتي نيست، بلکه يک پديده فرهنگي است و لذا نسبي است.</a:t>
            </a:r>
            <a:endParaRPr lang="en-US" b="1" dirty="0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>
              <a:ea typeface="+mn-ea"/>
              <a:cs typeface="B Lotus" pitchFamily="2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2875" y="571500"/>
            <a:ext cx="8715375" cy="912813"/>
          </a:xfrm>
        </p:spPr>
        <p:txBody>
          <a:bodyPr/>
          <a:lstStyle/>
          <a:p>
            <a:pPr algn="ctr"/>
            <a:r>
              <a:rPr lang="fa-IR" sz="4400" b="1" smtClean="0">
                <a:cs typeface="B Lotus" pitchFamily="2" charset="-78"/>
              </a:rPr>
              <a:t>«</a:t>
            </a:r>
            <a:r>
              <a:rPr lang="en-US" sz="4400" b="1" smtClean="0">
                <a:cs typeface="B Lotus" pitchFamily="2" charset="-78"/>
              </a:rPr>
              <a:t>science</a:t>
            </a:r>
            <a:r>
              <a:rPr lang="fa-IR" sz="4400" b="1" smtClean="0">
                <a:cs typeface="B Lotus" pitchFamily="2" charset="-78"/>
              </a:rPr>
              <a:t>» چيست؟</a:t>
            </a:r>
            <a:endParaRPr lang="fa-IR" sz="4000" b="1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b="1" dirty="0" smtClean="0">
                <a:cs typeface="B Lotus" pitchFamily="2" charset="-78"/>
              </a:rPr>
              <a:t>ويژگي هاي علم و معرفت نزد پوزيتيويسم</a:t>
            </a:r>
            <a:endParaRPr lang="en-US" b="1" dirty="0">
              <a:cs typeface="B Lotus" pitchFamily="2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304123"/>
              </p:ext>
            </p:extLst>
          </p:nvPr>
        </p:nvGraphicFramePr>
        <p:xfrm>
          <a:off x="4571972" y="1571625"/>
          <a:ext cx="4000528" cy="510620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00528"/>
              </a:tblGrid>
              <a:tr h="514602">
                <a:tc>
                  <a:txBody>
                    <a:bodyPr/>
                    <a:lstStyle/>
                    <a:p>
                      <a:pPr marL="514350" indent="-514350">
                        <a:buNone/>
                      </a:pPr>
                      <a:r>
                        <a:rPr lang="fa-IR" sz="2800" b="1" i="1" dirty="0" smtClean="0">
                          <a:cs typeface="B Lotus" pitchFamily="2" charset="-78"/>
                        </a:rPr>
                        <a:t>پوزيتيويسم اوليه:</a:t>
                      </a:r>
                      <a:endParaRPr lang="fa-IR" sz="2800" dirty="0"/>
                    </a:p>
                  </a:txBody>
                  <a:tcPr/>
                </a:tc>
              </a:tr>
              <a:tr h="136218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dirty="0" smtClean="0">
                          <a:cs typeface="B Lotus" pitchFamily="2" charset="-78"/>
                        </a:rPr>
                        <a:t>تقدم مشاهده بر فرضيه و نظريه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dirty="0" smtClean="0">
                          <a:cs typeface="B Lotus" pitchFamily="2" charset="-78"/>
                        </a:rPr>
                        <a:t>(استقراگرايي)</a:t>
                      </a:r>
                    </a:p>
                    <a:p>
                      <a:pPr rtl="1"/>
                      <a:endParaRPr lang="fa-IR" sz="2800" dirty="0"/>
                    </a:p>
                  </a:txBody>
                  <a:tcPr/>
                </a:tc>
              </a:tr>
              <a:tr h="514602">
                <a:tc>
                  <a:txBody>
                    <a:bodyPr/>
                    <a:lstStyle/>
                    <a:p>
                      <a:pPr rtl="1"/>
                      <a:r>
                        <a:rPr lang="fa-IR" sz="2800" b="1" dirty="0" smtClean="0">
                          <a:cs typeface="B Lotus" pitchFamily="2" charset="-78"/>
                        </a:rPr>
                        <a:t>اثبات‌گرايي </a:t>
                      </a:r>
                      <a:endParaRPr lang="fa-IR" sz="2800" dirty="0"/>
                    </a:p>
                  </a:txBody>
                  <a:tcPr/>
                </a:tc>
              </a:tr>
              <a:tr h="938391">
                <a:tc>
                  <a:txBody>
                    <a:bodyPr/>
                    <a:lstStyle/>
                    <a:p>
                      <a:pPr rtl="1"/>
                      <a:r>
                        <a:rPr lang="fa-IR" sz="2800" b="1" dirty="0" smtClean="0">
                          <a:cs typeface="B Lotus" pitchFamily="2" charset="-78"/>
                        </a:rPr>
                        <a:t>بي‌معنايي شناختي گزاره‌هاي فلسفي، ديني، اخلاقي، هنري</a:t>
                      </a:r>
                      <a:endParaRPr lang="fa-IR" sz="2800" b="1" dirty="0">
                        <a:cs typeface="B Lotus" pitchFamily="2" charset="-78"/>
                      </a:endParaRPr>
                    </a:p>
                  </a:txBody>
                  <a:tcPr/>
                </a:tc>
              </a:tr>
              <a:tr h="93839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dirty="0" smtClean="0">
                          <a:cs typeface="B Lotus" pitchFamily="2" charset="-78"/>
                        </a:rPr>
                        <a:t>عدم ابتناي علم بر غيرتجربه</a:t>
                      </a:r>
                      <a:endParaRPr lang="fa-IR" sz="2800" dirty="0"/>
                    </a:p>
                  </a:txBody>
                  <a:tcPr/>
                </a:tc>
              </a:tr>
              <a:tr h="815012">
                <a:tc>
                  <a:txBody>
                    <a:bodyPr/>
                    <a:lstStyle/>
                    <a:p>
                      <a:pPr marL="514350" indent="-514350">
                        <a:buNone/>
                      </a:pPr>
                      <a:r>
                        <a:rPr kumimoji="0" lang="fa-IR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 نفي نگاه اخلاقي به دانشمند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697962"/>
              </p:ext>
            </p:extLst>
          </p:nvPr>
        </p:nvGraphicFramePr>
        <p:xfrm>
          <a:off x="571472" y="1571625"/>
          <a:ext cx="4000528" cy="510620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00528"/>
              </a:tblGrid>
              <a:tr h="51460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i="1" dirty="0" smtClean="0">
                          <a:cs typeface="B Lotus" pitchFamily="2" charset="-78"/>
                        </a:rPr>
                        <a:t>پوزيتيويسم اصلاح شده:</a:t>
                      </a:r>
                      <a:endParaRPr lang="fa-IR" sz="2800" dirty="0"/>
                    </a:p>
                  </a:txBody>
                  <a:tcPr/>
                </a:tc>
              </a:tr>
              <a:tr h="136218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dirty="0" smtClean="0">
                          <a:cs typeface="B Lotus" pitchFamily="2" charset="-78"/>
                        </a:rPr>
                        <a:t>تقدم زماني فرضيه بر مشاهده و تقدم رتبي مشاهده بر نظريه (تفکيک داوري از گردآوري)</a:t>
                      </a:r>
                      <a:endParaRPr lang="fa-IR" sz="2800" dirty="0"/>
                    </a:p>
                  </a:txBody>
                  <a:tcPr/>
                </a:tc>
              </a:tr>
              <a:tr h="51460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dirty="0" smtClean="0">
                          <a:cs typeface="B Lotus" pitchFamily="2" charset="-78"/>
                        </a:rPr>
                        <a:t>تاييدگرايي، ابطال‌گرايي</a:t>
                      </a:r>
                      <a:endParaRPr lang="fa-IR" sz="2800" dirty="0"/>
                    </a:p>
                  </a:txBody>
                  <a:tcPr/>
                </a:tc>
              </a:tr>
              <a:tr h="93839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dirty="0" smtClean="0">
                          <a:cs typeface="B Lotus" pitchFamily="2" charset="-78"/>
                        </a:rPr>
                        <a:t>تفکيک علم از فلسفه، دين، اخلاق</a:t>
                      </a:r>
                      <a:r>
                        <a:rPr lang="fa-IR" sz="2800" b="1" baseline="0" dirty="0" smtClean="0">
                          <a:cs typeface="B Lotus" pitchFamily="2" charset="-78"/>
                        </a:rPr>
                        <a:t> و هنر</a:t>
                      </a:r>
                      <a:endParaRPr lang="fa-IR" sz="2800" dirty="0"/>
                    </a:p>
                  </a:txBody>
                  <a:tcPr/>
                </a:tc>
              </a:tr>
              <a:tr h="938391">
                <a:tc>
                  <a:txBody>
                    <a:bodyPr/>
                    <a:lstStyle/>
                    <a:p>
                      <a:pPr rtl="1"/>
                      <a:r>
                        <a:rPr kumimoji="0" lang="fa-IR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تاکيد بر هويت جمعي علم </a:t>
                      </a:r>
                    </a:p>
                    <a:p>
                      <a:pPr rtl="1"/>
                      <a:r>
                        <a:rPr kumimoji="0" lang="fa-I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(ابتناي علم بر تصميم دانشمندان)</a:t>
                      </a:r>
                    </a:p>
                  </a:txBody>
                  <a:tcPr/>
                </a:tc>
              </a:tr>
              <a:tr h="815012">
                <a:tc>
                  <a:txBody>
                    <a:bodyPr/>
                    <a:lstStyle/>
                    <a:p>
                      <a:pPr marL="514350" indent="-514350" algn="r" rtl="1" eaLnBrk="1" latinLnBrk="0" hangingPunct="1">
                        <a:buNone/>
                      </a:pPr>
                      <a:r>
                        <a:rPr lang="fa-IR" sz="2400" b="1" dirty="0" smtClean="0">
                          <a:cs typeface="B Lotus" pitchFamily="2" charset="-78"/>
                        </a:rPr>
                        <a:t> </a:t>
                      </a:r>
                      <a:r>
                        <a:rPr kumimoji="0" lang="fa-I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اخلاق حرفه‌اي به جاي اخلاق انساني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428625"/>
            <a:ext cx="8229600" cy="1143000"/>
          </a:xfrm>
        </p:spPr>
        <p:txBody>
          <a:bodyPr/>
          <a:lstStyle/>
          <a:p>
            <a:pPr algn="ctr"/>
            <a:r>
              <a:rPr lang="fa-IR" b="1" smtClean="0">
                <a:cs typeface="B Lotus" pitchFamily="2" charset="-78"/>
              </a:rPr>
              <a:t>ويژگي‌هاي معرفت نزد پساپوزيتيويسم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85400435"/>
              </p:ext>
            </p:extLst>
          </p:nvPr>
        </p:nvGraphicFramePr>
        <p:xfrm>
          <a:off x="4686272" y="1920875"/>
          <a:ext cx="4000528" cy="479427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00528"/>
              </a:tblGrid>
              <a:tr h="51460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i="1" dirty="0" smtClean="0">
                          <a:cs typeface="B Lotus" pitchFamily="2" charset="-78"/>
                        </a:rPr>
                        <a:t>پوزيتيويسم (اصلاح شده)</a:t>
                      </a:r>
                      <a:endParaRPr lang="fa-IR" sz="2800" dirty="0"/>
                    </a:p>
                  </a:txBody>
                  <a:tcPr/>
                </a:tc>
              </a:tr>
              <a:tr h="989965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dirty="0" smtClean="0">
                          <a:cs typeface="B Lotus" pitchFamily="2" charset="-78"/>
                        </a:rPr>
                        <a:t>تفکيک داوري از گردآوري</a:t>
                      </a:r>
                      <a:endParaRPr lang="fa-IR" sz="2800" dirty="0"/>
                    </a:p>
                  </a:txBody>
                  <a:tcPr/>
                </a:tc>
              </a:tr>
              <a:tr h="92869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dirty="0" smtClean="0">
                          <a:cs typeface="B Lotus" pitchFamily="2" charset="-78"/>
                        </a:rPr>
                        <a:t>تاييدگرايي،</a:t>
                      </a:r>
                      <a:r>
                        <a:rPr lang="fa-IR" sz="2800" b="1" baseline="0" dirty="0" smtClean="0">
                          <a:cs typeface="B Lotus" pitchFamily="2" charset="-78"/>
                        </a:rPr>
                        <a:t> </a:t>
                      </a:r>
                      <a:r>
                        <a:rPr lang="fa-IR" sz="2800" b="1" dirty="0" smtClean="0">
                          <a:cs typeface="B Lotus" pitchFamily="2" charset="-78"/>
                        </a:rPr>
                        <a:t>ابطال‌گرايي</a:t>
                      </a:r>
                      <a:endParaRPr lang="fa-IR" sz="2800" dirty="0"/>
                    </a:p>
                  </a:txBody>
                  <a:tcPr/>
                </a:tc>
              </a:tr>
              <a:tr h="93839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dirty="0" smtClean="0">
                          <a:cs typeface="B Lotus" pitchFamily="2" charset="-78"/>
                        </a:rPr>
                        <a:t>تفکيک علم از فلسفه، دين، اخلاق</a:t>
                      </a:r>
                      <a:r>
                        <a:rPr lang="fa-IR" sz="2800" b="1" baseline="0" dirty="0" smtClean="0">
                          <a:cs typeface="B Lotus" pitchFamily="2" charset="-78"/>
                        </a:rPr>
                        <a:t> و هنر</a:t>
                      </a:r>
                      <a:endParaRPr lang="fa-IR" sz="2800" dirty="0"/>
                    </a:p>
                  </a:txBody>
                  <a:tcPr/>
                </a:tc>
              </a:tr>
              <a:tr h="938391">
                <a:tc>
                  <a:txBody>
                    <a:bodyPr/>
                    <a:lstStyle/>
                    <a:p>
                      <a:pPr rtl="1"/>
                      <a:r>
                        <a:rPr kumimoji="0" lang="fa-IR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تاکيد بر هويت جمعي علم </a:t>
                      </a:r>
                    </a:p>
                    <a:p>
                      <a:pPr rtl="1"/>
                      <a:r>
                        <a:rPr kumimoji="0" lang="fa-I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(ابتناي علم بر تصميم دانشمندان)</a:t>
                      </a:r>
                    </a:p>
                  </a:txBody>
                  <a:tcPr/>
                </a:tc>
              </a:tr>
              <a:tr h="474183">
                <a:tc>
                  <a:txBody>
                    <a:bodyPr/>
                    <a:lstStyle/>
                    <a:p>
                      <a:pPr marL="514350" indent="-514350">
                        <a:buNone/>
                      </a:pPr>
                      <a:r>
                        <a:rPr lang="fa-IR" sz="2400" b="1" dirty="0" smtClean="0">
                          <a:cs typeface="B Lotus" pitchFamily="2" charset="-78"/>
                        </a:rPr>
                        <a:t> اخلاق حرفه‌اي به جاي اخلاق انساني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86382757"/>
              </p:ext>
            </p:extLst>
          </p:nvPr>
        </p:nvGraphicFramePr>
        <p:xfrm>
          <a:off x="495272" y="1920875"/>
          <a:ext cx="4000528" cy="482962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00528"/>
              </a:tblGrid>
              <a:tr h="51055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i="1" dirty="0" smtClean="0">
                          <a:cs typeface="B Lotus" pitchFamily="2" charset="-78"/>
                        </a:rPr>
                        <a:t>پساپوزيتيويسم</a:t>
                      </a:r>
                      <a:endParaRPr lang="fa-IR" sz="2800" dirty="0"/>
                    </a:p>
                  </a:txBody>
                  <a:tcPr/>
                </a:tc>
              </a:tr>
              <a:tr h="97543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dirty="0" smtClean="0">
                          <a:cs typeface="B Lotus" pitchFamily="2" charset="-78"/>
                        </a:rPr>
                        <a:t>تقدم رتبي نظريه بر مشاهده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dirty="0" smtClean="0">
                          <a:cs typeface="B Lotus" pitchFamily="2" charset="-78"/>
                        </a:rPr>
                        <a:t>(عدم</a:t>
                      </a:r>
                      <a:r>
                        <a:rPr lang="fa-IR" sz="2800" b="1" baseline="0" dirty="0" smtClean="0">
                          <a:cs typeface="B Lotus" pitchFamily="2" charset="-78"/>
                        </a:rPr>
                        <a:t> اعتبار معرفت‌شناختي‌تجربه)</a:t>
                      </a:r>
                      <a:endParaRPr lang="fa-IR" sz="2800" dirty="0"/>
                    </a:p>
                  </a:txBody>
                  <a:tcPr/>
                </a:tc>
              </a:tr>
              <a:tr h="931007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dirty="0" smtClean="0">
                          <a:cs typeface="B Lotus" pitchFamily="2" charset="-78"/>
                        </a:rPr>
                        <a:t>پارادايم، برنامه پژوهشي،آنارشيسم معرفت‌شناختي</a:t>
                      </a:r>
                      <a:endParaRPr lang="fa-IR" sz="2800" dirty="0"/>
                    </a:p>
                  </a:txBody>
                  <a:tcPr/>
                </a:tc>
              </a:tr>
              <a:tr h="931007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dirty="0" smtClean="0">
                          <a:cs typeface="B Lotus" pitchFamily="2" charset="-78"/>
                        </a:rPr>
                        <a:t>درهم‌تنيدگي علم با فلسفه، دين، اخلاق</a:t>
                      </a:r>
                      <a:r>
                        <a:rPr lang="fa-IR" sz="2800" b="1" baseline="0" dirty="0" smtClean="0">
                          <a:cs typeface="B Lotus" pitchFamily="2" charset="-78"/>
                        </a:rPr>
                        <a:t> و هنر</a:t>
                      </a:r>
                      <a:endParaRPr lang="fa-IR" sz="2800" dirty="0"/>
                    </a:p>
                  </a:txBody>
                  <a:tcPr/>
                </a:tc>
              </a:tr>
              <a:tr h="924614">
                <a:tc>
                  <a:txBody>
                    <a:bodyPr/>
                    <a:lstStyle/>
                    <a:p>
                      <a:pPr rtl="1"/>
                      <a:r>
                        <a:rPr kumimoji="0" lang="fa-IR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تاکيد بر هويت جمعي علم </a:t>
                      </a:r>
                    </a:p>
                    <a:p>
                      <a:pPr rtl="1"/>
                      <a:r>
                        <a:rPr kumimoji="0" lang="fa-I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(ابتناي علم بر تصميم دانشمندان)</a:t>
                      </a:r>
                    </a:p>
                  </a:txBody>
                  <a:tcPr/>
                </a:tc>
              </a:tr>
              <a:tr h="521662">
                <a:tc>
                  <a:txBody>
                    <a:bodyPr/>
                    <a:lstStyle/>
                    <a:p>
                      <a:pPr marL="514350" indent="-514350">
                        <a:buNone/>
                      </a:pPr>
                      <a:r>
                        <a:rPr lang="fa-IR" sz="2400" b="1" dirty="0" smtClean="0">
                          <a:cs typeface="B Lotus" pitchFamily="2" charset="-78"/>
                        </a:rPr>
                        <a:t>کدام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 مهمتر است:</a:t>
                      </a:r>
                      <a:r>
                        <a:rPr lang="fa-IR" sz="2400" b="1" dirty="0" smtClean="0">
                          <a:cs typeface="B Lotus" pitchFamily="2" charset="-78"/>
                        </a:rPr>
                        <a:t> آزادی یا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 حقیقت؟</a:t>
                      </a:r>
                      <a:endParaRPr lang="fa-IR" sz="2400" b="1" dirty="0" smtClean="0">
                        <a:cs typeface="B Lotus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23950"/>
          </a:xfrm>
        </p:spPr>
        <p:txBody>
          <a:bodyPr/>
          <a:lstStyle/>
          <a:p>
            <a:pPr algn="ctr"/>
            <a:r>
              <a:rPr lang="fa-IR" b="1" dirty="0" smtClean="0">
                <a:cs typeface="B Lotus" pitchFamily="2" charset="-78"/>
              </a:rPr>
              <a:t>جمع‌بندي علم در فضاي فکري غرب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dirty="0" smtClean="0">
                <a:ea typeface="+mn-ea"/>
                <a:cs typeface="B Lotus" pitchFamily="2" charset="-78"/>
              </a:rPr>
              <a:t>ملاک علم روش تجربي است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dirty="0" smtClean="0">
                <a:ea typeface="+mn-ea"/>
                <a:cs typeface="B Lotus" pitchFamily="2" charset="-78"/>
              </a:rPr>
              <a:t> اما فهميده‌ايم که روش تجربي ناب وجود ندارد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dirty="0" smtClean="0">
                <a:ea typeface="+mn-ea"/>
                <a:cs typeface="B Lotus" pitchFamily="2" charset="-78"/>
              </a:rPr>
              <a:t> </a:t>
            </a:r>
            <a:r>
              <a:rPr lang="fa-IR" sz="3600" b="1" dirty="0" smtClean="0">
                <a:solidFill>
                  <a:srgbClr val="C00000"/>
                </a:solidFill>
                <a:ea typeface="+mn-ea"/>
                <a:cs typeface="B Lotus" pitchFamily="2" charset="-78"/>
              </a:rPr>
              <a:t>پس: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dirty="0" smtClean="0">
                <a:ea typeface="+mn-ea"/>
                <a:cs typeface="B Lotus" pitchFamily="2" charset="-78"/>
              </a:rPr>
              <a:t> </a:t>
            </a:r>
            <a:r>
              <a:rPr lang="fa-IR" sz="3600" b="1" dirty="0" smtClean="0">
                <a:solidFill>
                  <a:schemeClr val="accent5">
                    <a:lumMod val="50000"/>
                  </a:schemeClr>
                </a:solidFill>
                <a:ea typeface="+mn-ea"/>
                <a:cs typeface="B Lotus" pitchFamily="2" charset="-78"/>
              </a:rPr>
              <a:t>الف) پوزيتيويسم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چاره‌اي نداريم؛ تا حد امکان سعي مي‌کنيم مولفه‌هاي غيرتجربي (پيشفرضها، ارزشها، نقش عالم و ...) را کنار بگذاريم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3200" b="1" dirty="0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dirty="0" smtClean="0">
                <a:solidFill>
                  <a:schemeClr val="accent5">
                    <a:lumMod val="50000"/>
                  </a:schemeClr>
                </a:solidFill>
                <a:ea typeface="+mn-ea"/>
                <a:cs typeface="B Lotus" pitchFamily="2" charset="-78"/>
              </a:rPr>
              <a:t>ب) پساپوزيتيويسم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dirty="0" smtClean="0">
                <a:ea typeface="+mn-ea"/>
                <a:cs typeface="B Lotus" pitchFamily="2" charset="-78"/>
              </a:rPr>
              <a:t>فرقي بين علم و غيرعلم نيست (نسبيت‌گرايي)</a:t>
            </a:r>
            <a:endParaRPr lang="en-US" sz="3600" b="1" dirty="0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a-IR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857250"/>
            <a:ext cx="8229600" cy="1071563"/>
          </a:xfrm>
        </p:spPr>
        <p:txBody>
          <a:bodyPr/>
          <a:lstStyle/>
          <a:p>
            <a:pPr algn="r"/>
            <a:r>
              <a:rPr lang="fa-IR" b="1" smtClean="0">
                <a:cs typeface="B Lotus" pitchFamily="2" charset="-78"/>
              </a:rPr>
              <a:t>ورود اين نگاه به جامعه ما</a:t>
            </a:r>
            <a:endParaRPr lang="en-US" smtClean="0">
              <a:cs typeface="Traditional Arabic" pitchFamily="2" charset="-78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71563" y="2214563"/>
            <a:ext cx="7429500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 rtl="1"/>
            <a:r>
              <a:rPr lang="fa-IR" sz="3200" b="1">
                <a:solidFill>
                  <a:srgbClr val="C00000"/>
                </a:solidFill>
                <a:cs typeface="B Lotus" pitchFamily="2" charset="-78"/>
              </a:rPr>
              <a:t>محوريت روش تجربي در تحليل علم</a:t>
            </a:r>
          </a:p>
          <a:p>
            <a:pPr marL="514350" indent="-514350" algn="ctr" rtl="1"/>
            <a:endParaRPr lang="fa-IR" sz="3200" b="1">
              <a:cs typeface="B Lotus" pitchFamily="2" charset="-78"/>
            </a:endParaRPr>
          </a:p>
          <a:p>
            <a:pPr marL="514350" indent="-514350" algn="r" rtl="1"/>
            <a:r>
              <a:rPr lang="fa-IR" sz="3200" b="1">
                <a:cs typeface="B Lotus" pitchFamily="2" charset="-78"/>
              </a:rPr>
              <a:t>نگاه پوزيتيويستي (مخالفان علم ديني):</a:t>
            </a:r>
          </a:p>
          <a:p>
            <a:pPr marL="514350" indent="-514350" algn="ctr" rtl="1"/>
            <a:endParaRPr lang="fa-IR" sz="1200" b="1">
              <a:cs typeface="B Lotus" pitchFamily="2" charset="-78"/>
            </a:endParaRPr>
          </a:p>
          <a:p>
            <a:pPr marL="514350" indent="-514350" algn="ctr" rtl="1"/>
            <a:r>
              <a:rPr lang="fa-IR" sz="3600" b="1">
                <a:cs typeface="B Lotus" pitchFamily="2" charset="-78"/>
              </a:rPr>
              <a:t> تفکيک روش تجربي از روش عقلي و نقلي</a:t>
            </a:r>
          </a:p>
          <a:p>
            <a:pPr marL="514350" indent="-514350" algn="ctr" rtl="1"/>
            <a:endParaRPr lang="fa-IR" sz="3600" b="1">
              <a:cs typeface="B Lotus" pitchFamily="2" charset="-78"/>
            </a:endParaRPr>
          </a:p>
          <a:p>
            <a:pPr marL="514350" indent="-514350" algn="r" rtl="1"/>
            <a:r>
              <a:rPr lang="fa-IR" sz="3200" b="1">
                <a:cs typeface="B Lotus" pitchFamily="2" charset="-78"/>
              </a:rPr>
              <a:t>نگاه پساپوزيتيويستي (برخي موافقان علم ديني):</a:t>
            </a:r>
          </a:p>
          <a:p>
            <a:pPr marL="514350" indent="-514350" algn="ctr" rtl="1"/>
            <a:endParaRPr lang="fa-IR" sz="1400" b="1">
              <a:cs typeface="B Lotus" pitchFamily="2" charset="-78"/>
            </a:endParaRPr>
          </a:p>
          <a:p>
            <a:pPr marL="514350" indent="-514350" algn="ctr" rtl="1"/>
            <a:r>
              <a:rPr lang="fa-IR" sz="3600" b="1">
                <a:cs typeface="B Lotus" pitchFamily="2" charset="-78"/>
              </a:rPr>
              <a:t> جدي گرفتن مولفه‌هاي فرهنگي در علم</a:t>
            </a:r>
            <a:endParaRPr lang="en-US" sz="3600" b="1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772816"/>
            <a:ext cx="8229600" cy="3456384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sz="8000" b="1" dirty="0" smtClean="0">
                <a:solidFill>
                  <a:schemeClr val="accent6">
                    <a:lumMod val="50000"/>
                  </a:schemeClr>
                </a:solidFill>
              </a:rPr>
              <a:t>آيا نگاهی ديگر ممکن است؟</a:t>
            </a:r>
            <a:br>
              <a:rPr lang="fa-IR" sz="80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fa-IR" sz="80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fa-IR" sz="80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fa-IR" sz="8000" b="1" dirty="0" smtClean="0">
                <a:solidFill>
                  <a:schemeClr val="accent6">
                    <a:lumMod val="50000"/>
                  </a:schemeClr>
                </a:solidFill>
              </a:rPr>
              <a:t>شروع تحلیل منطقی- فلسفی</a:t>
            </a:r>
            <a:endParaRPr lang="en-US" sz="8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0438"/>
            <a:ext cx="8229600" cy="2824162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fa-IR" sz="3200" b="1" dirty="0" smtClean="0">
                <a:cs typeface="B Lotus" pitchFamily="2" charset="-78"/>
              </a:rPr>
              <a:t>ماده‌هاي مختلف در ذيل صورت واحد قابل جمع است.</a:t>
            </a:r>
          </a:p>
          <a:p>
            <a:pPr>
              <a:buFont typeface="Wingdings 2" pitchFamily="18" charset="2"/>
              <a:buNone/>
            </a:pPr>
            <a:r>
              <a:rPr lang="fa-IR" sz="2400" b="1" dirty="0" smtClean="0">
                <a:cs typeface="B Lotus" pitchFamily="2" charset="-78"/>
              </a:rPr>
              <a:t>مقدمات: برخی الف ب است (تجربی) + هر ب ج است (عقلی) </a:t>
            </a:r>
          </a:p>
          <a:p>
            <a:pPr>
              <a:buFont typeface="Wingdings 2" pitchFamily="18" charset="2"/>
              <a:buNone/>
            </a:pPr>
            <a:r>
              <a:rPr lang="fa-IR" sz="2400" b="1" dirty="0" smtClean="0">
                <a:cs typeface="B Lotus" pitchFamily="2" charset="-78"/>
              </a:rPr>
              <a:t>نتیجه: برخی الف ج است. (عقلی یا تجربی؟)</a:t>
            </a:r>
          </a:p>
          <a:p>
            <a:pPr>
              <a:buFont typeface="Wingdings 2" pitchFamily="18" charset="2"/>
              <a:buNone/>
            </a:pPr>
            <a:endParaRPr lang="fa-IR" sz="2400" b="1" dirty="0" smtClean="0">
              <a:cs typeface="B Lotus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fa-IR" sz="3200" b="1" dirty="0" smtClean="0">
                <a:cs typeface="B Lotus" pitchFamily="2" charset="-78"/>
              </a:rPr>
              <a:t>تناقض بين محصول دو روش قابل قبول نيست.</a:t>
            </a:r>
          </a:p>
          <a:p>
            <a:pPr marL="0" indent="0">
              <a:buNone/>
            </a:pPr>
            <a:r>
              <a:rPr lang="fa-IR" sz="2400" b="1" dirty="0" smtClean="0">
                <a:cs typeface="B Lotus" pitchFamily="2" charset="-78"/>
              </a:rPr>
              <a:t>برخی الف ب است (تجربی) ≠ هیچ الف ب نیست (عقلی)</a:t>
            </a:r>
            <a:endParaRPr lang="en-US" sz="2400" b="1" dirty="0" smtClean="0">
              <a:cs typeface="B Lotus" pitchFamily="2" charset="-78"/>
            </a:endParaRPr>
          </a:p>
          <a:p>
            <a:pPr>
              <a:buFont typeface="Wingdings 2" pitchFamily="18" charset="2"/>
              <a:buNone/>
            </a:pPr>
            <a:endParaRPr lang="fa-IR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06762" y="1593710"/>
            <a:ext cx="8372475" cy="1691274"/>
          </a:xfrm>
        </p:spPr>
        <p:txBody>
          <a:bodyPr/>
          <a:lstStyle/>
          <a:p>
            <a:pPr algn="r"/>
            <a:r>
              <a:rPr lang="fa-IR" sz="3600" b="1" dirty="0" smtClean="0">
                <a:solidFill>
                  <a:srgbClr val="C00000"/>
                </a:solidFill>
                <a:cs typeface="B Lotus" pitchFamily="2" charset="-78"/>
              </a:rPr>
              <a:t>آيا روش تجربي را ملاک علم بودن علم دانستن و </a:t>
            </a:r>
            <a:br>
              <a:rPr lang="fa-IR" sz="3600" b="1" dirty="0" smtClean="0">
                <a:solidFill>
                  <a:srgbClr val="C00000"/>
                </a:solidFill>
                <a:cs typeface="B Lotus" pitchFamily="2" charset="-78"/>
              </a:rPr>
            </a:br>
            <a:r>
              <a:rPr lang="fa-IR" sz="3600" b="1" dirty="0" smtClean="0">
                <a:solidFill>
                  <a:srgbClr val="C00000"/>
                </a:solidFill>
                <a:cs typeface="B Lotus" pitchFamily="2" charset="-78"/>
              </a:rPr>
              <a:t>تفکيک روشي علوم (به روش تجربي و روش عقلي) منطقي و قابل دفاع است؟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378200" y="45071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rmAutofit/>
          </a:bodyPr>
          <a:lstStyle>
            <a:lvl1pPr algn="l" rtl="1" fontAlgn="base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1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cs typeface="Traditional Arabic" pitchFamily="2" charset="-78"/>
              </a:defRPr>
            </a:lvl2pPr>
            <a:lvl3pPr algn="l" rtl="1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cs typeface="Traditional Arabic" pitchFamily="2" charset="-78"/>
              </a:defRPr>
            </a:lvl3pPr>
            <a:lvl4pPr algn="l" rtl="1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cs typeface="Traditional Arabic" pitchFamily="2" charset="-78"/>
              </a:defRPr>
            </a:lvl4pPr>
            <a:lvl5pPr algn="l" rtl="1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cs typeface="Traditional Arabic" pitchFamily="2" charset="-78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cs typeface="Traditional Arabic" pitchFamily="2" charset="-78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cs typeface="Traditional Arabic" pitchFamily="2" charset="-78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cs typeface="Traditional Arabic" pitchFamily="2" charset="-78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cs typeface="Traditional Arabic" pitchFamily="2" charset="-78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fa-IR" b="1" dirty="0" smtClean="0">
                <a:cs typeface="B Lotus" pitchFamily="2" charset="-78"/>
              </a:rPr>
              <a:t>1. جایگاه روش در ماهیت علم</a:t>
            </a:r>
            <a:endParaRPr lang="en-US" b="1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864096"/>
          </a:xfrm>
        </p:spPr>
        <p:txBody>
          <a:bodyPr/>
          <a:lstStyle/>
          <a:p>
            <a:pPr algn="ctr"/>
            <a:r>
              <a:rPr lang="fa-IR" b="1" dirty="0"/>
              <a:t>نتیجه بحث </a:t>
            </a:r>
            <a:r>
              <a:rPr lang="fa-IR" b="1" dirty="0" smtClean="0"/>
              <a:t>درباره روش در علم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389437"/>
          </a:xfrm>
        </p:spPr>
        <p:txBody>
          <a:bodyPr/>
          <a:lstStyle/>
          <a:p>
            <a:pPr marL="0" indent="0">
              <a:buNone/>
            </a:pPr>
            <a:r>
              <a:rPr lang="fa-IR" b="1" dirty="0" smtClean="0">
                <a:solidFill>
                  <a:srgbClr val="FF0000"/>
                </a:solidFill>
                <a:cs typeface="B Lotus" pitchFamily="2" charset="-78"/>
              </a:rPr>
              <a:t>دیدگاه پوزیتیویسم و پست پوزیتیویسم: هویت علم به روش تجربی است</a:t>
            </a:r>
          </a:p>
          <a:p>
            <a:pPr marL="0" indent="0">
              <a:buNone/>
            </a:pPr>
            <a:r>
              <a:rPr lang="fa-IR" b="1" dirty="0" smtClean="0">
                <a:cs typeface="B Lotus" pitchFamily="2" charset="-78"/>
              </a:rPr>
              <a:t>پوزیتیویسم: علم فقط محصول روش تجربی است</a:t>
            </a:r>
          </a:p>
          <a:p>
            <a:pPr marL="0" indent="0">
              <a:buNone/>
            </a:pPr>
            <a:r>
              <a:rPr lang="fa-IR" b="1" dirty="0" smtClean="0">
                <a:cs typeface="B Lotus" pitchFamily="2" charset="-78"/>
              </a:rPr>
              <a:t>پست پوزیتیویسم: تجربه ناب نداریم، پس علم نسبی است.</a:t>
            </a:r>
          </a:p>
          <a:p>
            <a:pPr marL="0" indent="0">
              <a:buNone/>
            </a:pPr>
            <a:r>
              <a:rPr lang="fa-IR" b="1" dirty="0" smtClean="0">
                <a:solidFill>
                  <a:srgbClr val="FF0000"/>
                </a:solidFill>
                <a:cs typeface="B Lotus" pitchFamily="2" charset="-78"/>
              </a:rPr>
              <a:t>تحلیل منطقی- فلسفی از جایگاه روش</a:t>
            </a:r>
          </a:p>
          <a:p>
            <a:pPr marL="514350" indent="-514350">
              <a:buAutoNum type="arabicPeriod"/>
            </a:pPr>
            <a:r>
              <a:rPr lang="fa-IR" b="1" dirty="0" smtClean="0">
                <a:cs typeface="B Lotus" pitchFamily="2" charset="-78"/>
              </a:rPr>
              <a:t>روش شناخت واقعیت منحصر در روش تجربی نیست.</a:t>
            </a:r>
          </a:p>
          <a:p>
            <a:pPr marL="514350" indent="-514350">
              <a:buAutoNum type="arabicPeriod"/>
            </a:pPr>
            <a:r>
              <a:rPr lang="fa-IR" b="1" dirty="0" smtClean="0">
                <a:cs typeface="B Lotus" pitchFamily="2" charset="-78"/>
              </a:rPr>
              <a:t>اگر تکثر روشها را در شناخت واقعیت قبول کنیم، بحث روش فقط در عرصه معرفت شناسی ثمره دارد نه در عرصه فلسفه علم</a:t>
            </a:r>
          </a:p>
          <a:p>
            <a:pPr marL="0" indent="0" algn="ctr">
              <a:buNone/>
            </a:pPr>
            <a:r>
              <a:rPr lang="fa-IR" b="1" dirty="0" smtClean="0">
                <a:cs typeface="B Lotus" pitchFamily="2" charset="-78"/>
              </a:rPr>
              <a:t>جمع بندی: تمایز روشی علوم قابل دفاع نیست</a:t>
            </a:r>
          </a:p>
          <a:p>
            <a:pPr marL="0" indent="0">
              <a:buNone/>
            </a:pPr>
            <a:r>
              <a:rPr lang="fa-IR" b="1" dirty="0" smtClean="0">
                <a:solidFill>
                  <a:srgbClr val="FF0000"/>
                </a:solidFill>
                <a:cs typeface="B Lotus" pitchFamily="2" charset="-78"/>
              </a:rPr>
              <a:t>تبصره تاریخی- جامعه شناختی درباره جایگاه روش</a:t>
            </a:r>
          </a:p>
          <a:p>
            <a:pPr marL="514350" indent="-514350">
              <a:buFont typeface="+mj-lt"/>
              <a:buAutoNum type="arabicPeriod"/>
            </a:pPr>
            <a:r>
              <a:rPr lang="fa-IR" b="1" dirty="0" smtClean="0">
                <a:cs typeface="B Lotus" pitchFamily="2" charset="-78"/>
              </a:rPr>
              <a:t>انحصار علم به روش تجربی، به نسبیت گرایی منجر شد.</a:t>
            </a:r>
          </a:p>
          <a:p>
            <a:pPr marL="514350" indent="-514350">
              <a:buFont typeface="+mj-lt"/>
              <a:buAutoNum type="arabicPeriod"/>
            </a:pPr>
            <a:r>
              <a:rPr lang="fa-IR" b="1" dirty="0" smtClean="0">
                <a:cs typeface="B Lotus" pitchFamily="2" charset="-78"/>
              </a:rPr>
              <a:t>تفکیک روشی به منزله تقسیم کار قابل دفاع است.</a:t>
            </a:r>
          </a:p>
        </p:txBody>
      </p:sp>
    </p:spTree>
    <p:extLst>
      <p:ext uri="{BB962C8B-B14F-4D97-AF65-F5344CB8AC3E}">
        <p14:creationId xmlns:p14="http://schemas.microsoft.com/office/powerpoint/2010/main" val="1109579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916707"/>
          </a:xfrm>
        </p:spPr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fa-IR" sz="4800" b="1" dirty="0" smtClean="0">
                <a:cs typeface="B Lotus" pitchFamily="2" charset="-78"/>
              </a:rPr>
              <a:t>2. مبادي و مباني علم، یا پيش‌فرض‌ها؟</a:t>
            </a:r>
            <a:endParaRPr lang="en-US" sz="4800" b="1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28800"/>
            <a:ext cx="8784976" cy="4824536"/>
          </a:xfrm>
        </p:spPr>
        <p:txBody>
          <a:bodyPr/>
          <a:lstStyle/>
          <a:p>
            <a:pPr marL="0" indent="0">
              <a:buNone/>
            </a:pPr>
            <a:r>
              <a:rPr lang="fa-IR" sz="2800" b="1" dirty="0" smtClean="0">
                <a:solidFill>
                  <a:srgbClr val="FF0000"/>
                </a:solidFill>
                <a:cs typeface="B Lotus" pitchFamily="2" charset="-78"/>
              </a:rPr>
              <a:t>دیدگاه پوزیتیویسم و پساپوزیتیویسم</a:t>
            </a:r>
            <a:r>
              <a:rPr lang="fa-IR" sz="2800" b="1" dirty="0">
                <a:solidFill>
                  <a:srgbClr val="FF0000"/>
                </a:solidFill>
                <a:cs typeface="B Lotus" pitchFamily="2" charset="-78"/>
              </a:rPr>
              <a:t>: </a:t>
            </a:r>
            <a:r>
              <a:rPr lang="fa-IR" sz="2800" b="1" dirty="0" smtClean="0">
                <a:solidFill>
                  <a:srgbClr val="FF0000"/>
                </a:solidFill>
                <a:cs typeface="B Lotus" pitchFamily="2" charset="-78"/>
              </a:rPr>
              <a:t>معرفت منحصر در روش تجربی است</a:t>
            </a:r>
          </a:p>
          <a:p>
            <a:pPr marL="0" indent="0">
              <a:buNone/>
            </a:pPr>
            <a:r>
              <a:rPr lang="fa-IR" sz="2800" b="1" dirty="0" smtClean="0">
                <a:cs typeface="B Lotus" pitchFamily="2" charset="-78"/>
              </a:rPr>
              <a:t>پوزیتیویسم: پیشفرضها را تا حد امکان دخالت ندهید.</a:t>
            </a:r>
          </a:p>
          <a:p>
            <a:pPr marL="0" indent="0">
              <a:buNone/>
            </a:pPr>
            <a:r>
              <a:rPr lang="fa-IR" sz="2800" b="1" dirty="0" smtClean="0">
                <a:cs typeface="B Lotus" pitchFamily="2" charset="-78"/>
              </a:rPr>
              <a:t>پست پوزیتیویسم: نمی توانید؛ لذا علم پارادایمیک و نسبی است.</a:t>
            </a:r>
          </a:p>
          <a:p>
            <a:pPr marL="0" indent="0">
              <a:buNone/>
            </a:pPr>
            <a:r>
              <a:rPr lang="fa-IR" sz="2800" b="1" dirty="0">
                <a:solidFill>
                  <a:srgbClr val="FF0000"/>
                </a:solidFill>
                <a:cs typeface="B Lotus" pitchFamily="2" charset="-78"/>
              </a:rPr>
              <a:t>تحلیل منطقی- فلسفی از جایگاه </a:t>
            </a:r>
            <a:r>
              <a:rPr lang="fa-IR" sz="2800" b="1" dirty="0" smtClean="0">
                <a:solidFill>
                  <a:srgbClr val="FF0000"/>
                </a:solidFill>
                <a:cs typeface="B Lotus" pitchFamily="2" charset="-78"/>
              </a:rPr>
              <a:t>پیشفرضها</a:t>
            </a:r>
            <a:endParaRPr lang="fa-IR" sz="2800" b="1" dirty="0">
              <a:cs typeface="B Lotus" pitchFamily="2" charset="-78"/>
            </a:endParaRPr>
          </a:p>
          <a:p>
            <a:pPr marL="0" indent="0">
              <a:buNone/>
            </a:pPr>
            <a:r>
              <a:rPr lang="fa-IR" sz="2800" b="1" dirty="0" smtClean="0">
                <a:cs typeface="B Lotus" pitchFamily="2" charset="-78"/>
              </a:rPr>
              <a:t>اگر معرفت منحصر در داده های تجربی نیست، پس پیشفرضها قابلیت بحث معرفتی پیدا می کنند و به عنوان مبادی علم، مورد بررسی معرفتی قرار می گیرند و ورود آنها لزوما به نسبی گرایی منجر نمی شود. مثلا:</a:t>
            </a:r>
          </a:p>
          <a:p>
            <a:pPr marL="0" indent="0">
              <a:buFont typeface="Wingdings 2" pitchFamily="18" charset="2"/>
              <a:buNone/>
            </a:pPr>
            <a:r>
              <a:rPr lang="fa-IR" sz="2400" b="1" dirty="0" smtClean="0">
                <a:cs typeface="B Lotus" pitchFamily="2" charset="-78"/>
              </a:rPr>
              <a:t>1. آیا عالم منحصر در ماده فیزیکی است؟ </a:t>
            </a:r>
          </a:p>
          <a:p>
            <a:pPr marL="0" indent="0">
              <a:buFont typeface="Wingdings 2" pitchFamily="18" charset="2"/>
              <a:buNone/>
            </a:pPr>
            <a:r>
              <a:rPr lang="fa-IR" sz="2400" b="1" dirty="0" smtClean="0">
                <a:cs typeface="B Lotus" pitchFamily="2" charset="-78"/>
              </a:rPr>
              <a:t>2. آیا انسان منحصر در ابعاد جسمی و مادی است؟</a:t>
            </a:r>
          </a:p>
          <a:p>
            <a:pPr marL="0" indent="0">
              <a:buFont typeface="Wingdings 2" pitchFamily="18" charset="2"/>
              <a:buNone/>
            </a:pPr>
            <a:r>
              <a:rPr lang="fa-IR" sz="2400" b="1" dirty="0" smtClean="0">
                <a:cs typeface="B Lotus" pitchFamily="2" charset="-78"/>
              </a:rPr>
              <a:t>3</a:t>
            </a:r>
            <a:r>
              <a:rPr lang="fa-IR" sz="2400" b="1" dirty="0">
                <a:cs typeface="B Lotus" pitchFamily="2" charset="-78"/>
              </a:rPr>
              <a:t>. آیا اختیار (انسان شناسی) با علیت (جهان شناسی) قابل جمع است؟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6000" b="1" dirty="0" smtClean="0"/>
              <a:t>طرح اولیه مساله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a-IR" dirty="0" smtClean="0"/>
          </a:p>
          <a:p>
            <a:pPr marL="0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fa-IR" sz="4000" dirty="0" smtClean="0">
                <a:cs typeface="B Jadid" pitchFamily="2" charset="-78"/>
              </a:rPr>
              <a:t>بین علوم جدید و دین اسلام ناسازگاریهایی احساس می شود؛</a:t>
            </a:r>
          </a:p>
          <a:p>
            <a:pPr marL="0" indent="0" algn="ctr">
              <a:buNone/>
            </a:pPr>
            <a:endParaRPr lang="fa-IR" sz="4000" dirty="0" smtClean="0">
              <a:cs typeface="B Jadid" pitchFamily="2" charset="-78"/>
            </a:endParaRPr>
          </a:p>
          <a:p>
            <a:pPr marL="0" indent="0" algn="ctr">
              <a:buNone/>
            </a:pPr>
            <a:r>
              <a:rPr lang="fa-IR" sz="4000" dirty="0" smtClean="0">
                <a:cs typeface="B Jadid" pitchFamily="2" charset="-78"/>
              </a:rPr>
              <a:t>چه باید کرد؟</a:t>
            </a:r>
            <a:endParaRPr lang="en-US" sz="4000" dirty="0">
              <a:cs typeface="B Jadi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8774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4" y="1000125"/>
            <a:ext cx="8463855" cy="844699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fa-IR" b="1" dirty="0" smtClean="0">
                <a:cs typeface="B Lotus" pitchFamily="2" charset="-78"/>
              </a:rPr>
              <a:t>3. جایگاه معرفتی ارزشها، نسبت علم و اخلاق</a:t>
            </a:r>
            <a:endParaRPr lang="fa-IR" b="1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3" y="2276872"/>
            <a:ext cx="8229600" cy="42484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a-IR" sz="4000" b="1" dirty="0" smtClean="0">
                <a:solidFill>
                  <a:srgbClr val="FF0000"/>
                </a:solidFill>
                <a:cs typeface="B Lotus" pitchFamily="2" charset="-78"/>
              </a:rPr>
              <a:t>پوزیتیویسم </a:t>
            </a:r>
            <a:r>
              <a:rPr lang="fa-IR" sz="4000" b="1" dirty="0">
                <a:solidFill>
                  <a:srgbClr val="FF0000"/>
                </a:solidFill>
                <a:cs typeface="B Lotus" pitchFamily="2" charset="-78"/>
              </a:rPr>
              <a:t>و پساپوزیتیویسم: معرفت </a:t>
            </a:r>
            <a:r>
              <a:rPr lang="fa-IR" sz="4000" b="1" dirty="0" smtClean="0">
                <a:solidFill>
                  <a:srgbClr val="FF0000"/>
                </a:solidFill>
                <a:cs typeface="B Lotus" pitchFamily="2" charset="-78"/>
              </a:rPr>
              <a:t>منحصردر داده های </a:t>
            </a:r>
            <a:r>
              <a:rPr lang="fa-IR" sz="4000" b="1" dirty="0">
                <a:solidFill>
                  <a:srgbClr val="FF0000"/>
                </a:solidFill>
                <a:cs typeface="B Lotus" pitchFamily="2" charset="-78"/>
              </a:rPr>
              <a:t>تجربی است</a:t>
            </a:r>
          </a:p>
          <a:p>
            <a:pPr marL="0" indent="0">
              <a:buNone/>
            </a:pPr>
            <a:r>
              <a:rPr lang="fa-IR" sz="4000" b="1" dirty="0">
                <a:cs typeface="B Lotus" pitchFamily="2" charset="-78"/>
              </a:rPr>
              <a:t>پوزیتیویسم: </a:t>
            </a:r>
            <a:r>
              <a:rPr lang="fa-IR" sz="4000" b="1" dirty="0" smtClean="0">
                <a:cs typeface="B Lotus" pitchFamily="2" charset="-78"/>
              </a:rPr>
              <a:t>ارزشها </a:t>
            </a:r>
            <a:r>
              <a:rPr lang="fa-IR" sz="4000" b="1" dirty="0">
                <a:cs typeface="B Lotus" pitchFamily="2" charset="-78"/>
              </a:rPr>
              <a:t>را تا حد امکان دخالت ندهید.</a:t>
            </a:r>
          </a:p>
          <a:p>
            <a:pPr marL="0" indent="0">
              <a:buNone/>
            </a:pPr>
            <a:r>
              <a:rPr lang="fa-IR" sz="4000" b="1" dirty="0">
                <a:cs typeface="B Lotus" pitchFamily="2" charset="-78"/>
              </a:rPr>
              <a:t>پست پوزیتیویسم: نمی توانید؛ لذا علم </a:t>
            </a:r>
            <a:r>
              <a:rPr lang="fa-IR" sz="4000" b="1" dirty="0" smtClean="0">
                <a:cs typeface="B Lotus" pitchFamily="2" charset="-78"/>
              </a:rPr>
              <a:t>پدیده ای فرهنگی </a:t>
            </a:r>
            <a:r>
              <a:rPr lang="fa-IR" sz="4000" b="1" dirty="0">
                <a:cs typeface="B Lotus" pitchFamily="2" charset="-78"/>
              </a:rPr>
              <a:t>و نسبی است.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fa-IR" b="1" dirty="0" smtClean="0">
              <a:solidFill>
                <a:srgbClr val="FF0000"/>
              </a:solidFill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sz="4000" b="1" dirty="0" smtClean="0">
                <a:solidFill>
                  <a:srgbClr val="FF0000"/>
                </a:solidFill>
                <a:cs typeface="B Lotus" pitchFamily="2" charset="-78"/>
              </a:rPr>
              <a:t>تحلیل </a:t>
            </a:r>
            <a:r>
              <a:rPr lang="fa-IR" sz="4000" b="1" dirty="0">
                <a:solidFill>
                  <a:srgbClr val="FF0000"/>
                </a:solidFill>
                <a:cs typeface="B Lotus" pitchFamily="2" charset="-78"/>
              </a:rPr>
              <a:t>منطقی- فلسفی از جایگاه </a:t>
            </a:r>
            <a:r>
              <a:rPr lang="fa-IR" sz="4000" b="1" dirty="0" smtClean="0">
                <a:solidFill>
                  <a:srgbClr val="FF0000"/>
                </a:solidFill>
                <a:cs typeface="B Lotus" pitchFamily="2" charset="-78"/>
              </a:rPr>
              <a:t>ارزشها</a:t>
            </a:r>
            <a:endParaRPr lang="fa-IR" sz="4000" b="1" dirty="0">
              <a:solidFill>
                <a:srgbClr val="FF0000"/>
              </a:solidFill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4000" b="1" dirty="0" smtClean="0">
                <a:ea typeface="+mn-ea"/>
                <a:cs typeface="B Lotus" pitchFamily="2" charset="-78"/>
              </a:rPr>
              <a:t>اشکال هيوم در باب نسبت هست و باید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4000" b="1" dirty="0" smtClean="0">
                <a:ea typeface="+mn-ea"/>
                <a:cs typeface="B Lotus" pitchFamily="2" charset="-78"/>
              </a:rPr>
              <a:t>راه‌حل: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fa-IR" sz="4000" b="1" dirty="0" smtClean="0">
                <a:ea typeface="+mn-ea"/>
                <a:cs typeface="B Lotus" pitchFamily="2" charset="-78"/>
              </a:rPr>
              <a:t>تقسیم ارزشها به ارزش مطلق و روش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fa-IR" sz="4000" b="1" dirty="0" smtClean="0">
                <a:ea typeface="+mn-ea"/>
                <a:cs typeface="B Lotus" pitchFamily="2" charset="-78"/>
              </a:rPr>
              <a:t>تحليل وجودشناختي غايات (واقعي بودن غايت)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3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cs typeface="B Lotus" pitchFamily="2" charset="-78"/>
              </a:rPr>
              <a:t>4. نقش و جايگاه عالم در علم</a:t>
            </a:r>
            <a:endParaRPr lang="en-US" b="1" dirty="0" smtClean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4551784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a-IR" sz="3200" b="1" dirty="0" smtClean="0">
              <a:ea typeface="+mn-ea"/>
              <a:cs typeface="B Lotus" pitchFamily="2" charset="-78"/>
            </a:endParaRP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sz="3200" b="1" dirty="0" smtClean="0">
                <a:solidFill>
                  <a:srgbClr val="FF0000"/>
                </a:solidFill>
                <a:cs typeface="B Lotus" pitchFamily="2" charset="-78"/>
              </a:rPr>
              <a:t>اشاره ای به نزاعهای پوزیتیویسم </a:t>
            </a:r>
            <a:r>
              <a:rPr lang="fa-IR" sz="3200" b="1" dirty="0">
                <a:solidFill>
                  <a:srgbClr val="FF0000"/>
                </a:solidFill>
                <a:cs typeface="B Lotus" pitchFamily="2" charset="-78"/>
              </a:rPr>
              <a:t>و پساپوزیتیویسم</a:t>
            </a:r>
            <a:r>
              <a:rPr lang="fa-IR" sz="3200" b="1" dirty="0" smtClean="0">
                <a:solidFill>
                  <a:srgbClr val="FF0000"/>
                </a:solidFill>
                <a:cs typeface="B Lotus" pitchFamily="2" charset="-78"/>
              </a:rPr>
              <a:t>:</a:t>
            </a:r>
            <a:endParaRPr lang="fa-IR" sz="3200" b="1" dirty="0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ماشين منطقي يا صاحب نظر؟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توليد کارخانه اي پژوهشگر يا تربيت انديشمند؟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تکنولوژي براي انسان يا انسان براي تکنولوژي؟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هدف نظام آموزشي مدرن: جهت گيري شغلي يا علمي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   (علم براي ثروت و  ...، يا علم براي حقيقت جويي)؟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3200" b="1" dirty="0" smtClean="0">
              <a:ea typeface="+mn-ea"/>
              <a:cs typeface="B Lotus" pitchFamily="2" charset="-78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ea typeface="+mn-ea"/>
                <a:cs typeface="B Lotus" pitchFamily="2" charset="-78"/>
              </a:rPr>
              <a:t>آيا اخلاق در فرآیند عالم شدن اثري دارد؟</a:t>
            </a:r>
            <a:endParaRPr lang="en-US" sz="3200" b="1" dirty="0">
              <a:solidFill>
                <a:schemeClr val="accent6">
                  <a:lumMod val="50000"/>
                </a:schemeClr>
              </a:solidFill>
              <a:ea typeface="+mn-ea"/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22945"/>
          </a:xfrm>
        </p:spPr>
        <p:txBody>
          <a:bodyPr/>
          <a:lstStyle/>
          <a:p>
            <a:pPr algn="r"/>
            <a:r>
              <a:rPr lang="fa-IR" b="1" dirty="0" smtClean="0">
                <a:cs typeface="B Lotus" pitchFamily="2" charset="-78"/>
              </a:rPr>
              <a:t>نحوه شکل گيري علم در ضمير عالم</a:t>
            </a:r>
            <a:endParaRPr lang="en-US" b="1" dirty="0" smtClean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340768"/>
            <a:ext cx="8229600" cy="514099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dirty="0" smtClean="0">
                <a:solidFill>
                  <a:srgbClr val="FF0000"/>
                </a:solidFill>
                <a:ea typeface="+mn-ea"/>
                <a:cs typeface="B Lotus" pitchFamily="2" charset="-78"/>
              </a:rPr>
              <a:t>تحلیل منطقی- فلسفی از نسبت وجودی علم و اخلاق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dirty="0" smtClean="0">
                <a:ea typeface="+mn-ea"/>
                <a:cs typeface="B Lotus" pitchFamily="2" charset="-78"/>
              </a:rPr>
              <a:t>1- درهم تنيدگي ابعاد معرفتي و اخلاقي در وجود انسان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400" b="1" u="sng" dirty="0" smtClean="0">
                <a:ea typeface="+mn-ea"/>
                <a:cs typeface="B Lotus" pitchFamily="2" charset="-78"/>
              </a:rPr>
              <a:t>دليل</a:t>
            </a:r>
            <a:r>
              <a:rPr lang="fa-IR" sz="2400" b="1" dirty="0" smtClean="0">
                <a:ea typeface="+mn-ea"/>
                <a:cs typeface="B Lotus" pitchFamily="2" charset="-78"/>
              </a:rPr>
              <a:t>: - عمل پژوهش يک فعل ارادي است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400" b="1" dirty="0" smtClean="0">
                <a:ea typeface="+mn-ea"/>
                <a:cs typeface="B Lotus" pitchFamily="2" charset="-78"/>
              </a:rPr>
              <a:t>       - هرفعل ارادي غايتمند است.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400" b="1" u="sng" dirty="0" smtClean="0">
                <a:solidFill>
                  <a:srgbClr val="C00000"/>
                </a:solidFill>
                <a:ea typeface="+mn-ea"/>
                <a:cs typeface="B Lotus" pitchFamily="2" charset="-78"/>
              </a:rPr>
              <a:t>نتيجه</a:t>
            </a:r>
            <a:r>
              <a:rPr lang="fa-IR" sz="2400" b="1" dirty="0" smtClean="0">
                <a:solidFill>
                  <a:srgbClr val="C00000"/>
                </a:solidFill>
                <a:ea typeface="+mn-ea"/>
                <a:cs typeface="B Lotus" pitchFamily="2" charset="-78"/>
              </a:rPr>
              <a:t>: خواسته من در جهت‌گيري و برنامه پژوهشي من موثر است. (نسبی گرایی؟)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400" b="1" u="sng" dirty="0" smtClean="0">
                <a:solidFill>
                  <a:schemeClr val="accent6">
                    <a:lumMod val="50000"/>
                  </a:schemeClr>
                </a:solidFill>
                <a:ea typeface="+mn-ea"/>
                <a:cs typeface="B Lotus" pitchFamily="2" charset="-78"/>
              </a:rPr>
              <a:t>راهکار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ea typeface="+mn-ea"/>
                <a:cs typeface="B Lotus" pitchFamily="2" charset="-78"/>
              </a:rPr>
              <a:t>: الف. بودايي (بي‌جهتي) 		ب. اسلامي (حقيقت‌جويي)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2400" b="1" dirty="0" smtClean="0">
              <a:solidFill>
                <a:schemeClr val="accent6">
                  <a:lumMod val="50000"/>
                </a:schemeClr>
              </a:solidFill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dirty="0" smtClean="0">
                <a:ea typeface="+mn-ea"/>
                <a:cs typeface="B Lotus" pitchFamily="2" charset="-78"/>
              </a:rPr>
              <a:t>2- دريافت علم از مراتب بالاتر وجود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400" b="1" u="sng" dirty="0" smtClean="0">
                <a:ea typeface="+mn-ea"/>
                <a:cs typeface="B Lotus" pitchFamily="2" charset="-78"/>
              </a:rPr>
              <a:t>دليل</a:t>
            </a:r>
            <a:r>
              <a:rPr lang="fa-IR" sz="2400" b="1" dirty="0" smtClean="0">
                <a:ea typeface="+mn-ea"/>
                <a:cs typeface="B Lotus" pitchFamily="2" charset="-78"/>
              </a:rPr>
              <a:t>: معطي شيء، فاقد شيء نيست.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400" b="1" u="sng" dirty="0" smtClean="0">
                <a:solidFill>
                  <a:srgbClr val="C00000"/>
                </a:solidFill>
                <a:ea typeface="+mn-ea"/>
                <a:cs typeface="B Lotus" pitchFamily="2" charset="-78"/>
              </a:rPr>
              <a:t>نتيجه</a:t>
            </a:r>
            <a:r>
              <a:rPr lang="fa-IR" sz="2400" b="1" dirty="0" smtClean="0">
                <a:solidFill>
                  <a:srgbClr val="C00000"/>
                </a:solidFill>
                <a:ea typeface="+mn-ea"/>
                <a:cs typeface="B Lotus" pitchFamily="2" charset="-78"/>
              </a:rPr>
              <a:t>: نقش سنخيت بين معطي و گيرنده در دستيابي به حقيقت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400" b="1" u="sng" dirty="0" smtClean="0">
                <a:ea typeface="+mn-ea"/>
                <a:cs typeface="B Lotus" pitchFamily="2" charset="-78"/>
              </a:rPr>
              <a:t>رفع اشکال </a:t>
            </a:r>
            <a:r>
              <a:rPr lang="fa-IR" sz="2400" b="1" dirty="0" smtClean="0">
                <a:ea typeface="+mn-ea"/>
                <a:cs typeface="B Lotus" pitchFamily="2" charset="-78"/>
              </a:rPr>
              <a:t>در کافران: توجه به دو وصف رحمانيت و رحيميت در دريافت علم</a:t>
            </a:r>
            <a:endParaRPr lang="en-US" sz="2400" b="1" dirty="0">
              <a:ea typeface="+mn-ea"/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492896"/>
            <a:ext cx="83058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sz="6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جمع بندی این نگاه جدید به </a:t>
            </a:r>
            <a:br>
              <a:rPr lang="fa-IR" sz="6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a-IR" sz="6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علم و معرفت</a:t>
            </a:r>
            <a:endParaRPr lang="en-US" sz="66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285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smtClean="0">
                <a:cs typeface="B Lotus" pitchFamily="2" charset="-78"/>
              </a:rPr>
              <a:t>معرفت چيست؟</a:t>
            </a:r>
            <a:r>
              <a:rPr lang="en-US" b="1" smtClean="0">
                <a:cs typeface="B Lotus" pitchFamily="2" charset="-78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7438"/>
            <a:ext cx="8229600" cy="396716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fa-IR" sz="3200" b="1" dirty="0" smtClean="0">
                <a:cs typeface="B Lotus" pitchFamily="2" charset="-78"/>
              </a:rPr>
              <a:t>معرفت حقيقي: گزاره اي که درصدد شناساندن واقعيت است. </a:t>
            </a:r>
          </a:p>
          <a:p>
            <a:pPr>
              <a:buFont typeface="Wingdings 2" pitchFamily="18" charset="2"/>
              <a:buNone/>
            </a:pPr>
            <a:r>
              <a:rPr lang="fa-IR" sz="3200" b="1" dirty="0" smtClean="0">
                <a:cs typeface="B Lotus" pitchFamily="2" charset="-78"/>
              </a:rPr>
              <a:t>(درباره اشياي واقعي)</a:t>
            </a:r>
          </a:p>
          <a:p>
            <a:pPr>
              <a:buFont typeface="Wingdings 2" pitchFamily="18" charset="2"/>
              <a:buNone/>
            </a:pPr>
            <a:endParaRPr lang="fa-IR" sz="3200" b="1" dirty="0" smtClean="0">
              <a:cs typeface="B Lotus" pitchFamily="2" charset="-78"/>
            </a:endParaRPr>
          </a:p>
          <a:p>
            <a:pPr>
              <a:buFont typeface="Wingdings 2" pitchFamily="18" charset="2"/>
              <a:buNone/>
            </a:pPr>
            <a:r>
              <a:rPr lang="fa-IR" sz="3200" b="1" dirty="0" smtClean="0">
                <a:cs typeface="B Lotus" pitchFamily="2" charset="-78"/>
              </a:rPr>
              <a:t>معرفت اعتباري: گزاره اي که درصدد جعل واقعيت مشترک برای گذران زندگی اجتماعی است. </a:t>
            </a:r>
          </a:p>
          <a:p>
            <a:pPr>
              <a:buFont typeface="Wingdings 2" pitchFamily="18" charset="2"/>
              <a:buNone/>
            </a:pPr>
            <a:r>
              <a:rPr lang="fa-IR" sz="3200" b="1" dirty="0" smtClean="0">
                <a:cs typeface="B Lotus" pitchFamily="2" charset="-78"/>
              </a:rPr>
              <a:t>(درباره اموري که واقعيتشان به اراده انسان وابسته است)</a:t>
            </a:r>
            <a:endParaRPr lang="en-US" sz="3200" b="1" dirty="0" smtClean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65832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38213"/>
          </a:xfrm>
        </p:spPr>
        <p:txBody>
          <a:bodyPr/>
          <a:lstStyle/>
          <a:p>
            <a:pPr algn="ctr"/>
            <a:r>
              <a:rPr lang="fa-IR" b="1" smtClean="0">
                <a:cs typeface="B Lotus" pitchFamily="2" charset="-78"/>
              </a:rPr>
              <a:t>علم چيست؟</a:t>
            </a:r>
            <a:endParaRPr lang="en-US" b="1" smtClean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dirty="0" smtClean="0">
                <a:ea typeface="+mn-ea"/>
                <a:cs typeface="B Lotus" pitchFamily="2" charset="-78"/>
              </a:rPr>
              <a:t>مجموعه‌اي از گزاره هاي </a:t>
            </a:r>
            <a:r>
              <a:rPr lang="fa-IR" b="1" dirty="0" smtClean="0">
                <a:solidFill>
                  <a:srgbClr val="C00000"/>
                </a:solidFill>
                <a:ea typeface="+mn-ea"/>
                <a:cs typeface="B Lotus" pitchFamily="2" charset="-78"/>
              </a:rPr>
              <a:t>معتبر </a:t>
            </a:r>
            <a:r>
              <a:rPr lang="fa-IR" b="1" dirty="0" smtClean="0">
                <a:ea typeface="+mn-ea"/>
                <a:cs typeface="B Lotus" pitchFamily="2" charset="-78"/>
              </a:rPr>
              <a:t>معرفتي (= با هر روش معتبری) که در حول موضوع یا هدف واحد، يک نظام معرفتي منسجم پديد آورد: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fa-IR" b="1" dirty="0" smtClean="0">
                <a:ea typeface="+mn-ea"/>
                <a:cs typeface="B Lotus" pitchFamily="2" charset="-78"/>
              </a:rPr>
              <a:t>علوم حقيقي: درباره موضوع واحد (علوم پايه، فلسفه و ...)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fa-IR" b="1" dirty="0" smtClean="0">
                <a:ea typeface="+mn-ea"/>
                <a:cs typeface="B Lotus" pitchFamily="2" charset="-78"/>
              </a:rPr>
              <a:t>علوم عملي و ابزاري: وسيله‌اي براي رسيدن به هدفي معين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fa-IR" b="1" dirty="0" smtClean="0">
                <a:ea typeface="+mn-ea"/>
                <a:cs typeface="B Lotus" pitchFamily="2" charset="-78"/>
              </a:rPr>
              <a:t>ابزار مفاهمه: زبان شناسي، علوم اطلاعات و ارتباط، اصول فقه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fa-IR" b="1" dirty="0" smtClean="0">
                <a:ea typeface="+mn-ea"/>
                <a:cs typeface="B Lotus" pitchFamily="2" charset="-78"/>
              </a:rPr>
              <a:t>ابزار بررسي اعتبار علوم: منطق، روش شناسي و...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fa-IR" b="1" dirty="0" smtClean="0">
                <a:ea typeface="+mn-ea"/>
                <a:cs typeface="B Lotus" pitchFamily="2" charset="-78"/>
              </a:rPr>
              <a:t>ابزار تصرف در طبيعت (تکنولوژي): علوم مهندسي، علوم پزشکي و ...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fa-IR" b="1" dirty="0" smtClean="0">
                <a:ea typeface="+mn-ea"/>
                <a:cs typeface="B Lotus" pitchFamily="2" charset="-78"/>
              </a:rPr>
              <a:t>ابزار تصرف در زندگي انساني (علوم انساني): اخلاق، سياست، اقتصاد، حقوق و ...</a:t>
            </a:r>
            <a:endParaRPr lang="en-US" b="1" dirty="0">
              <a:ea typeface="+mn-ea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90223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2214563"/>
            <a:ext cx="8229600" cy="4357687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a-IR" sz="3200" b="1" smtClean="0">
                <a:cs typeface="B Lotus" pitchFamily="2" charset="-78"/>
              </a:rPr>
              <a:t>در موضوع واحد، از همه منابع و ابزارهاي شناخت (حس، برهان، شهود، وحي) به تناسب موضوع مي‌توان استفاده کرد.</a:t>
            </a:r>
          </a:p>
          <a:p>
            <a:pPr>
              <a:buFont typeface="Arial" pitchFamily="34" charset="0"/>
              <a:buChar char="•"/>
            </a:pPr>
            <a:endParaRPr lang="en-US" sz="3200" b="1" smtClean="0">
              <a:cs typeface="B Lotus" pitchFamily="2" charset="-78"/>
            </a:endParaRPr>
          </a:p>
          <a:p>
            <a:pPr>
              <a:buFont typeface="Arial" pitchFamily="34" charset="0"/>
              <a:buChar char="•"/>
            </a:pPr>
            <a:r>
              <a:rPr lang="fa-IR" sz="3200" b="1" smtClean="0">
                <a:cs typeface="B Lotus" pitchFamily="2" charset="-78"/>
              </a:rPr>
              <a:t>هم بحث پيش‌فرض‌ها و هم بحث ارزشها قابليت بحث معرفتي دارند (مبادي تصوري و تصديقي، حکمت عملي)</a:t>
            </a:r>
          </a:p>
          <a:p>
            <a:pPr>
              <a:buFont typeface="Arial" pitchFamily="34" charset="0"/>
              <a:buChar char="•"/>
            </a:pPr>
            <a:endParaRPr lang="fa-IR" sz="3200" b="1" smtClean="0">
              <a:cs typeface="B Lotus" pitchFamily="2" charset="-78"/>
            </a:endParaRPr>
          </a:p>
          <a:p>
            <a:pPr>
              <a:buFont typeface="Arial" pitchFamily="34" charset="0"/>
              <a:buChar char="•"/>
            </a:pPr>
            <a:r>
              <a:rPr lang="fa-IR" sz="3200" b="1" smtClean="0">
                <a:cs typeface="B Lotus" pitchFamily="2" charset="-78"/>
              </a:rPr>
              <a:t>علم ربط وجودي با عالم دارد.</a:t>
            </a:r>
            <a:endParaRPr lang="en-US" sz="3200" b="1" smtClean="0">
              <a:cs typeface="B Lotus" pitchFamily="2" charset="-78"/>
            </a:endParaRPr>
          </a:p>
          <a:p>
            <a:pPr>
              <a:buFont typeface="Wingdings 2" pitchFamily="18" charset="2"/>
              <a:buNone/>
            </a:pPr>
            <a:endParaRPr lang="fa-IR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5750" y="1071563"/>
            <a:ext cx="8372475" cy="928687"/>
          </a:xfrm>
        </p:spPr>
        <p:txBody>
          <a:bodyPr/>
          <a:lstStyle/>
          <a:p>
            <a:pPr algn="ctr"/>
            <a:r>
              <a:rPr lang="fa-IR" sz="4400" b="1" smtClean="0">
                <a:cs typeface="B Lotus" pitchFamily="2" charset="-78"/>
              </a:rPr>
              <a:t>جمع‌بندي بحث علم</a:t>
            </a:r>
            <a:endParaRPr lang="fa-IR" sz="4800" b="1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472488" cy="866775"/>
          </a:xfrm>
        </p:spPr>
        <p:txBody>
          <a:bodyPr/>
          <a:lstStyle/>
          <a:p>
            <a:pPr algn="r"/>
            <a:r>
              <a:rPr lang="fa-IR" sz="4000" b="1" smtClean="0">
                <a:cs typeface="B Lotus" pitchFamily="2" charset="-78"/>
              </a:rPr>
              <a:t>نکته: مزايا و معايب تخصصي شدن علم و تکنولوژي</a:t>
            </a:r>
            <a:endParaRPr lang="en-US" sz="4000" b="1" smtClean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dirty="0" smtClean="0">
                <a:ea typeface="+mn-ea"/>
                <a:cs typeface="B Lotus" pitchFamily="2" charset="-78"/>
              </a:rPr>
              <a:t>مزيت مهم: امکان رشد و پيشرفت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b="1" dirty="0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dirty="0" smtClean="0">
                <a:ea typeface="+mn-ea"/>
                <a:cs typeface="B Lotus" pitchFamily="2" charset="-78"/>
              </a:rPr>
              <a:t>عيب مهم: علوم ابزاري ذاتاً تقليل‌گرا هستند.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dirty="0" smtClean="0">
                <a:ea typeface="+mn-ea"/>
                <a:cs typeface="B Lotus" pitchFamily="2" charset="-78"/>
              </a:rPr>
              <a:t>ابعاد ديگر را نمي‌بيينند و مدل زندگي را عوض مي‌کنند: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dirty="0" smtClean="0">
                <a:solidFill>
                  <a:srgbClr val="FF0000"/>
                </a:solidFill>
                <a:ea typeface="+mn-ea"/>
                <a:cs typeface="B Lotus" pitchFamily="2" charset="-78"/>
              </a:rPr>
              <a:t>در عرصه تصرف در طبيعت: </a:t>
            </a:r>
            <a:r>
              <a:rPr lang="fa-IR" b="1" dirty="0" smtClean="0">
                <a:ea typeface="+mn-ea"/>
                <a:cs typeface="B Lotus" pitchFamily="2" charset="-78"/>
              </a:rPr>
              <a:t>مشکلات زيست محيطي و ...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dirty="0" smtClean="0">
                <a:solidFill>
                  <a:srgbClr val="FF0000"/>
                </a:solidFill>
                <a:ea typeface="+mn-ea"/>
                <a:cs typeface="B Lotus" pitchFamily="2" charset="-78"/>
              </a:rPr>
              <a:t>در عرصه زندگي انساني: </a:t>
            </a:r>
            <a:r>
              <a:rPr lang="fa-IR" b="1" dirty="0" smtClean="0">
                <a:ea typeface="+mn-ea"/>
                <a:cs typeface="B Lotus" pitchFamily="2" charset="-78"/>
              </a:rPr>
              <a:t>معضلات فرهنگي و اجتماعي و ...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b="1" dirty="0" smtClean="0">
              <a:ea typeface="+mn-ea"/>
              <a:cs typeface="B Lotus" pitchFamily="2" charset="-78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dirty="0" smtClean="0">
                <a:ea typeface="+mn-ea"/>
                <a:cs typeface="B Lotus" pitchFamily="2" charset="-78"/>
              </a:rPr>
              <a:t>راه حل مدرن: علوم ميان‌رشته‌اي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dirty="0" smtClean="0">
                <a:ea typeface="+mn-ea"/>
                <a:cs typeface="B Lotus" pitchFamily="2" charset="-78"/>
              </a:rPr>
              <a:t>آيا اين راه موفق است؟ آيا راه حل ديگري ممکن است؟</a:t>
            </a:r>
            <a:endParaRPr lang="en-US" b="1" dirty="0">
              <a:ea typeface="+mn-ea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18623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2643182"/>
            <a:ext cx="7851648" cy="18288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chemeClr val="tx1"/>
                </a:solidFill>
                <a:cs typeface="B Lotus" pitchFamily="2" charset="-78"/>
              </a:rPr>
              <a:t>ب. بررسي مساله</a:t>
            </a:r>
            <a:br>
              <a:rPr lang="fa-IR" dirty="0" smtClean="0">
                <a:solidFill>
                  <a:schemeClr val="tx1"/>
                </a:solidFill>
                <a:cs typeface="B Lotus" pitchFamily="2" charset="-78"/>
              </a:rPr>
            </a:br>
            <a:r>
              <a:rPr lang="fa-IR" dirty="0">
                <a:solidFill>
                  <a:schemeClr val="tx1"/>
                </a:solidFill>
                <a:cs typeface="B Lotus" pitchFamily="2" charset="-78"/>
              </a:rPr>
              <a:t/>
            </a:r>
            <a:br>
              <a:rPr lang="fa-IR" dirty="0">
                <a:solidFill>
                  <a:schemeClr val="tx1"/>
                </a:solidFill>
                <a:cs typeface="B Lotus" pitchFamily="2" charset="-78"/>
              </a:rPr>
            </a:br>
            <a:r>
              <a:rPr lang="fa-IR" dirty="0" smtClean="0">
                <a:solidFill>
                  <a:schemeClr val="tx1"/>
                </a:solidFill>
                <a:cs typeface="B Lotus" pitchFamily="2" charset="-78"/>
              </a:rPr>
              <a:t>از منظر مباحث مربوط به دين</a:t>
            </a:r>
            <a:endParaRPr lang="fa-I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68563"/>
            <a:ext cx="8229600" cy="438943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fa-IR" sz="3600" b="1" dirty="0" smtClean="0">
                <a:cs typeface="B Lotus" pitchFamily="2" charset="-78"/>
              </a:rPr>
              <a:t>نحوه حل مساله: چگونگي پذيرش و باور به نبوت</a:t>
            </a:r>
          </a:p>
          <a:p>
            <a:pPr>
              <a:buFont typeface="Wingdings 2" pitchFamily="18" charset="2"/>
              <a:buNone/>
            </a:pPr>
            <a:r>
              <a:rPr lang="fa-IR" sz="3600" b="1" dirty="0" smtClean="0">
                <a:cs typeface="B Lotus" pitchFamily="2" charset="-78"/>
              </a:rPr>
              <a:t>دليل: تحقيقي بودن اصول دين در اسلام</a:t>
            </a:r>
          </a:p>
          <a:p>
            <a:pPr>
              <a:buFont typeface="Wingdings 2" pitchFamily="18" charset="2"/>
              <a:buNone/>
            </a:pPr>
            <a:endParaRPr lang="fa-IR" sz="3600" b="1" dirty="0" smtClean="0">
              <a:cs typeface="B Lotus" pitchFamily="2" charset="-78"/>
            </a:endParaRPr>
          </a:p>
          <a:p>
            <a:pPr>
              <a:buFont typeface="Wingdings 2" pitchFamily="18" charset="2"/>
              <a:buNone/>
            </a:pPr>
            <a:r>
              <a:rPr lang="fa-IR" sz="3600" b="1" dirty="0" smtClean="0">
                <a:cs typeface="B Lotus" pitchFamily="2" charset="-78"/>
              </a:rPr>
              <a:t>ثمره بحث: گزاره هاي متون ديني، معرفت‌زاست و مي‌توان گزاره هاي متون ديني را در مباحث علمي استفاده کرد.</a:t>
            </a:r>
            <a:endParaRPr lang="fa-IR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1520" y="908720"/>
            <a:ext cx="8372475" cy="1166391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sz="4400" b="1" dirty="0" smtClean="0">
                <a:cs typeface="B Lotus" pitchFamily="2" charset="-78"/>
              </a:rPr>
              <a:t>1- قبول دين (ایمان)،</a:t>
            </a:r>
            <a:br>
              <a:rPr lang="fa-IR" sz="4400" b="1" dirty="0" smtClean="0">
                <a:cs typeface="B Lotus" pitchFamily="2" charset="-78"/>
              </a:rPr>
            </a:br>
            <a:r>
              <a:rPr lang="fa-IR" sz="4400" b="1" dirty="0" smtClean="0">
                <a:cs typeface="B Lotus" pitchFamily="2" charset="-78"/>
              </a:rPr>
              <a:t> امري معرفتي است يا صرفا غيرمعرفتي؟</a:t>
            </a:r>
            <a:endParaRPr lang="en-US" sz="4400" b="1" dirty="0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pPr algn="ctr"/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«علم دینی» چه چیزی نیست؟!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Lotus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605461"/>
          </a:xfrm>
        </p:spPr>
        <p:txBody>
          <a:bodyPr>
            <a:noAutofit/>
          </a:bodyPr>
          <a:lstStyle/>
          <a:p>
            <a:pPr marL="0" indent="0" rtl="1">
              <a:buNone/>
            </a:pPr>
            <a:r>
              <a:rPr lang="fa-IR" sz="3400" b="1" dirty="0" smtClean="0">
                <a:cs typeface="B Lotus" pitchFamily="2" charset="-78"/>
              </a:rPr>
              <a:t>علوم جدید غربیها  همه کفر و باطل است و دورانداختنی؛</a:t>
            </a:r>
          </a:p>
          <a:p>
            <a:pPr marL="0" indent="0" rtl="1">
              <a:buNone/>
            </a:pPr>
            <a:r>
              <a:rPr lang="fa-IR" sz="3400" b="1" dirty="0" smtClean="0">
                <a:cs typeface="B Lotus" pitchFamily="2" charset="-78"/>
              </a:rPr>
              <a:t>	 پس:</a:t>
            </a:r>
          </a:p>
          <a:p>
            <a:pPr marL="0" indent="0" algn="ctr" rtl="1">
              <a:buNone/>
            </a:pPr>
            <a:r>
              <a:rPr lang="fa-IR" sz="3400" b="1" dirty="0" smtClean="0">
                <a:cs typeface="B Lotus" pitchFamily="2" charset="-78"/>
              </a:rPr>
              <a:t>فقط سراغ قرآن و روایات برویم </a:t>
            </a:r>
          </a:p>
          <a:p>
            <a:pPr marL="0" indent="0" algn="ctr" rtl="1">
              <a:buNone/>
            </a:pPr>
            <a:r>
              <a:rPr lang="fa-IR" sz="3400" b="1" dirty="0" smtClean="0">
                <a:cs typeface="B Lotus" pitchFamily="2" charset="-78"/>
              </a:rPr>
              <a:t>و از دل آنها همه علوم را استخراج کنیم!</a:t>
            </a:r>
          </a:p>
          <a:p>
            <a:pPr marL="0" indent="0" algn="ctr" rtl="1">
              <a:buNone/>
            </a:pPr>
            <a:endParaRPr lang="fa-IR" sz="3400" b="1" dirty="0" smtClean="0">
              <a:cs typeface="B Lotus" pitchFamily="2" charset="-78"/>
            </a:endParaRPr>
          </a:p>
          <a:p>
            <a:pPr marL="0" indent="0" algn="ctr" rtl="1">
              <a:buNone/>
            </a:pPr>
            <a:r>
              <a:rPr lang="fa-IR" sz="3400" b="1" dirty="0" smtClean="0">
                <a:solidFill>
                  <a:srgbClr val="FF0000"/>
                </a:solidFill>
                <a:cs typeface="B Lotus" pitchFamily="2" charset="-78"/>
              </a:rPr>
              <a:t>تذکر: </a:t>
            </a:r>
            <a:r>
              <a:rPr lang="fa-IR" sz="3400" b="1" dirty="0" smtClean="0">
                <a:cs typeface="B Lotus" pitchFamily="2" charset="-78"/>
              </a:rPr>
              <a:t>این دیدگاه اگرچه مدافعانی دارد؛ </a:t>
            </a:r>
          </a:p>
          <a:p>
            <a:pPr marL="0" indent="0" algn="ctr" rtl="1">
              <a:buNone/>
            </a:pPr>
            <a:r>
              <a:rPr lang="fa-IR" sz="3400" b="1" dirty="0" smtClean="0">
                <a:cs typeface="B Lotus" pitchFamily="2" charset="-78"/>
              </a:rPr>
              <a:t>اما نظریه پردازان اصلیِ «علم دینی» آن را قبول ندارند!</a:t>
            </a:r>
            <a:endParaRPr lang="en-US" sz="3400" b="1" dirty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52098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14625"/>
            <a:ext cx="8229600" cy="3609975"/>
          </a:xfrm>
        </p:spPr>
        <p:txBody>
          <a:bodyPr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dirty="0" smtClean="0">
                <a:ea typeface="+mn-ea"/>
                <a:cs typeface="B Lotus" pitchFamily="2" charset="-78"/>
              </a:rPr>
              <a:t>روش حل مساله: درون‌بيني يا بازخوانی دلیل نبوت؟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dirty="0" smtClean="0">
                <a:ea typeface="+mn-ea"/>
                <a:cs typeface="B Lotus" pitchFamily="2" charset="-78"/>
              </a:rPr>
              <a:t>ضرورت نبوت از باب احتمال آزمونهای ویرانگر در مسیر آزمون و خطای علم است؛ و چون وحی باید قبل از آزمودن، ما را مطلع کند، پس پذیرش واجب و حرام دین،مقدم بر آزمودن است نه متوقف برآن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3600" b="1" dirty="0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dirty="0" smtClean="0">
                <a:ea typeface="+mn-ea"/>
                <a:cs typeface="B Lotus" pitchFamily="2" charset="-78"/>
              </a:rPr>
              <a:t>ثمره بحث: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dirty="0" smtClean="0">
                <a:ea typeface="+mn-ea"/>
                <a:cs typeface="B Lotus" pitchFamily="2" charset="-78"/>
              </a:rPr>
              <a:t>گزاره هاي متون ديني، با ساير گزاره‌هاي نظري (حسي، برهاني و شهودي) و عملي (ارزشها، سياست و ...) چه نسبتي برقرار مي‌کند؟ (يعني آيا عرصه‌هايي مجزا از همديگرند يا متداخل؟)</a:t>
            </a:r>
            <a:endParaRPr lang="en-US" sz="3600" b="1" dirty="0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dirty="0">
              <a:ea typeface="+mn-ea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57188" y="857250"/>
            <a:ext cx="8372475" cy="1285875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fa-IR" sz="4000" b="1" dirty="0" smtClean="0">
                <a:cs typeface="B Lotus" pitchFamily="2" charset="-78"/>
              </a:rPr>
              <a:t>2- عرصه مداخله وحي در مسائل مختلف انسان (علمي و عملي) چقدر است؟ (مساله انتظار بشر از دين</a:t>
            </a:r>
            <a:r>
              <a:rPr lang="fa-IR" sz="4000" dirty="0" smtClean="0">
                <a:cs typeface="B Lotus" pitchFamily="2" charset="-78"/>
              </a:rPr>
              <a:t>)</a:t>
            </a:r>
            <a:endParaRPr lang="en-US" sz="4000" dirty="0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23925"/>
          </a:xfrm>
        </p:spPr>
        <p:txBody>
          <a:bodyPr/>
          <a:lstStyle/>
          <a:p>
            <a:pPr algn="ctr"/>
            <a:r>
              <a:rPr lang="fa-IR" b="1" smtClean="0">
                <a:solidFill>
                  <a:srgbClr val="C00000"/>
                </a:solidFill>
                <a:cs typeface="B Lotus" pitchFamily="2" charset="-78"/>
              </a:rPr>
              <a:t>دو نتيجه بحث قبل</a:t>
            </a:r>
            <a:endParaRPr lang="en-US" b="1" smtClean="0">
              <a:solidFill>
                <a:srgbClr val="C00000"/>
              </a:solidFill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dirty="0" smtClean="0">
                <a:ea typeface="+mn-ea"/>
                <a:cs typeface="B Lotus" pitchFamily="2" charset="-78"/>
              </a:rPr>
              <a:t>1- ضرورت جدي گرفتن گزاره هاي وحياني در علم=يومنون بالغيب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dirty="0" smtClean="0">
                <a:ea typeface="+mn-ea"/>
                <a:cs typeface="B Lotus" pitchFamily="2" charset="-78"/>
              </a:rPr>
              <a:t>( باور کنيم آزمونهاي ويرانگر وجود دارد و عقل تنها کفايت نمي‌کند. نمونه: مشکلات زيست محيطي و انساني)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2800" b="1" dirty="0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dirty="0" smtClean="0">
                <a:ea typeface="+mn-ea"/>
                <a:cs typeface="B Lotus" pitchFamily="2" charset="-78"/>
              </a:rPr>
              <a:t>2- درک جديدي از قلمروي نفوذ گزاره وحياني درعرصه هاي زندگي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fa-IR" sz="2800" b="1" dirty="0" smtClean="0">
                <a:ea typeface="+mn-ea"/>
                <a:cs typeface="B Lotus" pitchFamily="2" charset="-78"/>
              </a:rPr>
              <a:t>نومن ببعض و نکفر ببعض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fa-IR" sz="2800" b="1" dirty="0" smtClean="0">
                <a:ea typeface="+mn-ea"/>
                <a:cs typeface="B Lotus" pitchFamily="2" charset="-78"/>
              </a:rPr>
              <a:t>أصلوتک تأمرک أن يترک ما کان يعبد آبائنا أو أن نفعل في أموالنا ما نشاء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fa-IR" sz="2800" b="1" dirty="0" smtClean="0">
                <a:ea typeface="+mn-ea"/>
                <a:cs typeface="B Lotus" pitchFamily="2" charset="-78"/>
              </a:rPr>
              <a:t>إن نتبع الهدي معک نتخطف من أرضنا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fa-IR" sz="2800" b="1" dirty="0" smtClean="0">
                <a:ea typeface="+mn-ea"/>
                <a:cs typeface="B Lotus" pitchFamily="2" charset="-78"/>
              </a:rPr>
              <a:t>إنما أوتيته علي علم عندي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>
              <a:ea typeface="+mn-ea"/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2500313"/>
            <a:ext cx="8143875" cy="4357687"/>
          </a:xfrm>
        </p:spPr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dirty="0" smtClean="0">
                <a:ea typeface="+mn-ea"/>
                <a:cs typeface="B Lotus" pitchFamily="2" charset="-78"/>
              </a:rPr>
              <a:t>نکات بحث: </a:t>
            </a:r>
            <a:endParaRPr lang="en-US" b="1" dirty="0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b="1" dirty="0" smtClean="0">
                <a:ea typeface="+mn-ea"/>
                <a:cs typeface="B Lotus" pitchFamily="2" charset="-78"/>
              </a:rPr>
              <a:t>خالق همان رب است، پس کتاب خلقت و کتاب شريعت بر هم منطبق است.</a:t>
            </a:r>
            <a:endParaRPr lang="en-US" b="1" dirty="0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b="1" dirty="0" smtClean="0">
                <a:ea typeface="+mn-ea"/>
                <a:cs typeface="B Lotus" pitchFamily="2" charset="-78"/>
              </a:rPr>
              <a:t>مساله همان مساله حجيت در علم اصول است. (حجيت عقل)</a:t>
            </a:r>
            <a:endParaRPr lang="en-US" b="1" dirty="0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b="1" dirty="0" smtClean="0">
                <a:ea typeface="+mn-ea"/>
                <a:cs typeface="B Lotus" pitchFamily="2" charset="-78"/>
              </a:rPr>
              <a:t>تعارض بين عقل (گزاره‌هاي معرفتي غيروحياني يا «فهم» ما از خلقت) و نقل (فهم ما از وحي) است؛ نه بين عقل و دين. دين مجموع عقل و نقل است.</a:t>
            </a:r>
            <a:endParaRPr lang="en-US" b="1" dirty="0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b="1" dirty="0" smtClean="0">
                <a:ea typeface="+mn-ea"/>
                <a:cs typeface="B Lotus" pitchFamily="2" charset="-78"/>
              </a:rPr>
              <a:t>راه رفع تعارض، توسعه مباحث «تعادل و تراجيح» است: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dirty="0" smtClean="0">
                <a:ea typeface="+mn-ea"/>
                <a:cs typeface="B Lotus" pitchFamily="2" charset="-78"/>
              </a:rPr>
              <a:t>همان گونه که بين جملات وحي (قرآن و حديث) تناقضي نيست؛ و تعارض بين يک جمله معتبر و يک جمله غيرمعتبر، يا تعارض بين دو «فهم» از جملات وحي است؛ بين فعل تکويني خدا و فعل تشريعي او نيز تعارضي نيست؛ و تعارض بين «فهم» ما از فعل خدا و «فهم» ما از سخن خداوند است.</a:t>
            </a:r>
            <a:endParaRPr lang="fa-IR" b="1" dirty="0">
              <a:ea typeface="+mn-ea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5750" y="1500188"/>
            <a:ext cx="8643938" cy="785812"/>
          </a:xfrm>
        </p:spPr>
        <p:txBody>
          <a:bodyPr/>
          <a:lstStyle/>
          <a:p>
            <a:pPr algn="ctr"/>
            <a:r>
              <a:rPr lang="fa-IR" sz="3200" b="1" smtClean="0">
                <a:cs typeface="B Lotus" pitchFamily="2" charset="-78"/>
              </a:rPr>
              <a:t>3- آيا دين فقط گزاره‌هاي وحياني را معتبر مي‌داند يا ساير گزاره‌هاي معرفتي (نظري يا عملي) را هم قبول مي‌کند؟ و در صورت دوم، اگر تعارضي بين آنها رخ دهد، چه مي‌کند؟</a:t>
            </a:r>
            <a:endParaRPr lang="en-US" sz="3200" b="1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cs typeface="B Lotus" pitchFamily="2" charset="-78"/>
              </a:rPr>
              <a:t>4- شرط مطلوب دين شدن يک علم</a:t>
            </a:r>
            <a:endParaRPr lang="fa-IR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dirty="0" smtClean="0">
                <a:ea typeface="+mn-ea"/>
                <a:cs typeface="B Lotus" pitchFamily="2" charset="-78"/>
              </a:rPr>
              <a:t>1) استفاده از منابع مورد قبول اسلام (عقل و نقل) (= محتواي صحيح)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dirty="0" smtClean="0">
                <a:ea typeface="+mn-ea"/>
                <a:cs typeface="B Lotus" pitchFamily="2" charset="-78"/>
              </a:rPr>
              <a:t>	</a:t>
            </a:r>
            <a:r>
              <a:rPr lang="fa-IR" sz="2800" b="1" dirty="0" smtClean="0">
                <a:ea typeface="+mn-ea"/>
                <a:cs typeface="B Badr" pitchFamily="2" charset="-78"/>
              </a:rPr>
              <a:t>اِئْتُونِي بِكِتَابٍ مِن قَبْلِ هَذَا أَوْ أَثَارَةٍ مِنْ عِلْمٍ إن كُنتُمْ صَادِقِينَ </a:t>
            </a:r>
            <a:r>
              <a:rPr lang="fa-IR" sz="2800" b="1" dirty="0" smtClean="0">
                <a:ea typeface="+mn-ea"/>
                <a:cs typeface="B Lotus" pitchFamily="2" charset="-78"/>
              </a:rPr>
              <a:t>(احقاف/4)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1500" b="1" dirty="0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dirty="0" smtClean="0">
                <a:ea typeface="+mn-ea"/>
                <a:cs typeface="B Lotus" pitchFamily="2" charset="-78"/>
              </a:rPr>
              <a:t>2) در راستای غایات مطلوب بودن (</a:t>
            </a:r>
            <a:r>
              <a:rPr lang="fa-IR" sz="2800" dirty="0" smtClean="0">
                <a:ea typeface="+mn-ea"/>
                <a:cs typeface="B Lotus" pitchFamily="2" charset="-78"/>
              </a:rPr>
              <a:t>=</a:t>
            </a:r>
            <a:r>
              <a:rPr lang="fa-IR" sz="2800" b="1" dirty="0" smtClean="0">
                <a:ea typeface="+mn-ea"/>
                <a:cs typeface="B Lotus" pitchFamily="2" charset="-78"/>
              </a:rPr>
              <a:t> قرب خدا</a:t>
            </a:r>
            <a:r>
              <a:rPr lang="fa-IR" sz="2800" dirty="0" smtClean="0">
                <a:ea typeface="+mn-ea"/>
                <a:cs typeface="B Lotus" pitchFamily="2" charset="-78"/>
              </a:rPr>
              <a:t>=</a:t>
            </a:r>
            <a:r>
              <a:rPr lang="fa-IR" sz="2800" b="1" dirty="0" smtClean="0">
                <a:ea typeface="+mn-ea"/>
                <a:cs typeface="B Lotus" pitchFamily="2" charset="-78"/>
              </a:rPr>
              <a:t> تقرب به حقیقت محض)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dirty="0" smtClean="0">
                <a:ea typeface="+mn-ea"/>
                <a:cs typeface="B Lotus" pitchFamily="2" charset="-78"/>
              </a:rPr>
              <a:t>	علم منافق (سوره منافقون، آیه 1)، اضلال با قرآن (يُضِلُّ بِهِ كَثِيراً - بقره/6)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1500" b="1" dirty="0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dirty="0" smtClean="0">
                <a:ea typeface="+mn-ea"/>
                <a:cs typeface="B Lotus" pitchFamily="2" charset="-78"/>
              </a:rPr>
              <a:t>3) مبتنی بر مبانی صحیح (= درک صحیح) </a:t>
            </a:r>
            <a:endParaRPr lang="fa-IR" sz="1500" b="1" dirty="0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dirty="0" smtClean="0">
                <a:ea typeface="+mn-ea"/>
                <a:cs typeface="B Lotus" pitchFamily="2" charset="-78"/>
              </a:rPr>
              <a:t>خوارج (کلمه حق یراد بها الباطل)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dirty="0" smtClean="0">
                <a:ea typeface="+mn-ea"/>
                <a:cs typeface="B Lotus" pitchFamily="2" charset="-78"/>
              </a:rPr>
              <a:t> </a:t>
            </a:r>
            <a:r>
              <a:rPr lang="fa-IR" sz="2800" b="1" dirty="0" smtClean="0">
                <a:ea typeface="+mn-ea"/>
                <a:cs typeface="B Badr" pitchFamily="2" charset="-78"/>
              </a:rPr>
              <a:t>وَمِنْهُمْ أُمِّيُّونَ لاَ يَعْلَمُونَ الْكِتَابَ إِلاَّ أَمَانِيَّ وَإِنْ هُمْ إِلاَّ يَظُنُّونَ</a:t>
            </a:r>
            <a:r>
              <a:rPr lang="fa-IR" sz="2800" b="1" dirty="0" smtClean="0">
                <a:ea typeface="+mn-ea"/>
                <a:cs typeface="B Lotus" pitchFamily="2" charset="-78"/>
              </a:rPr>
              <a:t>(بقره/78)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dirty="0" smtClean="0">
                <a:ea typeface="+mn-ea"/>
                <a:cs typeface="B Badr" pitchFamily="2" charset="-78"/>
              </a:rPr>
              <a:t>لَيْسَ بِأَمَانِيِّكُمْ وَلا أَمَانِيِّ أهْلِ الْكِتَابِ</a:t>
            </a:r>
            <a:r>
              <a:rPr lang="fa-IR" sz="2800" b="1" dirty="0" smtClean="0">
                <a:ea typeface="+mn-ea"/>
                <a:cs typeface="B Lotus" pitchFamily="2" charset="-78"/>
              </a:rPr>
              <a:t> (نساء/123)</a:t>
            </a:r>
            <a:endParaRPr lang="fa-IR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36613"/>
            <a:ext cx="8858250" cy="877887"/>
          </a:xfrm>
        </p:spPr>
        <p:txBody>
          <a:bodyPr/>
          <a:lstStyle/>
          <a:p>
            <a:pPr algn="ctr"/>
            <a:r>
              <a:rPr lang="fa-IR" b="1" smtClean="0">
                <a:cs typeface="B Lotus" pitchFamily="2" charset="-78"/>
              </a:rPr>
              <a:t>علم مطلوب دين</a:t>
            </a:r>
            <a:endParaRPr lang="en-US" b="1" smtClean="0">
              <a:cs typeface="Traditional Arabic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  <a:buFont typeface="Wingdings 2" pitchFamily="18" charset="2"/>
              <a:buNone/>
            </a:pPr>
            <a:r>
              <a:rPr lang="fa-IR" sz="2800" b="1" dirty="0" smtClean="0">
                <a:cs typeface="B Lotus" pitchFamily="2" charset="-78"/>
              </a:rPr>
              <a:t>«</a:t>
            </a:r>
            <a:r>
              <a:rPr lang="fa-IR" sz="2800" b="1" dirty="0" smtClean="0">
                <a:cs typeface="B Badr" pitchFamily="2" charset="-78"/>
              </a:rPr>
              <a:t>انما العلم ثلاثة : آية محکمة، أو فريضة عادلة أو سنة قائمة؛ و ما خلاهنّ فهو فضل</a:t>
            </a:r>
            <a:r>
              <a:rPr lang="fa-IR" sz="2800" b="1" dirty="0" smtClean="0">
                <a:cs typeface="B Lotus" pitchFamily="2" charset="-78"/>
              </a:rPr>
              <a:t>» (اصول کافي، ج1، ص‌32)</a:t>
            </a:r>
            <a:endParaRPr lang="en-US" sz="2800" b="1" dirty="0" smtClean="0">
              <a:cs typeface="B Lotus" pitchFamily="2" charset="-78"/>
            </a:endParaRPr>
          </a:p>
          <a:p>
            <a:pPr algn="just">
              <a:lnSpc>
                <a:spcPct val="110000"/>
              </a:lnSpc>
              <a:buFont typeface="Wingdings 2" pitchFamily="18" charset="2"/>
              <a:buNone/>
            </a:pPr>
            <a:r>
              <a:rPr lang="fa-IR" sz="2800" b="1" dirty="0" smtClean="0">
                <a:cs typeface="B Lotus" pitchFamily="2" charset="-78"/>
              </a:rPr>
              <a:t>يعني هر علمي که واقعا به حقيقت مرتبط باشد (نظري) يا در راستاي تحقق حق به کار آيد (عملي). از آنجا که خدا ريشه و پشتوانه و اصل همه حقايق است، بینش توحيدي بايد در هر شناختي (چه نظري، چه عملي) حضور داشته باشد؛ و هر شناختي که از خدا غافل باشد، فضل هست، اما علم نيست؛ يا به تعبير ديگر، علم هست، اما علم مطلوب نيست: </a:t>
            </a:r>
          </a:p>
          <a:p>
            <a:pPr algn="just">
              <a:lnSpc>
                <a:spcPct val="110000"/>
              </a:lnSpc>
              <a:buFont typeface="Wingdings 2" pitchFamily="18" charset="2"/>
              <a:buNone/>
            </a:pPr>
            <a:r>
              <a:rPr lang="fa-IR" sz="2800" b="1" dirty="0" smtClean="0">
                <a:cs typeface="B Badr" pitchFamily="2" charset="-78"/>
              </a:rPr>
              <a:t>يَعْلَمُونَ ظَاهِراً مِنَ الْحَيَاةِ الدُّنْيَا وَهُمْ عَنِ الْآخِرَةِ هُمْ غَافِلُونَ </a:t>
            </a:r>
            <a:r>
              <a:rPr lang="fa-IR" sz="2800" b="1" dirty="0" smtClean="0">
                <a:cs typeface="B Lotus" pitchFamily="2" charset="-78"/>
              </a:rPr>
              <a:t>(روم/7) </a:t>
            </a:r>
            <a:endParaRPr lang="en-US" sz="2400" dirty="0" smtClean="0">
              <a:cs typeface="Majalla U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443344">
            <a:off x="3546475" y="2143125"/>
            <a:ext cx="4572000" cy="21224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B Lotus" pitchFamily="2" charset="-78"/>
              </a:rPr>
              <a:t>قسمت دوم:</a:t>
            </a:r>
            <a:br>
              <a:rPr lang="fa-IR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B Lotus" pitchFamily="2" charset="-78"/>
              </a:rPr>
            </a:br>
            <a:r>
              <a:rPr lang="fa-IR" sz="6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B Lotus" pitchFamily="2" charset="-78"/>
              </a:rPr>
              <a:t>مباحث </a:t>
            </a:r>
            <a:r>
              <a:rPr lang="fa-IR" sz="6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B Lotus" pitchFamily="2" charset="-78"/>
              </a:rPr>
              <a:t>کاربردی</a:t>
            </a:r>
            <a:endParaRPr lang="fa-IR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2428868"/>
            <a:ext cx="7851648" cy="18288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sz="6600" dirty="0" smtClean="0">
                <a:cs typeface="B Lotus" pitchFamily="2" charset="-78"/>
              </a:rPr>
              <a:t>راهکارهايي براي</a:t>
            </a:r>
            <a:br>
              <a:rPr lang="fa-IR" sz="6600" dirty="0" smtClean="0">
                <a:cs typeface="B Lotus" pitchFamily="2" charset="-78"/>
              </a:rPr>
            </a:br>
            <a:r>
              <a:rPr lang="fa-IR" sz="6600" dirty="0" smtClean="0">
                <a:cs typeface="B Lotus" pitchFamily="2" charset="-78"/>
              </a:rPr>
              <a:t/>
            </a:r>
            <a:br>
              <a:rPr lang="fa-IR" sz="6600" dirty="0" smtClean="0">
                <a:cs typeface="B Lotus" pitchFamily="2" charset="-78"/>
              </a:rPr>
            </a:br>
            <a:r>
              <a:rPr lang="fa-IR" sz="6600" dirty="0" smtClean="0">
                <a:cs typeface="B Lotus" pitchFamily="2" charset="-78"/>
              </a:rPr>
              <a:t>زمينه‌سازي تحقق علم ديني</a:t>
            </a:r>
            <a:endParaRPr lang="fa-IR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500063"/>
            <a:ext cx="8229600" cy="1143000"/>
          </a:xfrm>
        </p:spPr>
        <p:txBody>
          <a:bodyPr/>
          <a:lstStyle/>
          <a:p>
            <a:pPr algn="ctr"/>
            <a:r>
              <a:rPr lang="fa-IR" b="1" smtClean="0">
                <a:cs typeface="B Lotus" pitchFamily="2" charset="-78"/>
              </a:rPr>
              <a:t>1ـ در برنامه‌هاي آموزشي و درسي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3" y="1714500"/>
            <a:ext cx="8229600" cy="4922838"/>
          </a:xfrm>
        </p:spPr>
        <p:txBody>
          <a:bodyPr>
            <a:normAutofit fontScale="62500" lnSpcReduction="20000"/>
          </a:bodyPr>
          <a:lstStyle/>
          <a:p>
            <a:pPr marL="514350" indent="-514350" algn="ctr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fa-IR" sz="5100" b="1" dirty="0" smtClean="0">
                <a:ea typeface="+mn-ea"/>
                <a:cs typeface="B Lotus" pitchFamily="2" charset="-78"/>
              </a:rPr>
              <a:t> ورود مباني نظري، معارف عملي و غايات اسلامي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dirty="0" smtClean="0">
                <a:ea typeface="+mn-ea"/>
                <a:cs typeface="B Lotus" pitchFamily="2" charset="-78"/>
              </a:rPr>
              <a:t>	</a:t>
            </a:r>
            <a:endParaRPr lang="fa-IR" sz="3100" dirty="0" smtClean="0">
              <a:ea typeface="+mn-ea"/>
              <a:cs typeface="B Lotus" pitchFamily="2" charset="-78"/>
            </a:endParaRPr>
          </a:p>
          <a:p>
            <a:pPr marL="514350" indent="-514350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fa-IR" sz="3800" b="1" dirty="0" smtClean="0">
                <a:ea typeface="+mn-ea"/>
                <a:cs typeface="B Lotus" pitchFamily="2" charset="-78"/>
              </a:rPr>
              <a:t>ارائه نگرش‌هاي اسلامي در باب کل جهان و جهان‌بينيِ صحيح (متناسب با هر رشته‌ علمي)</a:t>
            </a:r>
          </a:p>
          <a:p>
            <a:pPr marL="514350" indent="-514350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fa-IR" sz="3800" b="1" dirty="0" smtClean="0">
                <a:ea typeface="+mn-ea"/>
                <a:cs typeface="B Lotus" pitchFamily="2" charset="-78"/>
              </a:rPr>
              <a:t>استخراج </a:t>
            </a:r>
            <a:r>
              <a:rPr lang="ar-SA" sz="3800" b="1" dirty="0" smtClean="0">
                <a:ea typeface="+mn-ea"/>
                <a:cs typeface="B Lotus" pitchFamily="2" charset="-78"/>
              </a:rPr>
              <a:t>مباني ارزشي هر علمي و </a:t>
            </a:r>
            <a:r>
              <a:rPr lang="fa-IR" sz="3800" b="1" dirty="0" smtClean="0">
                <a:ea typeface="+mn-ea"/>
                <a:cs typeface="B Lotus" pitchFamily="2" charset="-78"/>
              </a:rPr>
              <a:t>تبيين </a:t>
            </a:r>
            <a:r>
              <a:rPr lang="ar-SA" sz="3800" b="1" dirty="0" smtClean="0">
                <a:ea typeface="+mn-ea"/>
                <a:cs typeface="B Lotus" pitchFamily="2" charset="-78"/>
              </a:rPr>
              <a:t>جهت‌گيري‌هاي مطلوب در آن علم</a:t>
            </a:r>
            <a:endParaRPr lang="fa-IR" sz="3800" b="1" dirty="0" smtClean="0">
              <a:ea typeface="+mn-ea"/>
              <a:cs typeface="B Lotus" pitchFamily="2" charset="-78"/>
            </a:endParaRPr>
          </a:p>
          <a:p>
            <a:pPr marL="514350" indent="-514350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fa-IR" sz="3800" b="1" dirty="0" smtClean="0">
                <a:ea typeface="+mn-ea"/>
                <a:cs typeface="B Lotus" pitchFamily="2" charset="-78"/>
              </a:rPr>
              <a:t>استخراج </a:t>
            </a:r>
            <a:r>
              <a:rPr lang="ar-SA" sz="3800" b="1" dirty="0" smtClean="0">
                <a:ea typeface="+mn-ea"/>
                <a:cs typeface="B Lotus" pitchFamily="2" charset="-78"/>
              </a:rPr>
              <a:t>مسائل فقهي و اخلاقي مربوط به هر رشته علمي </a:t>
            </a:r>
            <a:r>
              <a:rPr lang="fa-IR" sz="3800" b="1" dirty="0" smtClean="0">
                <a:ea typeface="+mn-ea"/>
                <a:cs typeface="B Lotus" pitchFamily="2" charset="-78"/>
              </a:rPr>
              <a:t>براي ارائه</a:t>
            </a:r>
            <a:r>
              <a:rPr lang="ar-SA" sz="3800" b="1" dirty="0" smtClean="0">
                <a:ea typeface="+mn-ea"/>
                <a:cs typeface="B Lotus" pitchFamily="2" charset="-78"/>
              </a:rPr>
              <a:t> چارچوب‌ ارزشي حاكم بر روش‌هاي پژوهشي</a:t>
            </a:r>
            <a:endParaRPr lang="fa-IR" sz="3800" b="1" dirty="0" smtClean="0">
              <a:ea typeface="+mn-ea"/>
              <a:cs typeface="B Lotus" pitchFamily="2" charset="-78"/>
            </a:endParaRPr>
          </a:p>
          <a:p>
            <a:pPr marL="514350" indent="-514350" algn="ctr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fa-IR" sz="5100" b="1" dirty="0" smtClean="0">
                <a:ea typeface="+mn-ea"/>
                <a:cs typeface="B Lotus" pitchFamily="2" charset="-78"/>
              </a:rPr>
              <a:t>از حيث نحوه ورود و آموزش مباحث غربي	</a:t>
            </a:r>
          </a:p>
          <a:p>
            <a:pPr marL="514350" indent="-514350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fa-IR" sz="3800" b="1" dirty="0" smtClean="0">
                <a:ea typeface="+mn-ea"/>
                <a:cs typeface="B Lotus" pitchFamily="2" charset="-78"/>
              </a:rPr>
              <a:t>تبيين </a:t>
            </a:r>
            <a:r>
              <a:rPr lang="ar-SA" sz="3800" b="1" dirty="0" smtClean="0">
                <a:ea typeface="+mn-ea"/>
                <a:cs typeface="B Lotus" pitchFamily="2" charset="-78"/>
              </a:rPr>
              <a:t>نگاه كلان به علوم مختلف </a:t>
            </a:r>
            <a:r>
              <a:rPr lang="fa-IR" sz="3800" b="1" dirty="0" smtClean="0">
                <a:ea typeface="+mn-ea"/>
                <a:cs typeface="B Lotus" pitchFamily="2" charset="-78"/>
              </a:rPr>
              <a:t>به منظور تبيين </a:t>
            </a:r>
            <a:r>
              <a:rPr lang="ar-SA" sz="3800" b="1" dirty="0" smtClean="0">
                <a:ea typeface="+mn-ea"/>
                <a:cs typeface="B Lotus" pitchFamily="2" charset="-78"/>
              </a:rPr>
              <a:t>جايگاه خود در قبال سايرعلوم</a:t>
            </a:r>
            <a:endParaRPr lang="fa-IR" sz="3800" b="1" dirty="0" smtClean="0">
              <a:ea typeface="+mn-ea"/>
              <a:cs typeface="B Lotus" pitchFamily="2" charset="-78"/>
            </a:endParaRPr>
          </a:p>
          <a:p>
            <a:pPr marL="514350" indent="-514350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fa-IR" sz="3800" b="1" dirty="0" smtClean="0">
                <a:ea typeface="+mn-ea"/>
                <a:cs typeface="B Lotus" pitchFamily="2" charset="-78"/>
              </a:rPr>
              <a:t>جدی گرفتن </a:t>
            </a:r>
            <a:r>
              <a:rPr lang="ar-SA" sz="3800" b="1" dirty="0" smtClean="0">
                <a:ea typeface="+mn-ea"/>
                <a:cs typeface="B Lotus" pitchFamily="2" charset="-78"/>
              </a:rPr>
              <a:t>رويكرد «نظريه‌پرداز</a:t>
            </a:r>
            <a:r>
              <a:rPr lang="fa-IR" sz="3800" b="1" dirty="0" smtClean="0">
                <a:ea typeface="+mn-ea"/>
                <a:cs typeface="B Lotus" pitchFamily="2" charset="-78"/>
              </a:rPr>
              <a:t>ی</a:t>
            </a:r>
            <a:r>
              <a:rPr lang="ar-SA" sz="3800" b="1" dirty="0" smtClean="0">
                <a:ea typeface="+mn-ea"/>
                <a:cs typeface="B Lotus" pitchFamily="2" charset="-78"/>
              </a:rPr>
              <a:t>» </a:t>
            </a:r>
            <a:r>
              <a:rPr lang="fa-IR" sz="3800" b="1" dirty="0" smtClean="0">
                <a:ea typeface="+mn-ea"/>
                <a:cs typeface="B Lotus" pitchFamily="2" charset="-78"/>
              </a:rPr>
              <a:t>درکنار </a:t>
            </a:r>
            <a:r>
              <a:rPr lang="ar-SA" sz="3800" b="1" dirty="0" smtClean="0">
                <a:ea typeface="+mn-ea"/>
                <a:cs typeface="B Lotus" pitchFamily="2" charset="-78"/>
              </a:rPr>
              <a:t>رويكرد «</a:t>
            </a:r>
            <a:r>
              <a:rPr lang="fa-IR" sz="3800" b="1" dirty="0" smtClean="0">
                <a:ea typeface="+mn-ea"/>
                <a:cs typeface="B Lotus" pitchFamily="2" charset="-78"/>
              </a:rPr>
              <a:t>نظریه آزمایی</a:t>
            </a:r>
            <a:r>
              <a:rPr lang="ar-SA" sz="3800" b="1" dirty="0" smtClean="0">
                <a:ea typeface="+mn-ea"/>
                <a:cs typeface="B Lotus" pitchFamily="2" charset="-78"/>
              </a:rPr>
              <a:t>»‌</a:t>
            </a:r>
            <a:r>
              <a:rPr lang="fa-IR" sz="3800" b="1" dirty="0" smtClean="0">
                <a:ea typeface="+mn-ea"/>
                <a:cs typeface="B Lotus" pitchFamily="2" charset="-78"/>
              </a:rPr>
              <a:t> درآموزش</a:t>
            </a:r>
          </a:p>
          <a:p>
            <a:pPr marL="514350" indent="-514350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fa-IR" sz="3800" b="1" dirty="0" smtClean="0">
                <a:ea typeface="+mn-ea"/>
                <a:cs typeface="B Lotus" pitchFamily="2" charset="-78"/>
              </a:rPr>
              <a:t>نشان دادن و تبيين و نقادي </a:t>
            </a:r>
            <a:r>
              <a:rPr lang="ar-SA" sz="3800" b="1" dirty="0" smtClean="0">
                <a:ea typeface="+mn-ea"/>
                <a:cs typeface="B Lotus" pitchFamily="2" charset="-78"/>
              </a:rPr>
              <a:t>مباني </a:t>
            </a:r>
            <a:r>
              <a:rPr lang="fa-IR" sz="3800" b="1" dirty="0" smtClean="0">
                <a:ea typeface="+mn-ea"/>
                <a:cs typeface="B Lotus" pitchFamily="2" charset="-78"/>
              </a:rPr>
              <a:t>مغاير با </a:t>
            </a:r>
            <a:r>
              <a:rPr lang="ar-SA" sz="3800" b="1" dirty="0" smtClean="0">
                <a:ea typeface="+mn-ea"/>
                <a:cs typeface="B Lotus" pitchFamily="2" charset="-78"/>
              </a:rPr>
              <a:t>نگاه ديني </a:t>
            </a:r>
            <a:r>
              <a:rPr lang="fa-IR" sz="3800" b="1" dirty="0" smtClean="0">
                <a:ea typeface="+mn-ea"/>
                <a:cs typeface="B Lotus" pitchFamily="2" charset="-78"/>
              </a:rPr>
              <a:t>نهفته </a:t>
            </a:r>
            <a:r>
              <a:rPr lang="ar-SA" sz="3800" b="1" dirty="0" smtClean="0">
                <a:ea typeface="+mn-ea"/>
                <a:cs typeface="B Lotus" pitchFamily="2" charset="-78"/>
              </a:rPr>
              <a:t>در دل آموزش‌ علوم</a:t>
            </a:r>
            <a:endParaRPr lang="fa-IR" sz="3800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smtClean="0">
                <a:cs typeface="B Lotus" pitchFamily="2" charset="-78"/>
              </a:rPr>
              <a:t>در برنامه‌هاي تربيتي و پرورشي</a:t>
            </a:r>
            <a:r>
              <a:rPr lang="fa-IR" smtClean="0">
                <a:cs typeface="B Lotus" pitchFamily="2" charset="-78"/>
              </a:rPr>
              <a:t>	</a:t>
            </a:r>
            <a:endParaRPr lang="fa-IR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43188"/>
            <a:ext cx="8229600" cy="3681412"/>
          </a:xfrm>
        </p:spPr>
        <p:txBody>
          <a:bodyPr/>
          <a:lstStyle/>
          <a:p>
            <a:r>
              <a:rPr lang="fa-IR" sz="3600" b="1" smtClean="0">
                <a:cs typeface="B Lotus" pitchFamily="2" charset="-78"/>
              </a:rPr>
              <a:t>در گزينش معلم و متعلم</a:t>
            </a:r>
          </a:p>
          <a:p>
            <a:endParaRPr lang="fa-IR" sz="3600" b="1" smtClean="0">
              <a:cs typeface="B Lotus" pitchFamily="2" charset="-78"/>
            </a:endParaRPr>
          </a:p>
          <a:p>
            <a:r>
              <a:rPr lang="fa-IR" sz="3600" b="1" smtClean="0">
                <a:cs typeface="B Lotus" pitchFamily="2" charset="-78"/>
              </a:rPr>
              <a:t>در فضاي علم‌آموزي و محيط علمي</a:t>
            </a:r>
          </a:p>
          <a:p>
            <a:endParaRPr lang="fa-IR" sz="3600" b="1" smtClean="0">
              <a:cs typeface="B Lotus" pitchFamily="2" charset="-78"/>
            </a:endParaRPr>
          </a:p>
          <a:p>
            <a:r>
              <a:rPr lang="fa-IR" sz="3600" b="1" smtClean="0">
                <a:cs typeface="B Lotus" pitchFamily="2" charset="-78"/>
              </a:rPr>
              <a:t>در روش‌هاي آموزش و پژوهش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000125"/>
            <a:ext cx="8229600" cy="1143000"/>
          </a:xfrm>
        </p:spPr>
        <p:txBody>
          <a:bodyPr/>
          <a:lstStyle/>
          <a:p>
            <a:pPr algn="r"/>
            <a:r>
              <a:rPr lang="fa-IR" sz="4000" b="1" smtClean="0">
                <a:cs typeface="B Lotus" pitchFamily="2" charset="-78"/>
              </a:rPr>
              <a:t>3ـ از حيث نظام رسمي علم </a:t>
            </a:r>
            <a:br>
              <a:rPr lang="fa-IR" sz="4000" b="1" smtClean="0">
                <a:cs typeface="B Lotus" pitchFamily="2" charset="-78"/>
              </a:rPr>
            </a:br>
            <a:r>
              <a:rPr lang="fa-IR" sz="4000" b="1" smtClean="0">
                <a:cs typeface="B Lotus" pitchFamily="2" charset="-78"/>
              </a:rPr>
              <a:t>(ساختارهاي فرهنگي حاكم بر دانش و پژوهش)</a:t>
            </a:r>
            <a:endParaRPr lang="fa-IR" sz="4000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357688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fa-IR" b="1" smtClean="0">
                <a:cs typeface="B Lotus" pitchFamily="2" charset="-78"/>
              </a:rPr>
              <a:t>آيا علم و نظام علمي بايد تنها مسير شغل باشد؟ </a:t>
            </a:r>
          </a:p>
          <a:p>
            <a:pPr>
              <a:buFont typeface="Wingdings 2" pitchFamily="18" charset="2"/>
              <a:buNone/>
            </a:pPr>
            <a:r>
              <a:rPr lang="fa-IR" b="1" smtClean="0">
                <a:cs typeface="B Lotus" pitchFamily="2" charset="-78"/>
              </a:rPr>
              <a:t>	(جايگاه مدرک در نظام اجتماعي)</a:t>
            </a:r>
          </a:p>
          <a:p>
            <a:pPr>
              <a:buFont typeface="Wingdings" pitchFamily="2" charset="2"/>
              <a:buChar char="ü"/>
            </a:pPr>
            <a:r>
              <a:rPr lang="fa-IR" b="1" smtClean="0">
                <a:cs typeface="B Lotus" pitchFamily="2" charset="-78"/>
              </a:rPr>
              <a:t>نظام اعتباربخشي به پژوهش‌ها</a:t>
            </a:r>
          </a:p>
          <a:p>
            <a:pPr>
              <a:buFont typeface="Wingdings" pitchFamily="2" charset="2"/>
              <a:buChar char="ü"/>
            </a:pPr>
            <a:r>
              <a:rPr lang="fa-IR" b="1" smtClean="0">
                <a:cs typeface="B Lotus" pitchFamily="2" charset="-78"/>
              </a:rPr>
              <a:t>نوع هدايت تحصيلي (آيا نظام حوزوي هم جايگاهي دارد؟)</a:t>
            </a:r>
          </a:p>
          <a:p>
            <a:pPr>
              <a:buFont typeface="Wingdings" pitchFamily="2" charset="2"/>
              <a:buChar char="ü"/>
            </a:pPr>
            <a:r>
              <a:rPr lang="fa-IR" b="1" smtClean="0">
                <a:cs typeface="B Lotus" pitchFamily="2" charset="-78"/>
              </a:rPr>
              <a:t>جايگاه و نسبت مباحث اسلامي با ساير مباحث علمي</a:t>
            </a:r>
          </a:p>
          <a:p>
            <a:pPr>
              <a:buFont typeface="Wingdings" pitchFamily="2" charset="2"/>
              <a:buChar char="ü"/>
            </a:pPr>
            <a:r>
              <a:rPr lang="fa-IR" b="1" smtClean="0">
                <a:cs typeface="B Lotus" pitchFamily="2" charset="-78"/>
              </a:rPr>
              <a:t>نظام علمي واحد يا دوگانه حوزه و دانشگاه؟</a:t>
            </a:r>
          </a:p>
          <a:p>
            <a:pPr>
              <a:buFont typeface="Wingdings" pitchFamily="2" charset="2"/>
              <a:buChar char="ü"/>
            </a:pPr>
            <a:r>
              <a:rPr lang="fa-IR" b="1" smtClean="0">
                <a:cs typeface="B Lotus" pitchFamily="2" charset="-78"/>
              </a:rPr>
              <a:t>پيشنهادات کوتاه‌مدت و ميان‌مدت  در مورد حوزه و دانشگاه	</a:t>
            </a:r>
          </a:p>
          <a:p>
            <a:pPr>
              <a:buFont typeface="Wingdings" pitchFamily="2" charset="2"/>
              <a:buChar char="ü"/>
            </a:pPr>
            <a:r>
              <a:rPr lang="fa-IR" b="1" smtClean="0">
                <a:cs typeface="B Lotus" pitchFamily="2" charset="-78"/>
              </a:rPr>
              <a:t>وضعيت و نقش ساير نهادهاي اجتماعي مرتبط با علم در کشور</a:t>
            </a:r>
          </a:p>
          <a:p>
            <a:pPr>
              <a:buFont typeface="Wingdings" pitchFamily="2" charset="2"/>
              <a:buChar char="ü"/>
            </a:pPr>
            <a:r>
              <a:rPr lang="fa-IR" b="1" smtClean="0">
                <a:cs typeface="B Lotus" pitchFamily="2" charset="-78"/>
              </a:rPr>
              <a:t>...</a:t>
            </a:r>
            <a:endParaRPr lang="fa-IR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یک تذکر برای پیشبرد مباحث کارگاه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306763"/>
          </a:xfrm>
        </p:spPr>
        <p:txBody>
          <a:bodyPr>
            <a:normAutofit/>
          </a:bodyPr>
          <a:lstStyle/>
          <a:p>
            <a:pPr algn="ctr" rtl="1">
              <a:buNone/>
            </a:pPr>
            <a:r>
              <a:rPr lang="fa-IR" sz="5400" dirty="0" smtClean="0">
                <a:solidFill>
                  <a:schemeClr val="accent1">
                    <a:lumMod val="50000"/>
                  </a:schemeClr>
                </a:solidFill>
                <a:cs typeface="B Lotus" pitchFamily="2" charset="-78"/>
              </a:rPr>
              <a:t>مباحث را از این زاویه نقد نکنید؛</a:t>
            </a:r>
          </a:p>
          <a:p>
            <a:pPr algn="ctr" rtl="1">
              <a:buNone/>
            </a:pPr>
            <a:r>
              <a:rPr lang="fa-IR" sz="5400" dirty="0" smtClean="0">
                <a:solidFill>
                  <a:schemeClr val="accent1">
                    <a:lumMod val="50000"/>
                  </a:schemeClr>
                </a:solidFill>
                <a:cs typeface="B Lotus" pitchFamily="2" charset="-78"/>
              </a:rPr>
              <a:t> که رد آن نیاز به بحث چندانی ندارد.</a:t>
            </a:r>
            <a:endParaRPr lang="en-US" sz="5400" dirty="0">
              <a:solidFill>
                <a:schemeClr val="accent1">
                  <a:lumMod val="50000"/>
                </a:schemeClr>
              </a:solidFill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8528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700808"/>
            <a:ext cx="7851648" cy="2664296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a-IR" sz="7200" dirty="0" smtClean="0">
                <a:solidFill>
                  <a:schemeClr val="tx1"/>
                </a:solidFill>
              </a:rPr>
              <a:t>و آخر دعوانا</a:t>
            </a:r>
            <a:br>
              <a:rPr lang="fa-IR" sz="7200" dirty="0" smtClean="0">
                <a:solidFill>
                  <a:schemeClr val="tx1"/>
                </a:solidFill>
              </a:rPr>
            </a:br>
            <a:r>
              <a:rPr lang="fa-IR" sz="7200" dirty="0" smtClean="0">
                <a:solidFill>
                  <a:schemeClr val="tx1"/>
                </a:solidFill>
              </a:rPr>
              <a:t>أن الحمدلله رب العالمين</a:t>
            </a:r>
            <a:endParaRPr lang="fa-IR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/>
          <a:lstStyle/>
          <a:p>
            <a:pPr algn="r"/>
            <a:r>
              <a:rPr lang="fa-IR" b="1" dirty="0" smtClean="0">
                <a:cs typeface="B Lotus" pitchFamily="2" charset="-78"/>
              </a:rPr>
              <a:t>پس موضوع بحث چیست؟</a:t>
            </a:r>
            <a:endParaRPr lang="en-US" b="1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fontScale="85000" lnSpcReduction="20000"/>
          </a:bodyPr>
          <a:lstStyle/>
          <a:p>
            <a:pPr algn="ctr" rtl="1">
              <a:spcAft>
                <a:spcPts val="1200"/>
              </a:spcAft>
              <a:buNone/>
            </a:pPr>
            <a:r>
              <a:rPr lang="fa-IR" sz="4000" b="1" dirty="0" smtClean="0">
                <a:solidFill>
                  <a:srgbClr val="FF0000"/>
                </a:solidFill>
                <a:cs typeface="B Lotus" pitchFamily="2" charset="-78"/>
              </a:rPr>
              <a:t>تعیین نسبت صحیح بین علم و دین</a:t>
            </a:r>
          </a:p>
          <a:p>
            <a:pPr algn="r" rtl="1">
              <a:spcAft>
                <a:spcPts val="1200"/>
              </a:spcAft>
              <a:buNone/>
            </a:pPr>
            <a:r>
              <a:rPr lang="fa-IR" sz="2800" b="1" dirty="0" smtClean="0">
                <a:cs typeface="B Lotus" pitchFamily="2" charset="-78"/>
              </a:rPr>
              <a:t>برای حل این مساله، دو مطلب را باید بررسی کرد:</a:t>
            </a:r>
          </a:p>
          <a:p>
            <a:pPr marL="0" indent="0" algn="ctr" rtl="1">
              <a:spcAft>
                <a:spcPts val="1200"/>
              </a:spcAft>
              <a:buNone/>
            </a:pPr>
            <a:r>
              <a:rPr lang="fa-IR" sz="3900" b="1" dirty="0" smtClean="0">
                <a:solidFill>
                  <a:srgbClr val="FF0000"/>
                </a:solidFill>
                <a:cs typeface="B Lotus" pitchFamily="2" charset="-78"/>
              </a:rPr>
              <a:t>1. ماهیت و جایگاه علم جدید در زندگی انسان</a:t>
            </a:r>
          </a:p>
          <a:p>
            <a:pPr marL="514350" indent="-514350">
              <a:spcAft>
                <a:spcPts val="1200"/>
              </a:spcAft>
              <a:buNone/>
            </a:pPr>
            <a:r>
              <a:rPr lang="fa-IR" sz="2800" b="1" dirty="0">
                <a:cs typeface="B Lotus" pitchFamily="2" charset="-78"/>
              </a:rPr>
              <a:t>چه نیازی به علم </a:t>
            </a:r>
            <a:r>
              <a:rPr lang="fa-IR" sz="2800" b="1" dirty="0" smtClean="0">
                <a:cs typeface="B Lotus" pitchFamily="2" charset="-78"/>
              </a:rPr>
              <a:t>داریم؟چرا علم آموزی لازم است؟ کارکرد علم در جامعه چیست؟</a:t>
            </a:r>
          </a:p>
          <a:p>
            <a:pPr marL="514350" indent="-514350" algn="r" rtl="1">
              <a:spcAft>
                <a:spcPts val="1200"/>
              </a:spcAft>
              <a:buNone/>
            </a:pPr>
            <a:r>
              <a:rPr lang="fa-IR" sz="2800" b="1" dirty="0" smtClean="0">
                <a:cs typeface="B Lotus" pitchFamily="2" charset="-78"/>
              </a:rPr>
              <a:t>علم بودن علم (حقانیت علم) در گروی چیست؟</a:t>
            </a:r>
          </a:p>
          <a:p>
            <a:pPr marL="514350" indent="-514350" algn="ctr" rtl="1">
              <a:spcAft>
                <a:spcPts val="1200"/>
              </a:spcAft>
              <a:buNone/>
            </a:pPr>
            <a:r>
              <a:rPr lang="fa-IR" sz="3900" b="1" dirty="0" smtClean="0">
                <a:solidFill>
                  <a:srgbClr val="FF0000"/>
                </a:solidFill>
                <a:cs typeface="B Lotus" pitchFamily="2" charset="-78"/>
              </a:rPr>
              <a:t>2. ماهیت و جایگاه دین اسلام در زندگی انسان</a:t>
            </a:r>
          </a:p>
          <a:p>
            <a:pPr marL="514350" indent="-514350">
              <a:spcAft>
                <a:spcPts val="1200"/>
              </a:spcAft>
              <a:buNone/>
            </a:pPr>
            <a:r>
              <a:rPr lang="fa-IR" sz="2800" b="1" dirty="0">
                <a:cs typeface="B Lotus" pitchFamily="2" charset="-78"/>
              </a:rPr>
              <a:t>چه نیازی به دین </a:t>
            </a:r>
            <a:r>
              <a:rPr lang="fa-IR" sz="2800" b="1" dirty="0" smtClean="0">
                <a:cs typeface="B Lotus" pitchFamily="2" charset="-78"/>
              </a:rPr>
              <a:t>داریم؟ چرا دینداری لازم است؟ کارکرد دین در جامعه چیست؟ </a:t>
            </a:r>
          </a:p>
          <a:p>
            <a:pPr marL="514350" indent="-514350" algn="r" rtl="1">
              <a:spcAft>
                <a:spcPts val="1200"/>
              </a:spcAft>
              <a:buNone/>
            </a:pPr>
            <a:r>
              <a:rPr lang="fa-IR" sz="2800" b="1" dirty="0" smtClean="0">
                <a:cs typeface="B Lotus" pitchFamily="2" charset="-78"/>
              </a:rPr>
              <a:t>دین بودن دین (حقانیت دین) در گروی چیست؟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5443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52488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تا معلوم شود که: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Calibri" pitchFamily="34" charset="0"/>
              <a:buAutoNum type="arabicParenR"/>
            </a:pPr>
            <a:r>
              <a:rPr lang="fa-IR" sz="4000" b="1" dirty="0" smtClean="0">
                <a:cs typeface="B Lotus" pitchFamily="2" charset="-78"/>
              </a:rPr>
              <a:t>علم: علم بودن علم در گرو چيست؟</a:t>
            </a:r>
          </a:p>
          <a:p>
            <a:pPr marL="514350" indent="-514350">
              <a:buFont typeface="Calibri" pitchFamily="34" charset="0"/>
              <a:buAutoNum type="arabicParenR"/>
            </a:pPr>
            <a:endParaRPr lang="fa-IR" sz="4000" b="1" dirty="0" smtClean="0">
              <a:cs typeface="B Lotus" pitchFamily="2" charset="-78"/>
            </a:endParaRPr>
          </a:p>
          <a:p>
            <a:pPr marL="514350" indent="-514350">
              <a:buFont typeface="Calibri" pitchFamily="34" charset="0"/>
              <a:buAutoNum type="arabicParenR"/>
            </a:pPr>
            <a:r>
              <a:rPr lang="fa-IR" sz="4000" b="1" dirty="0" smtClean="0">
                <a:cs typeface="B Lotus" pitchFamily="2" charset="-78"/>
              </a:rPr>
              <a:t>ديني: ديني بودن علم در گرو چيست؟</a:t>
            </a:r>
          </a:p>
          <a:p>
            <a:pPr marL="0" indent="0">
              <a:buNone/>
            </a:pPr>
            <a:endParaRPr lang="fa-IR" sz="4000" b="1" dirty="0" smtClean="0">
              <a:cs typeface="B Lotus" pitchFamily="2" charset="-78"/>
            </a:endParaRPr>
          </a:p>
          <a:p>
            <a:pPr marL="514350" indent="-514350">
              <a:buFont typeface="Wingdings 2" pitchFamily="18" charset="2"/>
              <a:buNone/>
            </a:pPr>
            <a:r>
              <a:rPr lang="fa-IR" sz="4000" b="1" dirty="0" smtClean="0">
                <a:cs typeface="B Lotus" pitchFamily="2" charset="-78"/>
              </a:rPr>
              <a:t>یعنی: آيا علم، اسلامي و غيراسلامي دارد؟</a:t>
            </a:r>
            <a:endParaRPr lang="en-US" sz="4000" b="1" dirty="0" smtClean="0">
              <a:cs typeface="B Lotus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algn="r"/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علم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9036496" cy="4525963"/>
          </a:xfrm>
        </p:spPr>
        <p:txBody>
          <a:bodyPr>
            <a:normAutofit fontScale="92500" lnSpcReduction="10000"/>
          </a:bodyPr>
          <a:lstStyle/>
          <a:p>
            <a:pPr algn="r" rtl="1">
              <a:buNone/>
            </a:pPr>
            <a:r>
              <a:rPr lang="fa-IR" sz="3900" b="1" dirty="0" smtClean="0">
                <a:cs typeface="B Lotus" pitchFamily="2" charset="-78"/>
              </a:rPr>
              <a:t>مقصود از علم جدید: رشته های متعارف دانشگاهی مانند:</a:t>
            </a:r>
          </a:p>
          <a:p>
            <a:pPr algn="r" rtl="1">
              <a:buFont typeface="Arial" pitchFamily="34" charset="0"/>
              <a:buChar char="•"/>
            </a:pPr>
            <a:r>
              <a:rPr lang="fa-IR" b="1" dirty="0" smtClean="0">
                <a:cs typeface="B Lotus" pitchFamily="2" charset="-78"/>
              </a:rPr>
              <a:t>علوم پایه: ریاضی، فیزیک، شیمی، زیست شناسی، زمین شناسی و...</a:t>
            </a:r>
          </a:p>
          <a:p>
            <a:pPr algn="r" rtl="1">
              <a:buFont typeface="Arial" pitchFamily="34" charset="0"/>
              <a:buChar char="•"/>
            </a:pPr>
            <a:r>
              <a:rPr lang="fa-IR" b="1" dirty="0" smtClean="0">
                <a:cs typeface="B Lotus" pitchFamily="2" charset="-78"/>
              </a:rPr>
              <a:t>علوم کاربردی: علوم سلامت، علوم مهندسی، علوم کشاورزی و...</a:t>
            </a:r>
          </a:p>
          <a:p>
            <a:pPr algn="r" rtl="1">
              <a:buFont typeface="Arial" pitchFamily="34" charset="0"/>
              <a:buChar char="•"/>
            </a:pPr>
            <a:r>
              <a:rPr lang="fa-IR" b="1" dirty="0" smtClean="0">
                <a:cs typeface="B Lotus" pitchFamily="2" charset="-78"/>
              </a:rPr>
              <a:t>علوم انسانی و اجتماعی: جامعه شناسی، اقتصاد، روانشناسی، مدیریت، حقوق و...</a:t>
            </a:r>
          </a:p>
          <a:p>
            <a:pPr algn="r" rtl="1">
              <a:buFont typeface="Arial" pitchFamily="34" charset="0"/>
              <a:buChar char="•"/>
            </a:pPr>
            <a:r>
              <a:rPr lang="fa-IR" b="1" dirty="0" smtClean="0">
                <a:cs typeface="B Lotus" pitchFamily="2" charset="-78"/>
              </a:rPr>
              <a:t>هنر و ادبیات: معماری، هنرهای تجسمی، ادبیات فارسی، زبان شناسی، سینما و...</a:t>
            </a:r>
          </a:p>
          <a:p>
            <a:pPr algn="r" rtl="1">
              <a:buNone/>
            </a:pPr>
            <a:endParaRPr lang="fa-IR" b="1" dirty="0" smtClean="0">
              <a:cs typeface="B Lotus" pitchFamily="2" charset="-78"/>
            </a:endParaRPr>
          </a:p>
          <a:p>
            <a:pPr algn="ctr" rtl="1">
              <a:buNone/>
            </a:pPr>
            <a:r>
              <a:rPr lang="fa-IR" sz="4000" b="1" dirty="0" smtClean="0">
                <a:solidFill>
                  <a:schemeClr val="accent6">
                    <a:lumMod val="75000"/>
                  </a:schemeClr>
                </a:solidFill>
                <a:cs typeface="B Lotus" pitchFamily="2" charset="-78"/>
              </a:rPr>
              <a:t>کارکرد علوم موجود چیست؟ </a:t>
            </a:r>
          </a:p>
          <a:p>
            <a:pPr rtl="1">
              <a:buNone/>
            </a:pPr>
            <a:r>
              <a:rPr lang="fa-IR" sz="3500" b="1" dirty="0" smtClean="0">
                <a:cs typeface="B Lotus" pitchFamily="2" charset="-78"/>
              </a:rPr>
              <a:t>درک بهتری از واقعیات در اختیار ما قرار می دهند تا با شناخت بهتری از خود و پیرامون خود، بیشتر به اهدافمان دست یابیم.</a:t>
            </a:r>
            <a:endParaRPr lang="en-US" sz="3500" b="1" dirty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0616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pPr algn="r"/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دین اسلام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fa-IR" sz="3600" b="1" dirty="0" smtClean="0">
                <a:cs typeface="B Lotus" pitchFamily="2" charset="-78"/>
              </a:rPr>
              <a:t>مقصود از دین: اسلام حقیقی، نه دین شناسنامه ای:</a:t>
            </a:r>
          </a:p>
          <a:p>
            <a:pPr algn="r" rtl="1">
              <a:buNone/>
            </a:pPr>
            <a:r>
              <a:rPr lang="fa-IR" sz="3000" b="1" dirty="0" smtClean="0">
                <a:cs typeface="B Lotus" pitchFamily="2" charset="-78"/>
              </a:rPr>
              <a:t>خدایی هست که انسان را در جهان رها نکرده، بلکه اصول کلی راه زندگی سعادتمندانه را از طریق پیامبر در اختیار او قرار داده.</a:t>
            </a:r>
          </a:p>
          <a:p>
            <a:pPr algn="justLow" rtl="1">
              <a:buNone/>
            </a:pPr>
            <a:endParaRPr lang="fa-IR" sz="3000" b="1" dirty="0">
              <a:cs typeface="B Lotus" pitchFamily="2" charset="-78"/>
            </a:endParaRPr>
          </a:p>
          <a:p>
            <a:pPr algn="ctr" rtl="1">
              <a:buNone/>
            </a:pPr>
            <a:r>
              <a:rPr lang="fa-IR" sz="4000" b="1" dirty="0" smtClean="0">
                <a:solidFill>
                  <a:schemeClr val="accent6">
                    <a:lumMod val="75000"/>
                  </a:schemeClr>
                </a:solidFill>
                <a:cs typeface="B Lotus" pitchFamily="2" charset="-78"/>
              </a:rPr>
              <a:t>کارکرد دین اسلام چیست؟</a:t>
            </a:r>
          </a:p>
          <a:p>
            <a:pPr algn="justLow" rtl="1">
              <a:buNone/>
            </a:pPr>
            <a:r>
              <a:rPr lang="fa-IR" sz="3000" b="1" dirty="0" smtClean="0">
                <a:cs typeface="B Lotus" pitchFamily="2" charset="-78"/>
              </a:rPr>
              <a:t> درک عمیقتری از واقعیات عالم در اختیار ما قرار می دهد تا با شناخت بهتری از مسیر زندگی، به بهترین وجه به هدف نهایی خود دست یابیم.</a:t>
            </a:r>
            <a:endParaRPr lang="en-US" sz="3000" b="1" dirty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4177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1085</TotalTime>
  <Words>2833</Words>
  <Application>Microsoft Office PowerPoint</Application>
  <PresentationFormat>On-screen Show (4:3)</PresentationFormat>
  <Paragraphs>364</Paragraphs>
  <Slides>50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Flow</vt:lpstr>
      <vt:lpstr>PowerPoint Presentation</vt:lpstr>
      <vt:lpstr>فلسفه علم و معرفت شناسی اسلامی علم ديني  ویرایش دوم. تابستان 1392</vt:lpstr>
      <vt:lpstr>طرح اولیه مساله</vt:lpstr>
      <vt:lpstr>«علم دینی» چه چیزی نیست؟!</vt:lpstr>
      <vt:lpstr>یک تذکر برای پیشبرد مباحث کارگاه</vt:lpstr>
      <vt:lpstr>پس موضوع بحث چیست؟</vt:lpstr>
      <vt:lpstr>تا معلوم شود که:</vt:lpstr>
      <vt:lpstr>علم</vt:lpstr>
      <vt:lpstr>دین اسلام</vt:lpstr>
      <vt:lpstr>مقایسه کنید:</vt:lpstr>
      <vt:lpstr>تذکر: نزاع علم و دين، مساله کیست؟ تمدن غربي یا تمدن اسلامي؟</vt:lpstr>
      <vt:lpstr>اما اکنون نزاع فراگیر شده، مثلا:</vt:lpstr>
      <vt:lpstr>هشدار: تلقي غربی از علم و دین</vt:lpstr>
      <vt:lpstr>PowerPoint Presentation</vt:lpstr>
      <vt:lpstr>الف. بررسي مساله   از منظر مباحث مربوط به علم</vt:lpstr>
      <vt:lpstr>دو نکته روش‌شناختي</vt:lpstr>
      <vt:lpstr>مروری تاریخی- جامعه شناختی بر وضعیت علم</vt:lpstr>
      <vt:lpstr>الف. تفاوت تلقي از علم در فرهنگ اسلامي و غربي</vt:lpstr>
      <vt:lpstr>چرا این تغییر نگرش رخ داد؟</vt:lpstr>
      <vt:lpstr>ب.ثمره این تغییر در طبقه بندی علم</vt:lpstr>
      <vt:lpstr>«science» چيست؟</vt:lpstr>
      <vt:lpstr>ويژگي هاي علم و معرفت نزد پوزيتيويسم</vt:lpstr>
      <vt:lpstr>ويژگي‌هاي معرفت نزد پساپوزيتيويسم</vt:lpstr>
      <vt:lpstr>جمع‌بندي علم در فضاي فکري غرب</vt:lpstr>
      <vt:lpstr>ورود اين نگاه به جامعه ما</vt:lpstr>
      <vt:lpstr>آيا نگاهی ديگر ممکن است؟  شروع تحلیل منطقی- فلسفی</vt:lpstr>
      <vt:lpstr>آيا روش تجربي را ملاک علم بودن علم دانستن و  تفکيک روشي علوم (به روش تجربي و روش عقلي) منطقي و قابل دفاع است؟</vt:lpstr>
      <vt:lpstr>نتیجه بحث درباره روش در علم</vt:lpstr>
      <vt:lpstr>2. مبادي و مباني علم، یا پيش‌فرض‌ها؟</vt:lpstr>
      <vt:lpstr>3. جایگاه معرفتی ارزشها، نسبت علم و اخلاق</vt:lpstr>
      <vt:lpstr>4. نقش و جايگاه عالم در علم</vt:lpstr>
      <vt:lpstr>نحوه شکل گيري علم در ضمير عالم</vt:lpstr>
      <vt:lpstr>جمع بندی این نگاه جدید به  علم و معرفت</vt:lpstr>
      <vt:lpstr>معرفت چيست؟ </vt:lpstr>
      <vt:lpstr>علم چيست؟</vt:lpstr>
      <vt:lpstr>جمع‌بندي بحث علم</vt:lpstr>
      <vt:lpstr>نکته: مزايا و معايب تخصصي شدن علم و تکنولوژي</vt:lpstr>
      <vt:lpstr>ب. بررسي مساله  از منظر مباحث مربوط به دين</vt:lpstr>
      <vt:lpstr>1- قبول دين (ایمان)،  امري معرفتي است يا صرفا غيرمعرفتي؟</vt:lpstr>
      <vt:lpstr>2- عرصه مداخله وحي در مسائل مختلف انسان (علمي و عملي) چقدر است؟ (مساله انتظار بشر از دين)</vt:lpstr>
      <vt:lpstr>دو نتيجه بحث قبل</vt:lpstr>
      <vt:lpstr>3- آيا دين فقط گزاره‌هاي وحياني را معتبر مي‌داند يا ساير گزاره‌هاي معرفتي (نظري يا عملي) را هم قبول مي‌کند؟ و در صورت دوم، اگر تعارضي بين آنها رخ دهد، چه مي‌کند؟</vt:lpstr>
      <vt:lpstr>4- شرط مطلوب دين شدن يک علم</vt:lpstr>
      <vt:lpstr>علم مطلوب دين</vt:lpstr>
      <vt:lpstr>PowerPoint Presentation</vt:lpstr>
      <vt:lpstr>راهکارهايي براي  زمينه‌سازي تحقق علم ديني</vt:lpstr>
      <vt:lpstr>1ـ در برنامه‌هاي آموزشي و درسي</vt:lpstr>
      <vt:lpstr>در برنامه‌هاي تربيتي و پرورشي </vt:lpstr>
      <vt:lpstr>3ـ از حيث نظام رسمي علم  (ساختارهاي فرهنگي حاكم بر دانش و پژوهش)</vt:lpstr>
      <vt:lpstr>و آخر دعوانا أن الحمدلله رب العالمين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رابطه علم و دين</dc:title>
  <dc:creator>Hosein</dc:creator>
  <cp:lastModifiedBy>Hossein Sozanchi</cp:lastModifiedBy>
  <cp:revision>223</cp:revision>
  <dcterms:created xsi:type="dcterms:W3CDTF">2011-10-19T19:46:40Z</dcterms:created>
  <dcterms:modified xsi:type="dcterms:W3CDTF">2013-09-09T06:02:47Z</dcterms:modified>
</cp:coreProperties>
</file>