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7" r:id="rId2"/>
    <p:sldId id="256" r:id="rId3"/>
    <p:sldId id="260" r:id="rId4"/>
    <p:sldId id="259" r:id="rId5"/>
    <p:sldId id="261" r:id="rId6"/>
    <p:sldId id="265" r:id="rId7"/>
    <p:sldId id="262" r:id="rId8"/>
    <p:sldId id="266" r:id="rId9"/>
    <p:sldId id="267" r:id="rId10"/>
    <p:sldId id="274" r:id="rId11"/>
    <p:sldId id="273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71" autoAdjust="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1436/06/26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بسم الله الرحمن الرحیم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3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5148072"/>
          </a:xfrm>
        </p:spPr>
        <p:txBody>
          <a:bodyPr>
            <a:normAutofit fontScale="85000" lnSpcReduction="10000"/>
          </a:bodyPr>
          <a:lstStyle/>
          <a:p>
            <a:pPr marL="624078" indent="-514350">
              <a:lnSpc>
                <a:spcPct val="150000"/>
              </a:lnSpc>
              <a:buAutoNum type="arabicParenR"/>
            </a:pPr>
            <a:r>
              <a:rPr lang="fa-IR" b="1" dirty="0" smtClean="0">
                <a:cs typeface="B Mitra" pitchFamily="2" charset="-78"/>
              </a:rPr>
              <a:t>ویژگیهای نفسانی (شرح صدر، اخلاص، </a:t>
            </a:r>
            <a:r>
              <a:rPr lang="fa-IR" b="1" dirty="0" err="1" smtClean="0">
                <a:cs typeface="B Mitra" pitchFamily="2" charset="-78"/>
              </a:rPr>
              <a:t>خشیت</a:t>
            </a:r>
            <a:r>
              <a:rPr lang="fa-IR" b="1" dirty="0" smtClean="0">
                <a:cs typeface="B Mitra" pitchFamily="2" charset="-78"/>
              </a:rPr>
              <a:t> خدا، صبر، حد خود را شناختن)</a:t>
            </a:r>
          </a:p>
          <a:p>
            <a:pPr marL="624078" indent="-514350">
              <a:lnSpc>
                <a:spcPct val="150000"/>
              </a:lnSpc>
              <a:buAutoNum type="arabicParenR"/>
            </a:pPr>
            <a:r>
              <a:rPr lang="fa-IR" b="1" dirty="0" err="1" smtClean="0">
                <a:cs typeface="B Mitra" pitchFamily="2" charset="-78"/>
              </a:rPr>
              <a:t>ویژگی‌های</a:t>
            </a:r>
            <a:r>
              <a:rPr lang="fa-IR" b="1" dirty="0" smtClean="0">
                <a:cs typeface="B Mitra" pitchFamily="2" charset="-78"/>
              </a:rPr>
              <a:t> اجتماعی(خیرخواهی، </a:t>
            </a:r>
            <a:r>
              <a:rPr lang="fa-IR" b="1" dirty="0" err="1" smtClean="0">
                <a:cs typeface="B Mitra" pitchFamily="2" charset="-78"/>
              </a:rPr>
              <a:t>جرئت</a:t>
            </a:r>
            <a:r>
              <a:rPr lang="fa-IR" b="1" dirty="0" smtClean="0">
                <a:cs typeface="B Mitra" pitchFamily="2" charset="-78"/>
              </a:rPr>
              <a:t>[≠ </a:t>
            </a:r>
            <a:r>
              <a:rPr lang="fa-IR" b="1" dirty="0" err="1" smtClean="0">
                <a:cs typeface="B Mitra" pitchFamily="2" charset="-78"/>
              </a:rPr>
              <a:t>خشیت</a:t>
            </a:r>
            <a:r>
              <a:rPr lang="fa-IR" b="1" dirty="0" smtClean="0">
                <a:cs typeface="B Mitra" pitchFamily="2" charset="-78"/>
              </a:rPr>
              <a:t> از غیر]، تواضع، </a:t>
            </a:r>
            <a:r>
              <a:rPr lang="fa-IR" b="1" dirty="0" err="1" smtClean="0">
                <a:cs typeface="B Mitra" pitchFamily="2" charset="-78"/>
              </a:rPr>
              <a:t>عدم‌تبعیض</a:t>
            </a:r>
            <a:r>
              <a:rPr lang="fa-IR" b="1" dirty="0" smtClean="0">
                <a:cs typeface="B Mitra" pitchFamily="2" charset="-78"/>
              </a:rPr>
              <a:t>)</a:t>
            </a:r>
          </a:p>
          <a:p>
            <a:pPr marL="624078" indent="-514350">
              <a:lnSpc>
                <a:spcPct val="150000"/>
              </a:lnSpc>
              <a:buAutoNum type="arabicParenR"/>
            </a:pPr>
            <a:endParaRPr lang="fa-IR" b="1" dirty="0" smtClean="0">
              <a:cs typeface="B Mitra" pitchFamily="2" charset="-78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fa-IR" b="1" dirty="0" smtClean="0">
                <a:cs typeface="B Mitra" pitchFamily="2" charset="-78"/>
              </a:rPr>
              <a:t>نمونه عاشورا</a:t>
            </a:r>
            <a:endParaRPr lang="fa-IR" b="1" dirty="0" smtClean="0">
              <a:cs typeface="B Mitra" pitchFamily="2" charset="-78"/>
            </a:endParaRPr>
          </a:p>
          <a:p>
            <a:pPr lvl="1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خود امام و اصحاب (آگاهانه عمل کردن، مسابقه در شهادت، عدم الحاق به دشمن و...)</a:t>
            </a:r>
          </a:p>
          <a:p>
            <a:pPr lvl="1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اهل بیت (نقش زن در تاریخ: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مستقیم (شخص) </a:t>
            </a:r>
          </a:p>
          <a:p>
            <a:pPr lvl="3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در مدار خود ( شخص گرانبها)</a:t>
            </a:r>
          </a:p>
          <a:p>
            <a:pPr lvl="3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بدون حریم (شخص </a:t>
            </a:r>
            <a:r>
              <a:rPr lang="fa-IR" b="1" dirty="0" err="1" smtClean="0">
                <a:cs typeface="B Mitra" pitchFamily="2" charset="-78"/>
              </a:rPr>
              <a:t>بی‌بها</a:t>
            </a:r>
            <a:r>
              <a:rPr lang="fa-IR" b="1" dirty="0" smtClean="0">
                <a:cs typeface="B Mitra" pitchFamily="2" charset="-78"/>
              </a:rPr>
              <a:t>)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غیر مستقیم (</a:t>
            </a:r>
            <a:r>
              <a:rPr lang="fa-IR" b="1" dirty="0" err="1" smtClean="0">
                <a:cs typeface="B Mitra" pitchFamily="2" charset="-78"/>
              </a:rPr>
              <a:t>شیء</a:t>
            </a:r>
            <a:r>
              <a:rPr lang="fa-IR" b="1" dirty="0" smtClean="0">
                <a:cs typeface="B Mitra" pitchFamily="2" charset="-78"/>
              </a:rPr>
              <a:t> گرانبها)</a:t>
            </a:r>
            <a:endParaRPr lang="fa-IR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>
                <a:cs typeface="B Titr" pitchFamily="2" charset="-78"/>
              </a:rPr>
              <a:t>د) شخصیت مبلغ و </a:t>
            </a:r>
            <a:r>
              <a:rPr lang="fa-IR" dirty="0" err="1">
                <a:cs typeface="B Titr" pitchFamily="2" charset="-78"/>
              </a:rPr>
              <a:t>پیام‌رسان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05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  <a:endParaRPr lang="fa-IR" sz="4800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0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تبلیغ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4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رساندن پیام به ذهن و جان مخاطب</a:t>
            </a:r>
            <a:endParaRPr lang="fa-IR" sz="3200" b="1" dirty="0" smtClean="0">
              <a:cs typeface="B Mitra" pitchFamily="2" charset="-78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sz="3200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نکته: </a:t>
            </a:r>
            <a:r>
              <a:rPr lang="fa-IR" sz="3200" b="1" dirty="0" smtClean="0">
                <a:cs typeface="B Mitra" pitchFamily="2" charset="-78"/>
              </a:rPr>
              <a:t>مقایسه با واژه های مرتبط:</a:t>
            </a:r>
            <a:endParaRPr lang="fa-IR" sz="3200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 err="1" smtClean="0">
                <a:cs typeface="B Mitra" pitchFamily="2" charset="-78"/>
              </a:rPr>
              <a:t>ایصال</a:t>
            </a:r>
            <a:r>
              <a:rPr lang="fa-IR" sz="3200" b="1" dirty="0" smtClean="0">
                <a:cs typeface="B Mitra" pitchFamily="2" charset="-78"/>
              </a:rPr>
              <a:t> (رساندن </a:t>
            </a:r>
            <a:r>
              <a:rPr lang="fa-IR" sz="3200" b="1" dirty="0" err="1" smtClean="0">
                <a:cs typeface="B Mitra" pitchFamily="2" charset="-78"/>
              </a:rPr>
              <a:t>شیء</a:t>
            </a:r>
            <a:r>
              <a:rPr lang="fa-IR" sz="3200" b="1" dirty="0" smtClean="0">
                <a:cs typeface="B Mitra" pitchFamily="2" charset="-78"/>
              </a:rPr>
              <a:t>)</a:t>
            </a:r>
            <a:endParaRPr lang="fa-IR" sz="3200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 err="1" smtClean="0">
                <a:cs typeface="B Mitra" pitchFamily="2" charset="-78"/>
              </a:rPr>
              <a:t>افتاء</a:t>
            </a:r>
            <a:r>
              <a:rPr lang="fa-IR" sz="3200" b="1" dirty="0" smtClean="0">
                <a:cs typeface="B Mitra" pitchFamily="2" charset="-78"/>
              </a:rPr>
              <a:t> (فهم و استخراج پیام)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 smtClean="0">
                <a:cs typeface="B Mitra" pitchFamily="2" charset="-78"/>
              </a:rPr>
              <a:t>امر به معروف (اجرای پیام)</a:t>
            </a:r>
            <a:endParaRPr lang="fa-IR" sz="3200" dirty="0">
              <a:cs typeface="B Mitra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معنای تبلیغ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231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fontScale="92500" lnSpcReduction="200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1) </a:t>
            </a:r>
            <a:r>
              <a:rPr lang="fa-IR" b="1" dirty="0" smtClean="0">
                <a:cs typeface="B Mitra" pitchFamily="2" charset="-78"/>
              </a:rPr>
              <a:t>در قرآن کریم</a:t>
            </a:r>
            <a:endParaRPr lang="fa-IR" b="1" dirty="0" smtClean="0">
              <a:cs typeface="B Mitra" pitchFamily="2" charset="-78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تقاضای شرح صدر + تقاضای یاری (حضرت موسی ع و پیامبر اسلام ص)</a:t>
            </a:r>
            <a:endParaRPr lang="fa-IR" sz="2400" b="1" dirty="0" smtClean="0">
              <a:cs typeface="B Mitra" pitchFamily="2" charset="-78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sz="24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2)‌ </a:t>
            </a:r>
            <a:r>
              <a:rPr lang="fa-IR" b="1" dirty="0" smtClean="0">
                <a:cs typeface="B Mitra" pitchFamily="2" charset="-78"/>
              </a:rPr>
              <a:t>در تعالیم اسلام (پیوند خطابه با اسلام)</a:t>
            </a:r>
          </a:p>
          <a:p>
            <a:pPr algn="justLow">
              <a:spcBef>
                <a:spcPts val="600"/>
              </a:spcBef>
              <a:spcAft>
                <a:spcPts val="600"/>
              </a:spcAft>
            </a:pPr>
            <a:r>
              <a:rPr lang="fa-IR" sz="2400" b="1" dirty="0" smtClean="0">
                <a:cs typeface="B Mitra" pitchFamily="2" charset="-78"/>
              </a:rPr>
              <a:t>تاثیر اسلام در پیشرفت فن خطابه</a:t>
            </a:r>
          </a:p>
          <a:p>
            <a:pPr algn="justLow">
              <a:spcBef>
                <a:spcPts val="600"/>
              </a:spcBef>
              <a:spcAft>
                <a:spcPts val="600"/>
              </a:spcAft>
            </a:pPr>
            <a:r>
              <a:rPr lang="fa-IR" sz="2400" b="1" dirty="0" smtClean="0">
                <a:cs typeface="B Mitra" pitchFamily="2" charset="-78"/>
              </a:rPr>
              <a:t>وظیفه هر مسلمانی رساندن و اجرای پیام اسلام است</a:t>
            </a:r>
          </a:p>
          <a:p>
            <a:pPr algn="justLow">
              <a:spcBef>
                <a:spcPts val="600"/>
              </a:spcBef>
              <a:spcAft>
                <a:spcPts val="600"/>
              </a:spcAft>
            </a:pPr>
            <a:r>
              <a:rPr lang="fa-IR" sz="2400" b="1" dirty="0" err="1" smtClean="0">
                <a:cs typeface="B Mitra" pitchFamily="2" charset="-78"/>
              </a:rPr>
              <a:t>پیش‌بینی</a:t>
            </a:r>
            <a:r>
              <a:rPr lang="fa-IR" sz="2400" b="1" dirty="0" smtClean="0">
                <a:cs typeface="B Mitra" pitchFamily="2" charset="-78"/>
              </a:rPr>
              <a:t> آن در متن دین (نماز جمعه: </a:t>
            </a:r>
            <a:r>
              <a:rPr lang="fa-IR" sz="2400" b="1" dirty="0" err="1" smtClean="0">
                <a:cs typeface="B Mitra" pitchFamily="2" charset="-78"/>
              </a:rPr>
              <a:t>وظیفه‌ی</a:t>
            </a:r>
            <a:r>
              <a:rPr lang="fa-IR" sz="2400" b="1" dirty="0">
                <a:cs typeface="B Mitra" pitchFamily="2" charset="-78"/>
              </a:rPr>
              <a:t> </a:t>
            </a:r>
            <a:r>
              <a:rPr lang="fa-IR" sz="2400" b="1" dirty="0" err="1" smtClean="0">
                <a:cs typeface="B Mitra" pitchFamily="2" charset="-78"/>
              </a:rPr>
              <a:t>موعظه</a:t>
            </a:r>
            <a:r>
              <a:rPr lang="fa-IR" sz="2400" b="1" dirty="0" smtClean="0">
                <a:cs typeface="B Mitra" pitchFamily="2" charset="-78"/>
              </a:rPr>
              <a:t>+ بیان مصالح دین و دنیا +  </a:t>
            </a:r>
            <a:r>
              <a:rPr lang="fa-IR" sz="2400" b="1" dirty="0" err="1" smtClean="0">
                <a:cs typeface="B Mitra" pitchFamily="2" charset="-78"/>
              </a:rPr>
              <a:t>آگاه‌سازی</a:t>
            </a:r>
            <a:r>
              <a:rPr lang="fa-IR" sz="2400" b="1" dirty="0" smtClean="0">
                <a:cs typeface="B Mitra" pitchFamily="2" charset="-78"/>
              </a:rPr>
              <a:t> از وقایع روز</a:t>
            </a:r>
          </a:p>
          <a:p>
            <a:pPr algn="justLow">
              <a:spcBef>
                <a:spcPts val="600"/>
              </a:spcBef>
              <a:spcAft>
                <a:spcPts val="600"/>
              </a:spcAft>
            </a:pPr>
            <a:r>
              <a:rPr lang="fa-IR" sz="2400" b="1" dirty="0" smtClean="0">
                <a:cs typeface="B Mitra" pitchFamily="2" charset="-78"/>
              </a:rPr>
              <a:t>نمودهای آن در تاریخ اسلام: مجالس وعظ، مجالس عزای حسینی، طبقه </a:t>
            </a:r>
            <a:r>
              <a:rPr lang="fa-IR" sz="2400" b="1" dirty="0" err="1" smtClean="0">
                <a:cs typeface="B Mitra" pitchFamily="2" charset="-78"/>
              </a:rPr>
              <a:t>خطبا</a:t>
            </a:r>
            <a:r>
              <a:rPr lang="fa-IR" sz="2400" b="1" dirty="0" smtClean="0">
                <a:cs typeface="B Mitra" pitchFamily="2" charset="-78"/>
              </a:rPr>
              <a:t> در ردیف فقها و ...</a:t>
            </a:r>
            <a:endParaRPr lang="fa-IR" sz="24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اهمیت تبلیغ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41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fa-IR" sz="3200" b="1" dirty="0" smtClean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حرکت دادن به سمت حق و </a:t>
            </a:r>
            <a:r>
              <a:rPr lang="fa-IR" sz="3200" b="1" dirty="0" err="1" smtClean="0">
                <a:cs typeface="B Mitra" pitchFamily="2" charset="-78"/>
              </a:rPr>
              <a:t>حقیقت‌پرستی</a:t>
            </a:r>
            <a:r>
              <a:rPr lang="fa-IR" sz="3200" b="1" dirty="0" smtClean="0">
                <a:cs typeface="B Mitra" pitchFamily="2" charset="-78"/>
              </a:rPr>
              <a:t>، </a:t>
            </a:r>
          </a:p>
          <a:p>
            <a:pPr marL="109728" indent="0" algn="l">
              <a:buNone/>
            </a:pPr>
            <a:r>
              <a:rPr lang="fa-IR" sz="3200" b="1" dirty="0" smtClean="0">
                <a:cs typeface="B Mitra" pitchFamily="2" charset="-78"/>
              </a:rPr>
              <a:t>نه فقط منافع و احقاق حق خود</a:t>
            </a:r>
            <a:endParaRPr lang="fa-IR" sz="3200" b="1" dirty="0" smtClean="0">
              <a:cs typeface="B Mitra" pitchFamily="2" charset="-78"/>
            </a:endParaRPr>
          </a:p>
          <a:p>
            <a:pPr marL="109728" indent="0">
              <a:buNone/>
            </a:pPr>
            <a:endParaRPr lang="fa-IR" sz="3200" dirty="0" smtClean="0">
              <a:cs typeface="B Mitra" pitchFamily="2" charset="-78"/>
            </a:endParaRPr>
          </a:p>
          <a:p>
            <a:pPr marL="109728" indent="0">
              <a:buNone/>
            </a:pPr>
            <a:endParaRPr lang="fa-IR" sz="3200" dirty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 </a:t>
            </a:r>
            <a:r>
              <a:rPr lang="fa-IR" sz="3200" b="1" dirty="0" smtClean="0">
                <a:cs typeface="B Mitra" pitchFamily="2" charset="-78"/>
              </a:rPr>
              <a:t>رساندن پیام به دل، نه فقط به گوش و عقل</a:t>
            </a:r>
            <a:endParaRPr lang="fa-IR" sz="3200" b="1" dirty="0" smtClean="0">
              <a:cs typeface="B Mitra" pitchFamily="2" charset="-78"/>
            </a:endParaRPr>
          </a:p>
          <a:p>
            <a:pPr marL="109728" indent="0" algn="ctr">
              <a:buNone/>
            </a:pPr>
            <a:r>
              <a:rPr lang="fa-IR" sz="2800" b="1" dirty="0" smtClean="0">
                <a:cs typeface="B Mitra" pitchFamily="2" charset="-78"/>
              </a:rPr>
              <a:t>(اهمیتش نسبت به فتوا)</a:t>
            </a:r>
            <a:endParaRPr lang="fa-IR" sz="2800" b="1" dirty="0" smtClean="0">
              <a:cs typeface="B Mitra" pitchFamily="2" charset="-78"/>
            </a:endParaRPr>
          </a:p>
          <a:p>
            <a:pPr marL="109728" indent="0" algn="ctr">
              <a:buNone/>
            </a:pPr>
            <a:endParaRPr lang="fa-IR" sz="3200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چرایی دشواری تبلیغ دینی 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31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الف) </a:t>
            </a:r>
            <a:r>
              <a:rPr lang="fa-IR" b="1" dirty="0" smtClean="0">
                <a:cs typeface="B Mitra" pitchFamily="2" charset="-78"/>
              </a:rPr>
              <a:t>محتوای پیام مورد تبلیغ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ب) </a:t>
            </a:r>
            <a:r>
              <a:rPr lang="fa-IR" b="1" dirty="0" smtClean="0">
                <a:cs typeface="B Mitra" pitchFamily="2" charset="-78"/>
              </a:rPr>
              <a:t>وسایل تبلیغ و پیام‌ رسانی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ج )انتخاب اسلوب و روش صحیح (وظایف مبلغ)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	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د) شخصیت مبلغ و </a:t>
            </a:r>
            <a:r>
              <a:rPr lang="fa-IR" b="1" dirty="0" err="1" smtClean="0">
                <a:cs typeface="B Mitra" pitchFamily="2" charset="-78"/>
              </a:rPr>
              <a:t>پیام‌رسان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شرایط موفقیت تبلیغ، و تطبیق آن بر عاشورا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6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شرط کلی: حقانیت و غنی بودن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 smtClean="0">
                <a:cs typeface="B Mitra" pitchFamily="2" charset="-78"/>
              </a:rPr>
              <a:t>مبتنی بر عقل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 smtClean="0">
                <a:cs typeface="B Mitra" pitchFamily="2" charset="-78"/>
              </a:rPr>
              <a:t>مبتنی بر احساسات عمیق</a:t>
            </a:r>
            <a:endParaRPr lang="fa-IR" b="1" dirty="0" smtClean="0">
              <a:cs typeface="B Mitra" pitchFamily="2" charset="-78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محورهای مورد توجه خطیب و مبلغ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 err="1" smtClean="0">
                <a:cs typeface="B Mitra" pitchFamily="2" charset="-78"/>
              </a:rPr>
              <a:t>موعظه</a:t>
            </a:r>
            <a:endParaRPr lang="fa-IR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 smtClean="0">
                <a:cs typeface="B Mitra" pitchFamily="2" charset="-78"/>
              </a:rPr>
              <a:t>بیان مصالح دین و دنیا (نیازمند: علم + اخلاص [≠دلالی شخصیت، مزاج گویی])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 smtClean="0">
                <a:cs typeface="B Mitra" pitchFamily="2" charset="-78"/>
              </a:rPr>
              <a:t>آگاه سازی از وقایع روز</a:t>
            </a:r>
            <a:endParaRPr lang="fa-IR" b="1" dirty="0" smtClean="0">
              <a:cs typeface="B Mitra" pitchFamily="2" charset="-78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نمونه: عاشورا، تجسم همه جانبه پیام اسلام (راز تفاوت </a:t>
            </a:r>
            <a:r>
              <a:rPr lang="fa-IR" dirty="0" err="1" smtClean="0">
                <a:cs typeface="B Mitra" pitchFamily="2" charset="-78"/>
              </a:rPr>
              <a:t>برداشتها</a:t>
            </a:r>
            <a:r>
              <a:rPr lang="fa-IR" dirty="0" smtClean="0">
                <a:cs typeface="B Mitra" pitchFamily="2" charset="-78"/>
              </a:rPr>
              <a:t> از عاشورا)</a:t>
            </a:r>
            <a:endParaRPr lang="fa-IR" dirty="0" smtClean="0">
              <a:cs typeface="B Mitra" pitchFamily="2" charset="-78"/>
            </a:endParaRPr>
          </a:p>
          <a:p>
            <a:pPr marL="1005840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cs typeface="B Mitra" pitchFamily="2" charset="-78"/>
              </a:rPr>
              <a:t>توحید و عرفان</a:t>
            </a:r>
            <a:endParaRPr lang="fa-IR" dirty="0" smtClean="0">
              <a:cs typeface="B Mitra" pitchFamily="2" charset="-78"/>
            </a:endParaRPr>
          </a:p>
          <a:p>
            <a:pPr marL="1005840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cs typeface="B Mitra" pitchFamily="2" charset="-78"/>
              </a:rPr>
              <a:t>حماسه</a:t>
            </a:r>
          </a:p>
          <a:p>
            <a:pPr marL="1005840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cs typeface="B Mitra" pitchFamily="2" charset="-78"/>
              </a:rPr>
              <a:t>محبت حتی به دشمن (وعظ و دلسوزی)</a:t>
            </a:r>
          </a:p>
          <a:p>
            <a:pPr marL="1005840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cs typeface="B Mitra" pitchFamily="2" charset="-78"/>
              </a:rPr>
              <a:t>ارزشهای اخلاقی (مروت، ایثار و وفا، مساوات، مشارکت همگانی در فداکاری)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/>
          <a:lstStyle/>
          <a:p>
            <a:pPr algn="ctr"/>
            <a:r>
              <a:rPr lang="fa-IR" dirty="0">
                <a:cs typeface="B Titr" pitchFamily="2" charset="-78"/>
              </a:rPr>
              <a:t>الف) محتوای پیام مورد </a:t>
            </a:r>
            <a:r>
              <a:rPr lang="fa-IR" dirty="0" smtClean="0">
                <a:cs typeface="B Titr" pitchFamily="2" charset="-78"/>
              </a:rPr>
              <a:t>تبلیغ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33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lnSpc>
                <a:spcPct val="150000"/>
              </a:lnSpc>
              <a:buAutoNum type="arabicParenR"/>
            </a:pPr>
            <a:r>
              <a:rPr lang="fa-IR" b="1" dirty="0" smtClean="0">
                <a:cs typeface="B Mitra" pitchFamily="2" charset="-78"/>
              </a:rPr>
              <a:t>ضرورت مشروعیت وسیله (هدف </a:t>
            </a:r>
            <a:r>
              <a:rPr lang="fa-IR" b="1" dirty="0" smtClean="0">
                <a:cs typeface="B Mitra" pitchFamily="2" charset="-78"/>
              </a:rPr>
              <a:t>وسیله را توجیه </a:t>
            </a:r>
            <a:r>
              <a:rPr lang="fa-IR" b="1" dirty="0" err="1" smtClean="0">
                <a:cs typeface="B Mitra" pitchFamily="2" charset="-78"/>
              </a:rPr>
              <a:t>نمی‌کند</a:t>
            </a:r>
            <a:r>
              <a:rPr lang="fa-IR" b="1" dirty="0" smtClean="0">
                <a:cs typeface="B Mitra" pitchFamily="2" charset="-78"/>
              </a:rPr>
              <a:t>)</a:t>
            </a:r>
          </a:p>
          <a:p>
            <a:pPr marL="624078" indent="-514350">
              <a:lnSpc>
                <a:spcPct val="150000"/>
              </a:lnSpc>
              <a:buAutoNum type="arabicParenR"/>
            </a:pPr>
            <a:r>
              <a:rPr lang="fa-IR" b="1" dirty="0" smtClean="0">
                <a:cs typeface="B Mitra" pitchFamily="2" charset="-78"/>
              </a:rPr>
              <a:t>ضرورت استفاده از وسیله مشروع (به روز بودن)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دلیل این مطلب در اسلام:</a:t>
            </a:r>
            <a:endParaRPr lang="fa-IR" b="1" dirty="0" smtClean="0">
              <a:cs typeface="B Mitra" pitchFamily="2" charset="-78"/>
            </a:endParaRPr>
          </a:p>
          <a:p>
            <a:pPr lvl="1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فصاحت (قرآن، حضرت امیر و ...)</a:t>
            </a:r>
          </a:p>
          <a:p>
            <a:pPr lvl="1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صوت خوش در قرآن و اذان</a:t>
            </a:r>
          </a:p>
          <a:p>
            <a:pPr lvl="1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تشویق شعر حکیمانه</a:t>
            </a:r>
            <a:endParaRPr lang="fa-IR" b="1" dirty="0" smtClean="0">
              <a:cs typeface="B Mitra" pitchFamily="2" charset="-78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fa-IR" b="1" dirty="0" smtClean="0">
                <a:cs typeface="B Mitra" pitchFamily="2" charset="-78"/>
              </a:rPr>
              <a:t>نمونه: عاشورا</a:t>
            </a:r>
            <a:endParaRPr lang="fa-IR" b="1" dirty="0" smtClean="0">
              <a:cs typeface="B Mitra" pitchFamily="2" charset="-78"/>
            </a:endParaRPr>
          </a:p>
          <a:p>
            <a:pPr lvl="1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نمایش پذیر بودن (چینش صحنه ها</a:t>
            </a:r>
            <a:r>
              <a:rPr lang="fa-IR" b="1" dirty="0" smtClean="0">
                <a:cs typeface="B Mitra" pitchFamily="2" charset="-78"/>
              </a:rPr>
              <a:t>)،</a:t>
            </a:r>
            <a:r>
              <a:rPr lang="fa-IR" b="1" dirty="0" smtClean="0">
                <a:cs typeface="B Mitra" pitchFamily="2" charset="-78"/>
              </a:rPr>
              <a:t> رنگ خون (ماندن اصحاب با فرض شهادت)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buNone/>
            </a:pPr>
            <a:endParaRPr lang="fa-IR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>
                <a:cs typeface="B Titr" pitchFamily="2" charset="-78"/>
              </a:rPr>
              <a:t>ب) وسایل تبلیغ و پیام‌ رسانی</a:t>
            </a:r>
          </a:p>
        </p:txBody>
      </p:sp>
    </p:spTree>
    <p:extLst>
      <p:ext uri="{BB962C8B-B14F-4D97-AF65-F5344CB8AC3E}">
        <p14:creationId xmlns:p14="http://schemas.microsoft.com/office/powerpoint/2010/main" val="390101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cs typeface="B Mitra" pitchFamily="2" charset="-78"/>
              </a:rPr>
              <a:t>شناختی</a:t>
            </a:r>
          </a:p>
          <a:p>
            <a:pPr marL="880110" lvl="1" indent="-514350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درک </a:t>
            </a:r>
            <a:r>
              <a:rPr lang="fa-IR" b="1" dirty="0" err="1" smtClean="0">
                <a:cs typeface="B Mitra" pitchFamily="2" charset="-78"/>
              </a:rPr>
              <a:t>مجموعی</a:t>
            </a:r>
            <a:r>
              <a:rPr lang="fa-IR" b="1" dirty="0" smtClean="0">
                <a:cs typeface="B Mitra" pitchFamily="2" charset="-78"/>
              </a:rPr>
              <a:t> (شناخت اسلام به عنوان یک مجموعه هماهنگ)</a:t>
            </a:r>
          </a:p>
          <a:p>
            <a:pPr marL="880110" lvl="1" indent="-514350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پرهیز از تکلف (عدم باور، عدم فهم مطلب)</a:t>
            </a:r>
            <a:endParaRPr lang="fa-IR" b="1" dirty="0" smtClean="0">
              <a:cs typeface="B Mitra" pitchFamily="2" charset="-78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cs typeface="B Mitra" pitchFamily="2" charset="-78"/>
              </a:rPr>
              <a:t>مهارتی (شناسایی و مهارت به کار بردن وسایل تبلیغ)</a:t>
            </a:r>
          </a:p>
          <a:p>
            <a:pPr marL="880110" lvl="1" indent="-514350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شرایط طبیعی (قابلیتهای </a:t>
            </a:r>
            <a:r>
              <a:rPr lang="fa-IR" b="1" dirty="0" err="1" smtClean="0">
                <a:cs typeface="B Mitra" pitchFamily="2" charset="-78"/>
              </a:rPr>
              <a:t>خدادادی</a:t>
            </a:r>
            <a:r>
              <a:rPr lang="fa-IR" b="1" dirty="0" smtClean="0">
                <a:cs typeface="B Mitra" pitchFamily="2" charset="-78"/>
              </a:rPr>
              <a:t> قوه بیان و ... )</a:t>
            </a:r>
          </a:p>
          <a:p>
            <a:pPr marL="880110" lvl="1" indent="-514350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مبین بودن (عدم </a:t>
            </a:r>
            <a:r>
              <a:rPr lang="fa-IR" b="1" dirty="0" err="1" smtClean="0">
                <a:cs typeface="B Mitra" pitchFamily="2" charset="-78"/>
              </a:rPr>
              <a:t>اغلاق</a:t>
            </a:r>
            <a:r>
              <a:rPr lang="fa-IR" b="1" dirty="0" smtClean="0">
                <a:cs typeface="B Mitra" pitchFamily="2" charset="-78"/>
              </a:rPr>
              <a:t>)</a:t>
            </a:r>
          </a:p>
          <a:p>
            <a:pPr marL="880110" lvl="1" indent="-514350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تذکر (مبارزه با غفلت)</a:t>
            </a:r>
          </a:p>
          <a:p>
            <a:pPr marL="880110" lvl="1" indent="-514350">
              <a:lnSpc>
                <a:spcPct val="150000"/>
              </a:lnSpc>
            </a:pPr>
            <a:r>
              <a:rPr lang="fa-IR" b="1" dirty="0" err="1" smtClean="0">
                <a:cs typeface="B Mitra" pitchFamily="2" charset="-78"/>
              </a:rPr>
              <a:t>تبشیر</a:t>
            </a:r>
            <a:r>
              <a:rPr lang="fa-IR" b="1" dirty="0" smtClean="0">
                <a:cs typeface="B Mitra" pitchFamily="2" charset="-78"/>
              </a:rPr>
              <a:t> و </a:t>
            </a:r>
            <a:r>
              <a:rPr lang="fa-IR" b="1" dirty="0" err="1" smtClean="0">
                <a:cs typeface="B Mitra" pitchFamily="2" charset="-78"/>
              </a:rPr>
              <a:t>انذار</a:t>
            </a:r>
            <a:r>
              <a:rPr lang="fa-IR" b="1" dirty="0" smtClean="0">
                <a:cs typeface="B Mitra" pitchFamily="2" charset="-78"/>
              </a:rPr>
              <a:t> (تفاوت </a:t>
            </a:r>
            <a:r>
              <a:rPr lang="fa-IR" b="1" dirty="0" err="1" smtClean="0">
                <a:cs typeface="B Mitra" pitchFamily="2" charset="-78"/>
              </a:rPr>
              <a:t>انذار</a:t>
            </a:r>
            <a:r>
              <a:rPr lang="fa-IR" b="1" dirty="0" smtClean="0">
                <a:cs typeface="B Mitra" pitchFamily="2" charset="-78"/>
              </a:rPr>
              <a:t> با </a:t>
            </a:r>
            <a:r>
              <a:rPr lang="fa-IR" b="1" dirty="0" err="1" smtClean="0">
                <a:cs typeface="B Mitra" pitchFamily="2" charset="-78"/>
              </a:rPr>
              <a:t>تنفیر</a:t>
            </a:r>
            <a:r>
              <a:rPr lang="fa-IR" b="1" dirty="0" smtClean="0">
                <a:cs typeface="B Mitra" pitchFamily="2" charset="-78"/>
              </a:rPr>
              <a:t>)</a:t>
            </a:r>
            <a:endParaRPr lang="fa-IR" b="1" dirty="0" smtClean="0">
              <a:cs typeface="B Mitra" pitchFamily="2" charset="-78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cs typeface="B Mitra" pitchFamily="2" charset="-78"/>
              </a:rPr>
              <a:t>رفتاری</a:t>
            </a:r>
          </a:p>
          <a:p>
            <a:pPr marL="708660" lvl="1" indent="-342900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پرهیز از خشونت و اجبار (حاشیه: تبیین جهاد به منزله دفاع از حق)</a:t>
            </a:r>
          </a:p>
          <a:p>
            <a:pPr marL="708660" lvl="1" indent="-342900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پرهیز از </a:t>
            </a:r>
            <a:r>
              <a:rPr lang="fa-IR" b="1" dirty="0" err="1" smtClean="0">
                <a:cs typeface="B Mitra" pitchFamily="2" charset="-78"/>
              </a:rPr>
              <a:t>تنفیر</a:t>
            </a:r>
            <a:r>
              <a:rPr lang="fa-IR" b="1" dirty="0" smtClean="0">
                <a:cs typeface="B Mitra" pitchFamily="2" charset="-78"/>
              </a:rPr>
              <a:t> (توجه به لطافت روح، </a:t>
            </a:r>
            <a:r>
              <a:rPr lang="fa-IR" b="1" dirty="0" err="1" smtClean="0">
                <a:cs typeface="B Mitra" pitchFamily="2" charset="-78"/>
              </a:rPr>
              <a:t>پاکیزگی</a:t>
            </a:r>
            <a:r>
              <a:rPr lang="fa-IR" b="1" dirty="0" smtClean="0">
                <a:cs typeface="B Mitra" pitchFamily="2" charset="-78"/>
              </a:rPr>
              <a:t>، زیبایی ظاهری، پرهیز از ملامت زیاد، </a:t>
            </a:r>
            <a:r>
              <a:rPr lang="fa-IR" b="1" dirty="0" err="1" smtClean="0">
                <a:cs typeface="B Mitra" pitchFamily="2" charset="-78"/>
              </a:rPr>
              <a:t>سهل‌گیری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fa-IR" b="1" dirty="0" smtClean="0">
                <a:cs typeface="B Mitra" pitchFamily="2" charset="-78"/>
              </a:rPr>
              <a:t>نمونه : عاشورا (اصرار بر بردن اهل بیت برای رساندن پیام به قلب دشمن)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ج )انتخاب اسلوب و روش صحیح (وظایف مبلغ)</a:t>
            </a:r>
          </a:p>
        </p:txBody>
      </p:sp>
    </p:spTree>
    <p:extLst>
      <p:ext uri="{BB962C8B-B14F-4D97-AF65-F5344CB8AC3E}">
        <p14:creationId xmlns:p14="http://schemas.microsoft.com/office/powerpoint/2010/main" val="6510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</TotalTime>
  <Words>592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 Mitra</vt:lpstr>
      <vt:lpstr>B Titr</vt:lpstr>
      <vt:lpstr>Lucida Sans Unicode</vt:lpstr>
      <vt:lpstr>Verdana</vt:lpstr>
      <vt:lpstr>Wingdings</vt:lpstr>
      <vt:lpstr>Wingdings 2</vt:lpstr>
      <vt:lpstr>Wingdings 3</vt:lpstr>
      <vt:lpstr>Concourse</vt:lpstr>
      <vt:lpstr>بسم الله الرحمن الرحیم</vt:lpstr>
      <vt:lpstr>تبلیغ</vt:lpstr>
      <vt:lpstr>معنای تبلیغ</vt:lpstr>
      <vt:lpstr>اهمیت تبلیغ</vt:lpstr>
      <vt:lpstr>چرایی دشواری تبلیغ دینی </vt:lpstr>
      <vt:lpstr>شرایط موفقیت تبلیغ، و تطبیق آن بر عاشورا</vt:lpstr>
      <vt:lpstr>الف) محتوای پیام مورد تبلیغ</vt:lpstr>
      <vt:lpstr>ب) وسایل تبلیغ و پیام‌ رسانی</vt:lpstr>
      <vt:lpstr>ج )انتخاب اسلوب و روش صحیح (وظایف مبلغ)</vt:lpstr>
      <vt:lpstr>د) شخصیت مبلغ و پیام‌رسان</vt:lpstr>
      <vt:lpstr>و آخر دعوانا ان الحمدلله رب العالمین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mpc</cp:lastModifiedBy>
  <cp:revision>23</cp:revision>
  <dcterms:created xsi:type="dcterms:W3CDTF">2015-01-28T18:45:52Z</dcterms:created>
  <dcterms:modified xsi:type="dcterms:W3CDTF">2015-04-15T18:27:33Z</dcterms:modified>
</cp:coreProperties>
</file>