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88" r:id="rId1"/>
  </p:sldMasterIdLst>
  <p:sldIdLst>
    <p:sldId id="257" r:id="rId2"/>
    <p:sldId id="256" r:id="rId3"/>
    <p:sldId id="260" r:id="rId4"/>
    <p:sldId id="259" r:id="rId5"/>
    <p:sldId id="261" r:id="rId6"/>
    <p:sldId id="265" r:id="rId7"/>
    <p:sldId id="262" r:id="rId8"/>
    <p:sldId id="266" r:id="rId9"/>
    <p:sldId id="267" r:id="rId10"/>
    <p:sldId id="274" r:id="rId11"/>
    <p:sldId id="273" r:id="rId12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66" autoAdjust="0"/>
    <p:restoredTop sz="94671" autoAdjust="0"/>
  </p:normalViewPr>
  <p:slideViewPr>
    <p:cSldViewPr>
      <p:cViewPr varScale="1">
        <p:scale>
          <a:sx n="70" d="100"/>
          <a:sy n="70" d="100"/>
        </p:scale>
        <p:origin x="82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A67DC92-EFC4-4B44-8A9C-71462B479993}" type="datetimeFigureOut">
              <a:rPr lang="fa-IR" smtClean="0"/>
              <a:t>1436/06/26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1436/06/26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1436/06/26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1436/06/26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1436/06/26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1436/06/26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1436/06/26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1436/06/26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1436/06/26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1436/06/26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A67DC92-EFC4-4B44-8A9C-71462B479993}" type="datetimeFigureOut">
              <a:rPr lang="fa-IR" smtClean="0"/>
              <a:t>1436/06/26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A67DC92-EFC4-4B44-8A9C-71462B479993}" type="datetimeFigureOut">
              <a:rPr lang="fa-IR" smtClean="0"/>
              <a:t>1436/06/26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133600"/>
            <a:ext cx="8458200" cy="1143000"/>
          </a:xfrm>
        </p:spPr>
        <p:txBody>
          <a:bodyPr>
            <a:normAutofit/>
          </a:bodyPr>
          <a:lstStyle/>
          <a:p>
            <a:pPr algn="ctr"/>
            <a:r>
              <a:rPr lang="fa-IR" sz="6600" dirty="0" smtClean="0">
                <a:cs typeface="B Titr" pitchFamily="2" charset="-78"/>
              </a:rPr>
              <a:t>بسم الله الرحمن الرحیم</a:t>
            </a:r>
            <a:endParaRPr lang="fa-IR" sz="66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5738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81328"/>
            <a:ext cx="8763000" cy="5148072"/>
          </a:xfrm>
        </p:spPr>
        <p:txBody>
          <a:bodyPr>
            <a:normAutofit fontScale="85000" lnSpcReduction="10000"/>
          </a:bodyPr>
          <a:lstStyle/>
          <a:p>
            <a:pPr marL="624078" indent="-514350">
              <a:lnSpc>
                <a:spcPct val="150000"/>
              </a:lnSpc>
              <a:buAutoNum type="arabicParenR"/>
            </a:pPr>
            <a:r>
              <a:rPr lang="fa-IR" b="1" dirty="0" smtClean="0">
                <a:cs typeface="B Mitra" pitchFamily="2" charset="-78"/>
              </a:rPr>
              <a:t>ویژگیهای نفسانی (شرح صدر، اخلاص، </a:t>
            </a:r>
            <a:r>
              <a:rPr lang="fa-IR" b="1" dirty="0" err="1" smtClean="0">
                <a:cs typeface="B Mitra" pitchFamily="2" charset="-78"/>
              </a:rPr>
              <a:t>خشیت</a:t>
            </a:r>
            <a:r>
              <a:rPr lang="fa-IR" b="1" dirty="0" smtClean="0">
                <a:cs typeface="B Mitra" pitchFamily="2" charset="-78"/>
              </a:rPr>
              <a:t> خدا، صبر، حد خود را شناختن)</a:t>
            </a:r>
          </a:p>
          <a:p>
            <a:pPr marL="624078" indent="-514350">
              <a:lnSpc>
                <a:spcPct val="150000"/>
              </a:lnSpc>
              <a:buAutoNum type="arabicParenR"/>
            </a:pPr>
            <a:r>
              <a:rPr lang="fa-IR" b="1" dirty="0" err="1" smtClean="0">
                <a:cs typeface="B Mitra" pitchFamily="2" charset="-78"/>
              </a:rPr>
              <a:t>ویژگی‌های</a:t>
            </a:r>
            <a:r>
              <a:rPr lang="fa-IR" b="1" dirty="0" smtClean="0">
                <a:cs typeface="B Mitra" pitchFamily="2" charset="-78"/>
              </a:rPr>
              <a:t> اجتماعی(خیرخواهی، </a:t>
            </a:r>
            <a:r>
              <a:rPr lang="fa-IR" b="1" dirty="0" err="1" smtClean="0">
                <a:cs typeface="B Mitra" pitchFamily="2" charset="-78"/>
              </a:rPr>
              <a:t>جرئت</a:t>
            </a:r>
            <a:r>
              <a:rPr lang="fa-IR" b="1" dirty="0" smtClean="0">
                <a:cs typeface="B Mitra" pitchFamily="2" charset="-78"/>
              </a:rPr>
              <a:t>[≠ </a:t>
            </a:r>
            <a:r>
              <a:rPr lang="fa-IR" b="1" dirty="0" err="1" smtClean="0">
                <a:cs typeface="B Mitra" pitchFamily="2" charset="-78"/>
              </a:rPr>
              <a:t>خشیت</a:t>
            </a:r>
            <a:r>
              <a:rPr lang="fa-IR" b="1" dirty="0" smtClean="0">
                <a:cs typeface="B Mitra" pitchFamily="2" charset="-78"/>
              </a:rPr>
              <a:t> از غیر]، تواضع، </a:t>
            </a:r>
            <a:r>
              <a:rPr lang="fa-IR" b="1" dirty="0" err="1" smtClean="0">
                <a:cs typeface="B Mitra" pitchFamily="2" charset="-78"/>
              </a:rPr>
              <a:t>عدم‌تبعیض</a:t>
            </a:r>
            <a:r>
              <a:rPr lang="fa-IR" b="1" dirty="0" smtClean="0">
                <a:cs typeface="B Mitra" pitchFamily="2" charset="-78"/>
              </a:rPr>
              <a:t>)</a:t>
            </a:r>
          </a:p>
          <a:p>
            <a:pPr marL="624078" indent="-514350">
              <a:lnSpc>
                <a:spcPct val="150000"/>
              </a:lnSpc>
              <a:buAutoNum type="arabicParenR"/>
            </a:pPr>
            <a:endParaRPr lang="fa-IR" b="1" dirty="0" smtClean="0">
              <a:cs typeface="B Mitra" pitchFamily="2" charset="-78"/>
            </a:endParaRPr>
          </a:p>
          <a:p>
            <a:pPr marL="109728" indent="0" algn="ctr">
              <a:lnSpc>
                <a:spcPct val="150000"/>
              </a:lnSpc>
              <a:buNone/>
            </a:pPr>
            <a:r>
              <a:rPr lang="fa-IR" b="1" dirty="0" smtClean="0">
                <a:cs typeface="B Mitra" pitchFamily="2" charset="-78"/>
              </a:rPr>
              <a:t>نمونه عاشورا</a:t>
            </a:r>
            <a:endParaRPr lang="fa-IR" b="1" dirty="0" smtClean="0">
              <a:cs typeface="B Mitra" pitchFamily="2" charset="-78"/>
            </a:endParaRPr>
          </a:p>
          <a:p>
            <a:pPr lvl="1">
              <a:lnSpc>
                <a:spcPct val="150000"/>
              </a:lnSpc>
            </a:pPr>
            <a:r>
              <a:rPr lang="fa-IR" b="1" dirty="0" smtClean="0">
                <a:cs typeface="B Mitra" pitchFamily="2" charset="-78"/>
              </a:rPr>
              <a:t>خود امام و اصحاب (آگاهانه عمل کردن، مسابقه در شهادت، عدم الحاق به دشمن و...)</a:t>
            </a:r>
          </a:p>
          <a:p>
            <a:pPr lvl="1">
              <a:lnSpc>
                <a:spcPct val="150000"/>
              </a:lnSpc>
            </a:pPr>
            <a:r>
              <a:rPr lang="fa-IR" b="1" dirty="0" smtClean="0">
                <a:cs typeface="B Mitra" pitchFamily="2" charset="-78"/>
              </a:rPr>
              <a:t>اهل بیت (نقش زن در تاریخ: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b="1" dirty="0" smtClean="0">
                <a:cs typeface="B Mitra" pitchFamily="2" charset="-78"/>
              </a:rPr>
              <a:t>مستقیم (شخص) </a:t>
            </a:r>
          </a:p>
          <a:p>
            <a:pPr lvl="3">
              <a:lnSpc>
                <a:spcPct val="150000"/>
              </a:lnSpc>
            </a:pPr>
            <a:r>
              <a:rPr lang="fa-IR" b="1" dirty="0" smtClean="0">
                <a:cs typeface="B Mitra" pitchFamily="2" charset="-78"/>
              </a:rPr>
              <a:t>در مدار خود ( شخص گرانبها)</a:t>
            </a:r>
          </a:p>
          <a:p>
            <a:pPr lvl="3">
              <a:lnSpc>
                <a:spcPct val="150000"/>
              </a:lnSpc>
            </a:pPr>
            <a:r>
              <a:rPr lang="fa-IR" b="1" dirty="0" smtClean="0">
                <a:cs typeface="B Mitra" pitchFamily="2" charset="-78"/>
              </a:rPr>
              <a:t>بدون حریم (شخص </a:t>
            </a:r>
            <a:r>
              <a:rPr lang="fa-IR" b="1" dirty="0" err="1" smtClean="0">
                <a:cs typeface="B Mitra" pitchFamily="2" charset="-78"/>
              </a:rPr>
              <a:t>بی‌بها</a:t>
            </a:r>
            <a:r>
              <a:rPr lang="fa-IR" b="1" dirty="0" smtClean="0">
                <a:cs typeface="B Mitra" pitchFamily="2" charset="-78"/>
              </a:rPr>
              <a:t>)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b="1" dirty="0" smtClean="0">
                <a:cs typeface="B Mitra" pitchFamily="2" charset="-78"/>
              </a:rPr>
              <a:t>غیر مستقیم (</a:t>
            </a:r>
            <a:r>
              <a:rPr lang="fa-IR" b="1" dirty="0" err="1" smtClean="0">
                <a:cs typeface="B Mitra" pitchFamily="2" charset="-78"/>
              </a:rPr>
              <a:t>شیء</a:t>
            </a:r>
            <a:r>
              <a:rPr lang="fa-IR" b="1" dirty="0" smtClean="0">
                <a:cs typeface="B Mitra" pitchFamily="2" charset="-78"/>
              </a:rPr>
              <a:t> گرانبها)</a:t>
            </a:r>
            <a:endParaRPr lang="fa-IR" b="1" dirty="0" smtClean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dirty="0">
                <a:cs typeface="B Titr" pitchFamily="2" charset="-78"/>
              </a:rPr>
              <a:t>د) شخصیت مبلغ و </a:t>
            </a:r>
            <a:r>
              <a:rPr lang="fa-IR" dirty="0" err="1">
                <a:cs typeface="B Titr" pitchFamily="2" charset="-78"/>
              </a:rPr>
              <a:t>پیام‌رسان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0059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265238"/>
          </a:xfrm>
        </p:spPr>
        <p:txBody>
          <a:bodyPr>
            <a:noAutofit/>
          </a:bodyPr>
          <a:lstStyle/>
          <a:p>
            <a:pPr algn="ctr"/>
            <a:r>
              <a:rPr lang="fa-IR" sz="4800" dirty="0" smtClean="0">
                <a:solidFill>
                  <a:schemeClr val="accent6">
                    <a:lumMod val="50000"/>
                  </a:schemeClr>
                </a:solidFill>
                <a:cs typeface="B Mitra" pitchFamily="2" charset="-78"/>
              </a:rPr>
              <a:t>و آخر دعوانا ان الحمدلله رب العالمین</a:t>
            </a:r>
            <a:endParaRPr lang="fa-IR" sz="4800" dirty="0">
              <a:solidFill>
                <a:schemeClr val="accent6">
                  <a:lumMod val="50000"/>
                </a:schemeClr>
              </a:solidFill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7403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6600" dirty="0" smtClean="0">
                <a:cs typeface="B Titr" pitchFamily="2" charset="-78"/>
              </a:rPr>
              <a:t>تبلیغ</a:t>
            </a:r>
            <a:endParaRPr lang="fa-IR" sz="66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6144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949891"/>
          </a:xfrm>
        </p:spPr>
        <p:txBody>
          <a:bodyPr>
            <a:normAutofit/>
          </a:bodyPr>
          <a:lstStyle/>
          <a:p>
            <a:pPr marL="109728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200" b="1" dirty="0" smtClean="0">
                <a:cs typeface="B Mitra" pitchFamily="2" charset="-78"/>
              </a:rPr>
              <a:t>رساندن پیام به ذهن و جان مخاطب</a:t>
            </a:r>
            <a:endParaRPr lang="fa-IR" sz="3200" b="1" dirty="0" smtClean="0">
              <a:cs typeface="B Mitra" pitchFamily="2" charset="-78"/>
            </a:endParaRPr>
          </a:p>
          <a:p>
            <a:pPr marL="109728" indent="0" algn="ctr">
              <a:spcBef>
                <a:spcPts val="600"/>
              </a:spcBef>
              <a:spcAft>
                <a:spcPts val="600"/>
              </a:spcAft>
              <a:buNone/>
            </a:pPr>
            <a:endParaRPr lang="fa-IR" sz="3200" dirty="0" smtClean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200" b="1" dirty="0" smtClean="0">
                <a:cs typeface="B Mitra" pitchFamily="2" charset="-78"/>
              </a:rPr>
              <a:t>نکته: </a:t>
            </a:r>
            <a:r>
              <a:rPr lang="fa-IR" sz="3200" b="1" dirty="0" smtClean="0">
                <a:cs typeface="B Mitra" pitchFamily="2" charset="-78"/>
              </a:rPr>
              <a:t>مقایسه با واژه های مرتبط:</a:t>
            </a:r>
            <a:endParaRPr lang="fa-IR" sz="3200" b="1" dirty="0" smtClean="0">
              <a:cs typeface="B Mitra" pitchFamily="2" charset="-78"/>
            </a:endParaRP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a-IR" sz="3200" b="1" dirty="0" err="1" smtClean="0">
                <a:cs typeface="B Mitra" pitchFamily="2" charset="-78"/>
              </a:rPr>
              <a:t>ایصال</a:t>
            </a:r>
            <a:r>
              <a:rPr lang="fa-IR" sz="3200" b="1" dirty="0" smtClean="0">
                <a:cs typeface="B Mitra" pitchFamily="2" charset="-78"/>
              </a:rPr>
              <a:t> (رساندن </a:t>
            </a:r>
            <a:r>
              <a:rPr lang="fa-IR" sz="3200" b="1" dirty="0" err="1" smtClean="0">
                <a:cs typeface="B Mitra" pitchFamily="2" charset="-78"/>
              </a:rPr>
              <a:t>شیء</a:t>
            </a:r>
            <a:r>
              <a:rPr lang="fa-IR" sz="3200" b="1" dirty="0" smtClean="0">
                <a:cs typeface="B Mitra" pitchFamily="2" charset="-78"/>
              </a:rPr>
              <a:t>)</a:t>
            </a:r>
            <a:endParaRPr lang="fa-IR" sz="3200" b="1" dirty="0" smtClean="0">
              <a:cs typeface="B Mitra" pitchFamily="2" charset="-78"/>
            </a:endParaRP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a-IR" sz="3200" b="1" dirty="0" err="1" smtClean="0">
                <a:cs typeface="B Mitra" pitchFamily="2" charset="-78"/>
              </a:rPr>
              <a:t>افتاء</a:t>
            </a:r>
            <a:r>
              <a:rPr lang="fa-IR" sz="3200" b="1" dirty="0" smtClean="0">
                <a:cs typeface="B Mitra" pitchFamily="2" charset="-78"/>
              </a:rPr>
              <a:t> (فهم و استخراج پیام)</a:t>
            </a: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a-IR" sz="3200" b="1" dirty="0" smtClean="0">
                <a:cs typeface="B Mitra" pitchFamily="2" charset="-78"/>
              </a:rPr>
              <a:t>امر به معروف (اجرای پیام)</a:t>
            </a:r>
            <a:endParaRPr lang="fa-IR" sz="3200" dirty="0">
              <a:cs typeface="B Mitra" pitchFamily="2" charset="-78"/>
            </a:endParaRPr>
          </a:p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معنای تبلیغ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182316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254691"/>
          </a:xfrm>
        </p:spPr>
        <p:txBody>
          <a:bodyPr>
            <a:normAutofit fontScale="92500" lnSpcReduction="20000"/>
          </a:bodyPr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 smtClean="0">
                <a:cs typeface="B Mitra" pitchFamily="2" charset="-78"/>
              </a:rPr>
              <a:t>1) </a:t>
            </a:r>
            <a:r>
              <a:rPr lang="fa-IR" b="1" dirty="0" smtClean="0">
                <a:cs typeface="B Mitra" pitchFamily="2" charset="-78"/>
              </a:rPr>
              <a:t>در قرآن کریم</a:t>
            </a:r>
            <a:endParaRPr lang="fa-IR" b="1" dirty="0" smtClean="0">
              <a:cs typeface="B Mitra" pitchFamily="2" charset="-78"/>
            </a:endParaRPr>
          </a:p>
          <a:p>
            <a:pPr marL="109728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400" b="1" dirty="0" smtClean="0">
                <a:cs typeface="B Mitra" pitchFamily="2" charset="-78"/>
              </a:rPr>
              <a:t>تقاضای شرح صدر + تقاضای یاری (حضرت موسی ع و پیامبر اسلام ص)</a:t>
            </a:r>
            <a:endParaRPr lang="fa-IR" sz="2400" b="1" dirty="0" smtClean="0">
              <a:cs typeface="B Mitra" pitchFamily="2" charset="-78"/>
            </a:endParaRPr>
          </a:p>
          <a:p>
            <a:pPr marL="109728" indent="0" algn="ctr">
              <a:spcBef>
                <a:spcPts val="600"/>
              </a:spcBef>
              <a:spcAft>
                <a:spcPts val="600"/>
              </a:spcAft>
              <a:buNone/>
            </a:pPr>
            <a:endParaRPr lang="fa-IR" sz="2400" b="1" dirty="0" smtClean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 smtClean="0">
                <a:cs typeface="B Mitra" pitchFamily="2" charset="-78"/>
              </a:rPr>
              <a:t>2)‌ </a:t>
            </a:r>
            <a:r>
              <a:rPr lang="fa-IR" b="1" dirty="0" smtClean="0">
                <a:cs typeface="B Mitra" pitchFamily="2" charset="-78"/>
              </a:rPr>
              <a:t>در تعالیم اسلام (پیوند خطابه با اسلام)</a:t>
            </a:r>
          </a:p>
          <a:p>
            <a:pPr algn="justLow">
              <a:spcBef>
                <a:spcPts val="600"/>
              </a:spcBef>
              <a:spcAft>
                <a:spcPts val="600"/>
              </a:spcAft>
            </a:pPr>
            <a:r>
              <a:rPr lang="fa-IR" sz="2400" b="1" dirty="0" smtClean="0">
                <a:cs typeface="B Mitra" pitchFamily="2" charset="-78"/>
              </a:rPr>
              <a:t>تاثیر اسلام در پیشرفت فن خطابه</a:t>
            </a:r>
          </a:p>
          <a:p>
            <a:pPr algn="justLow">
              <a:spcBef>
                <a:spcPts val="600"/>
              </a:spcBef>
              <a:spcAft>
                <a:spcPts val="600"/>
              </a:spcAft>
            </a:pPr>
            <a:r>
              <a:rPr lang="fa-IR" sz="2400" b="1" dirty="0" smtClean="0">
                <a:cs typeface="B Mitra" pitchFamily="2" charset="-78"/>
              </a:rPr>
              <a:t>وظیفه هر مسلمانی رساندن و اجرای پیام اسلام است</a:t>
            </a:r>
          </a:p>
          <a:p>
            <a:pPr algn="justLow">
              <a:spcBef>
                <a:spcPts val="600"/>
              </a:spcBef>
              <a:spcAft>
                <a:spcPts val="600"/>
              </a:spcAft>
            </a:pPr>
            <a:r>
              <a:rPr lang="fa-IR" sz="2400" b="1" dirty="0" err="1" smtClean="0">
                <a:cs typeface="B Mitra" pitchFamily="2" charset="-78"/>
              </a:rPr>
              <a:t>پیش‌بینی</a:t>
            </a:r>
            <a:r>
              <a:rPr lang="fa-IR" sz="2400" b="1" dirty="0" smtClean="0">
                <a:cs typeface="B Mitra" pitchFamily="2" charset="-78"/>
              </a:rPr>
              <a:t> آن در متن دین (نماز جمعه: </a:t>
            </a:r>
            <a:r>
              <a:rPr lang="fa-IR" sz="2400" b="1" dirty="0" err="1" smtClean="0">
                <a:cs typeface="B Mitra" pitchFamily="2" charset="-78"/>
              </a:rPr>
              <a:t>وظیفه‌ی</a:t>
            </a:r>
            <a:r>
              <a:rPr lang="fa-IR" sz="2400" b="1" dirty="0">
                <a:cs typeface="B Mitra" pitchFamily="2" charset="-78"/>
              </a:rPr>
              <a:t> </a:t>
            </a:r>
            <a:r>
              <a:rPr lang="fa-IR" sz="2400" b="1" dirty="0" err="1" smtClean="0">
                <a:cs typeface="B Mitra" pitchFamily="2" charset="-78"/>
              </a:rPr>
              <a:t>موعظه</a:t>
            </a:r>
            <a:r>
              <a:rPr lang="fa-IR" sz="2400" b="1" dirty="0" smtClean="0">
                <a:cs typeface="B Mitra" pitchFamily="2" charset="-78"/>
              </a:rPr>
              <a:t>+ بیان مصالح دین و دنیا +  </a:t>
            </a:r>
            <a:r>
              <a:rPr lang="fa-IR" sz="2400" b="1" dirty="0" err="1" smtClean="0">
                <a:cs typeface="B Mitra" pitchFamily="2" charset="-78"/>
              </a:rPr>
              <a:t>آگاه‌سازی</a:t>
            </a:r>
            <a:r>
              <a:rPr lang="fa-IR" sz="2400" b="1" dirty="0" smtClean="0">
                <a:cs typeface="B Mitra" pitchFamily="2" charset="-78"/>
              </a:rPr>
              <a:t> از وقایع روز</a:t>
            </a:r>
          </a:p>
          <a:p>
            <a:pPr algn="justLow">
              <a:spcBef>
                <a:spcPts val="600"/>
              </a:spcBef>
              <a:spcAft>
                <a:spcPts val="600"/>
              </a:spcAft>
            </a:pPr>
            <a:r>
              <a:rPr lang="fa-IR" sz="2400" b="1" dirty="0" smtClean="0">
                <a:cs typeface="B Mitra" pitchFamily="2" charset="-78"/>
              </a:rPr>
              <a:t>نمودهای آن در تاریخ اسلام: مجالس وعظ، مجالس عزای حسینی، طبقه </a:t>
            </a:r>
            <a:r>
              <a:rPr lang="fa-IR" sz="2400" b="1" dirty="0" err="1" smtClean="0">
                <a:cs typeface="B Mitra" pitchFamily="2" charset="-78"/>
              </a:rPr>
              <a:t>خطبا</a:t>
            </a:r>
            <a:r>
              <a:rPr lang="fa-IR" sz="2400" b="1" dirty="0" smtClean="0">
                <a:cs typeface="B Mitra" pitchFamily="2" charset="-78"/>
              </a:rPr>
              <a:t> در ردیف فقها و ...</a:t>
            </a:r>
            <a:endParaRPr lang="fa-IR" sz="2400" b="1" dirty="0" smtClean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اهمیت تبلیغ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74116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4327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fa-IR" sz="3200" b="1" dirty="0" smtClean="0">
              <a:cs typeface="B Mitra" pitchFamily="2" charset="-78"/>
            </a:endParaRPr>
          </a:p>
          <a:p>
            <a:pPr marL="109728" indent="0">
              <a:buNone/>
            </a:pPr>
            <a:r>
              <a:rPr lang="fa-IR" sz="3200" b="1" dirty="0" smtClean="0">
                <a:cs typeface="B Mitra" pitchFamily="2" charset="-78"/>
              </a:rPr>
              <a:t>حرکت دادن به سمت حق و </a:t>
            </a:r>
            <a:r>
              <a:rPr lang="fa-IR" sz="3200" b="1" dirty="0" err="1" smtClean="0">
                <a:cs typeface="B Mitra" pitchFamily="2" charset="-78"/>
              </a:rPr>
              <a:t>حقیقت‌پرستی</a:t>
            </a:r>
            <a:r>
              <a:rPr lang="fa-IR" sz="3200" b="1" dirty="0" smtClean="0">
                <a:cs typeface="B Mitra" pitchFamily="2" charset="-78"/>
              </a:rPr>
              <a:t>، </a:t>
            </a:r>
          </a:p>
          <a:p>
            <a:pPr marL="109728" indent="0" algn="l">
              <a:buNone/>
            </a:pPr>
            <a:r>
              <a:rPr lang="fa-IR" sz="3200" b="1" dirty="0" smtClean="0">
                <a:cs typeface="B Mitra" pitchFamily="2" charset="-78"/>
              </a:rPr>
              <a:t>نه فقط منافع و احقاق حق خود</a:t>
            </a:r>
            <a:endParaRPr lang="fa-IR" sz="3200" b="1" dirty="0" smtClean="0">
              <a:cs typeface="B Mitra" pitchFamily="2" charset="-78"/>
            </a:endParaRPr>
          </a:p>
          <a:p>
            <a:pPr marL="109728" indent="0">
              <a:buNone/>
            </a:pPr>
            <a:endParaRPr lang="fa-IR" sz="3200" dirty="0" smtClean="0">
              <a:cs typeface="B Mitra" pitchFamily="2" charset="-78"/>
            </a:endParaRPr>
          </a:p>
          <a:p>
            <a:pPr marL="109728" indent="0">
              <a:buNone/>
            </a:pPr>
            <a:endParaRPr lang="fa-IR" sz="3200" dirty="0">
              <a:cs typeface="B Mitra" pitchFamily="2" charset="-78"/>
            </a:endParaRPr>
          </a:p>
          <a:p>
            <a:pPr marL="109728" indent="0">
              <a:buNone/>
            </a:pPr>
            <a:r>
              <a:rPr lang="fa-IR" sz="3200" b="1" dirty="0" smtClean="0">
                <a:cs typeface="B Mitra" pitchFamily="2" charset="-78"/>
              </a:rPr>
              <a:t> </a:t>
            </a:r>
            <a:r>
              <a:rPr lang="fa-IR" sz="3200" b="1" dirty="0" smtClean="0">
                <a:cs typeface="B Mitra" pitchFamily="2" charset="-78"/>
              </a:rPr>
              <a:t>رساندن پیام به دل، نه فقط به گوش و عقل</a:t>
            </a:r>
            <a:endParaRPr lang="fa-IR" sz="3200" b="1" dirty="0" smtClean="0">
              <a:cs typeface="B Mitra" pitchFamily="2" charset="-78"/>
            </a:endParaRPr>
          </a:p>
          <a:p>
            <a:pPr marL="109728" indent="0" algn="ctr">
              <a:buNone/>
            </a:pPr>
            <a:r>
              <a:rPr lang="fa-IR" sz="2800" b="1" dirty="0" smtClean="0">
                <a:cs typeface="B Mitra" pitchFamily="2" charset="-78"/>
              </a:rPr>
              <a:t>(اهمیتش نسبت به فتوا)</a:t>
            </a:r>
            <a:endParaRPr lang="fa-IR" sz="2800" b="1" dirty="0" smtClean="0">
              <a:cs typeface="B Mitra" pitchFamily="2" charset="-78"/>
            </a:endParaRPr>
          </a:p>
          <a:p>
            <a:pPr marL="109728" indent="0" algn="ctr">
              <a:buNone/>
            </a:pPr>
            <a:endParaRPr lang="fa-IR" sz="3200" dirty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چرایی دشواری تبلیغ دینی 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73128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5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 smtClean="0">
                <a:cs typeface="B Mitra" pitchFamily="2" charset="-78"/>
              </a:rPr>
              <a:t>الف) </a:t>
            </a:r>
            <a:r>
              <a:rPr lang="fa-IR" b="1" dirty="0" smtClean="0">
                <a:cs typeface="B Mitra" pitchFamily="2" charset="-78"/>
              </a:rPr>
              <a:t>محتوای پیام مورد تبلیغ</a:t>
            </a:r>
            <a:endParaRPr lang="fa-IR" b="1" dirty="0" smtClean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endParaRPr lang="fa-IR" b="1" dirty="0" smtClean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 smtClean="0">
                <a:cs typeface="B Mitra" pitchFamily="2" charset="-78"/>
              </a:rPr>
              <a:t>ب) </a:t>
            </a:r>
            <a:r>
              <a:rPr lang="fa-IR" b="1" dirty="0" smtClean="0">
                <a:cs typeface="B Mitra" pitchFamily="2" charset="-78"/>
              </a:rPr>
              <a:t>وسایل تبلیغ و پیام‌ رسانی</a:t>
            </a:r>
            <a:endParaRPr lang="fa-IR" b="1" dirty="0" smtClean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endParaRPr lang="fa-IR" b="1" dirty="0" smtClean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 smtClean="0">
                <a:cs typeface="B Mitra" pitchFamily="2" charset="-78"/>
              </a:rPr>
              <a:t>ج )انتخاب اسلوب و روش صحیح (وظایف مبلغ)</a:t>
            </a:r>
            <a:endParaRPr lang="fa-IR" b="1" dirty="0" smtClean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 smtClean="0">
                <a:cs typeface="B Mitra" pitchFamily="2" charset="-78"/>
              </a:rPr>
              <a:t>	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 smtClean="0">
                <a:cs typeface="B Mitra" pitchFamily="2" charset="-78"/>
              </a:rPr>
              <a:t>د) شخصیت مبلغ و </a:t>
            </a:r>
            <a:r>
              <a:rPr lang="fa-IR" b="1" dirty="0" err="1" smtClean="0">
                <a:cs typeface="B Mitra" pitchFamily="2" charset="-78"/>
              </a:rPr>
              <a:t>پیام‌رسان</a:t>
            </a:r>
            <a:endParaRPr lang="fa-IR" b="1" dirty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شرایط موفقیت تبلیغ، و تطبیق آن بر عاشورا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70690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48072"/>
          </a:xfrm>
        </p:spPr>
        <p:txBody>
          <a:bodyPr>
            <a:normAutofit fontScale="77500" lnSpcReduction="20000"/>
          </a:bodyPr>
          <a:lstStyle/>
          <a:p>
            <a:pPr marL="109728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 smtClean="0">
                <a:cs typeface="B Mitra" pitchFamily="2" charset="-78"/>
              </a:rPr>
              <a:t>شرط کلی: حقانیت و غنی بودن </a:t>
            </a: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fa-IR" b="1" dirty="0" smtClean="0">
                <a:cs typeface="B Mitra" pitchFamily="2" charset="-78"/>
              </a:rPr>
              <a:t>مبتنی بر عقل</a:t>
            </a: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fa-IR" b="1" dirty="0" smtClean="0">
                <a:cs typeface="B Mitra" pitchFamily="2" charset="-78"/>
              </a:rPr>
              <a:t>مبتنی بر احساسات عمیق</a:t>
            </a:r>
            <a:endParaRPr lang="fa-IR" b="1" dirty="0" smtClean="0">
              <a:cs typeface="B Mitra" pitchFamily="2" charset="-78"/>
            </a:endParaRPr>
          </a:p>
          <a:p>
            <a:pPr marL="109728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 smtClean="0">
                <a:cs typeface="B Mitra" pitchFamily="2" charset="-78"/>
              </a:rPr>
              <a:t>محورهای مورد توجه خطیب و مبلغ</a:t>
            </a: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a-IR" b="1" dirty="0" err="1" smtClean="0">
                <a:cs typeface="B Mitra" pitchFamily="2" charset="-78"/>
              </a:rPr>
              <a:t>موعظه</a:t>
            </a:r>
            <a:endParaRPr lang="fa-IR" dirty="0" smtClean="0">
              <a:cs typeface="B Mitra" pitchFamily="2" charset="-78"/>
            </a:endParaRP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a-IR" b="1" dirty="0" smtClean="0">
                <a:cs typeface="B Mitra" pitchFamily="2" charset="-78"/>
              </a:rPr>
              <a:t>بیان مصالح دین و دنیا (نیازمند: علم + اخلاص [≠دلالی شخصیت، مزاج گویی])</a:t>
            </a: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a-IR" b="1" dirty="0" smtClean="0">
                <a:cs typeface="B Mitra" pitchFamily="2" charset="-78"/>
              </a:rPr>
              <a:t>آگاه سازی از وقایع روز</a:t>
            </a:r>
            <a:endParaRPr lang="fa-IR" b="1" dirty="0" smtClean="0">
              <a:cs typeface="B Mitra" pitchFamily="2" charset="-78"/>
            </a:endParaRPr>
          </a:p>
          <a:p>
            <a:pPr marL="109728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dirty="0" smtClean="0">
                <a:cs typeface="B Mitra" pitchFamily="2" charset="-78"/>
              </a:rPr>
              <a:t>نمونه: عاشورا، تجسم همه جانبه پیام اسلام (راز تفاوت </a:t>
            </a:r>
            <a:r>
              <a:rPr lang="fa-IR" dirty="0" err="1" smtClean="0">
                <a:cs typeface="B Mitra" pitchFamily="2" charset="-78"/>
              </a:rPr>
              <a:t>برداشتها</a:t>
            </a:r>
            <a:r>
              <a:rPr lang="fa-IR" dirty="0" smtClean="0">
                <a:cs typeface="B Mitra" pitchFamily="2" charset="-78"/>
              </a:rPr>
              <a:t> از عاشورا)</a:t>
            </a:r>
            <a:endParaRPr lang="fa-IR" dirty="0" smtClean="0">
              <a:cs typeface="B Mitra" pitchFamily="2" charset="-78"/>
            </a:endParaRPr>
          </a:p>
          <a:p>
            <a:pPr marL="1005840">
              <a:spcBef>
                <a:spcPts val="600"/>
              </a:spcBef>
              <a:spcAft>
                <a:spcPts val="600"/>
              </a:spcAft>
            </a:pPr>
            <a:r>
              <a:rPr lang="fa-IR" dirty="0" smtClean="0">
                <a:cs typeface="B Mitra" pitchFamily="2" charset="-78"/>
              </a:rPr>
              <a:t>توحید و عرفان</a:t>
            </a:r>
            <a:endParaRPr lang="fa-IR" dirty="0" smtClean="0">
              <a:cs typeface="B Mitra" pitchFamily="2" charset="-78"/>
            </a:endParaRPr>
          </a:p>
          <a:p>
            <a:pPr marL="1005840">
              <a:spcBef>
                <a:spcPts val="600"/>
              </a:spcBef>
              <a:spcAft>
                <a:spcPts val="600"/>
              </a:spcAft>
            </a:pPr>
            <a:r>
              <a:rPr lang="fa-IR" dirty="0" smtClean="0">
                <a:cs typeface="B Mitra" pitchFamily="2" charset="-78"/>
              </a:rPr>
              <a:t>حماسه</a:t>
            </a:r>
          </a:p>
          <a:p>
            <a:pPr marL="1005840">
              <a:spcBef>
                <a:spcPts val="600"/>
              </a:spcBef>
              <a:spcAft>
                <a:spcPts val="600"/>
              </a:spcAft>
            </a:pPr>
            <a:r>
              <a:rPr lang="fa-IR" dirty="0" smtClean="0">
                <a:cs typeface="B Mitra" pitchFamily="2" charset="-78"/>
              </a:rPr>
              <a:t>محبت حتی به دشمن (وعظ و دلسوزی)</a:t>
            </a:r>
          </a:p>
          <a:p>
            <a:pPr marL="1005840">
              <a:spcBef>
                <a:spcPts val="600"/>
              </a:spcBef>
              <a:spcAft>
                <a:spcPts val="600"/>
              </a:spcAft>
            </a:pPr>
            <a:r>
              <a:rPr lang="fa-IR" dirty="0" smtClean="0">
                <a:cs typeface="B Mitra" pitchFamily="2" charset="-78"/>
              </a:rPr>
              <a:t>ارزشهای اخلاقی (مروت، ایثار و وفا، مساوات، مشارکت همگانی در فداکاری)</a:t>
            </a:r>
            <a:endParaRPr lang="fa-IR" dirty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72312"/>
          </a:xfrm>
        </p:spPr>
        <p:txBody>
          <a:bodyPr/>
          <a:lstStyle/>
          <a:p>
            <a:pPr algn="ctr"/>
            <a:r>
              <a:rPr lang="fa-IR" dirty="0">
                <a:cs typeface="B Titr" pitchFamily="2" charset="-78"/>
              </a:rPr>
              <a:t>الف) محتوای پیام مورد </a:t>
            </a:r>
            <a:r>
              <a:rPr lang="fa-IR" dirty="0" smtClean="0">
                <a:cs typeface="B Titr" pitchFamily="2" charset="-78"/>
              </a:rPr>
              <a:t>تبلیغ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58330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458200" cy="4525963"/>
          </a:xfrm>
        </p:spPr>
        <p:txBody>
          <a:bodyPr>
            <a:normAutofit fontScale="92500" lnSpcReduction="10000"/>
          </a:bodyPr>
          <a:lstStyle/>
          <a:p>
            <a:pPr marL="624078" indent="-514350">
              <a:lnSpc>
                <a:spcPct val="150000"/>
              </a:lnSpc>
              <a:buAutoNum type="arabicParenR"/>
            </a:pPr>
            <a:r>
              <a:rPr lang="fa-IR" b="1" dirty="0" smtClean="0">
                <a:cs typeface="B Mitra" pitchFamily="2" charset="-78"/>
              </a:rPr>
              <a:t>ضرورت مشروعیت وسیله (هدف </a:t>
            </a:r>
            <a:r>
              <a:rPr lang="fa-IR" b="1" dirty="0" smtClean="0">
                <a:cs typeface="B Mitra" pitchFamily="2" charset="-78"/>
              </a:rPr>
              <a:t>وسیله را توجیه </a:t>
            </a:r>
            <a:r>
              <a:rPr lang="fa-IR" b="1" dirty="0" err="1" smtClean="0">
                <a:cs typeface="B Mitra" pitchFamily="2" charset="-78"/>
              </a:rPr>
              <a:t>نمی‌کند</a:t>
            </a:r>
            <a:r>
              <a:rPr lang="fa-IR" b="1" dirty="0" smtClean="0">
                <a:cs typeface="B Mitra" pitchFamily="2" charset="-78"/>
              </a:rPr>
              <a:t>)</a:t>
            </a:r>
          </a:p>
          <a:p>
            <a:pPr marL="624078" indent="-514350">
              <a:lnSpc>
                <a:spcPct val="150000"/>
              </a:lnSpc>
              <a:buAutoNum type="arabicParenR"/>
            </a:pPr>
            <a:r>
              <a:rPr lang="fa-IR" b="1" dirty="0" smtClean="0">
                <a:cs typeface="B Mitra" pitchFamily="2" charset="-78"/>
              </a:rPr>
              <a:t>ضرورت استفاده از وسیله مشروع (به روز بودن)</a:t>
            </a:r>
          </a:p>
          <a:p>
            <a:pPr>
              <a:lnSpc>
                <a:spcPct val="150000"/>
              </a:lnSpc>
            </a:pPr>
            <a:r>
              <a:rPr lang="fa-IR" b="1" dirty="0" smtClean="0">
                <a:cs typeface="B Mitra" pitchFamily="2" charset="-78"/>
              </a:rPr>
              <a:t>دلیل این مطلب در اسلام:</a:t>
            </a:r>
            <a:endParaRPr lang="fa-IR" b="1" dirty="0" smtClean="0">
              <a:cs typeface="B Mitra" pitchFamily="2" charset="-78"/>
            </a:endParaRPr>
          </a:p>
          <a:p>
            <a:pPr lvl="1">
              <a:lnSpc>
                <a:spcPct val="150000"/>
              </a:lnSpc>
            </a:pPr>
            <a:r>
              <a:rPr lang="fa-IR" b="1" dirty="0" smtClean="0">
                <a:cs typeface="B Mitra" pitchFamily="2" charset="-78"/>
              </a:rPr>
              <a:t>فصاحت (قرآن، حضرت امیر و ...)</a:t>
            </a:r>
          </a:p>
          <a:p>
            <a:pPr lvl="1">
              <a:lnSpc>
                <a:spcPct val="150000"/>
              </a:lnSpc>
            </a:pPr>
            <a:r>
              <a:rPr lang="fa-IR" b="1" dirty="0" smtClean="0">
                <a:cs typeface="B Mitra" pitchFamily="2" charset="-78"/>
              </a:rPr>
              <a:t>صوت خوش در قرآن و اذان</a:t>
            </a:r>
          </a:p>
          <a:p>
            <a:pPr lvl="1">
              <a:lnSpc>
                <a:spcPct val="150000"/>
              </a:lnSpc>
            </a:pPr>
            <a:r>
              <a:rPr lang="fa-IR" b="1" dirty="0" smtClean="0">
                <a:cs typeface="B Mitra" pitchFamily="2" charset="-78"/>
              </a:rPr>
              <a:t>تشویق شعر حکیمانه</a:t>
            </a:r>
            <a:endParaRPr lang="fa-IR" b="1" dirty="0" smtClean="0">
              <a:cs typeface="B Mitra" pitchFamily="2" charset="-78"/>
            </a:endParaRPr>
          </a:p>
          <a:p>
            <a:pPr marL="109728" indent="0" algn="ctr">
              <a:lnSpc>
                <a:spcPct val="150000"/>
              </a:lnSpc>
              <a:buNone/>
            </a:pPr>
            <a:r>
              <a:rPr lang="fa-IR" b="1" dirty="0" smtClean="0">
                <a:cs typeface="B Mitra" pitchFamily="2" charset="-78"/>
              </a:rPr>
              <a:t>نمونه: عاشورا</a:t>
            </a:r>
            <a:endParaRPr lang="fa-IR" b="1" dirty="0" smtClean="0">
              <a:cs typeface="B Mitra" pitchFamily="2" charset="-78"/>
            </a:endParaRPr>
          </a:p>
          <a:p>
            <a:pPr lvl="1">
              <a:lnSpc>
                <a:spcPct val="150000"/>
              </a:lnSpc>
            </a:pPr>
            <a:r>
              <a:rPr lang="fa-IR" b="1" dirty="0" smtClean="0">
                <a:cs typeface="B Mitra" pitchFamily="2" charset="-78"/>
              </a:rPr>
              <a:t>نمایش پذیر بودن (چینش صحنه ها</a:t>
            </a:r>
            <a:r>
              <a:rPr lang="fa-IR" b="1" dirty="0" smtClean="0">
                <a:cs typeface="B Mitra" pitchFamily="2" charset="-78"/>
              </a:rPr>
              <a:t>)،</a:t>
            </a:r>
            <a:r>
              <a:rPr lang="fa-IR" b="1" dirty="0" smtClean="0">
                <a:cs typeface="B Mitra" pitchFamily="2" charset="-78"/>
              </a:rPr>
              <a:t> رنگ خون (ماندن اصحاب با فرض شهادت)</a:t>
            </a:r>
            <a:endParaRPr lang="fa-IR" b="1" dirty="0" smtClean="0">
              <a:cs typeface="B Mitra" pitchFamily="2" charset="-78"/>
            </a:endParaRPr>
          </a:p>
          <a:p>
            <a:pPr marL="109728" indent="0">
              <a:buNone/>
            </a:pPr>
            <a:endParaRPr lang="fa-IR" b="1" dirty="0" smtClean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dirty="0">
                <a:cs typeface="B Titr" pitchFamily="2" charset="-78"/>
              </a:rPr>
              <a:t>ب) وسایل تبلیغ و پیام‌ رسانی</a:t>
            </a:r>
          </a:p>
        </p:txBody>
      </p:sp>
    </p:spTree>
    <p:extLst>
      <p:ext uri="{BB962C8B-B14F-4D97-AF65-F5344CB8AC3E}">
        <p14:creationId xmlns:p14="http://schemas.microsoft.com/office/powerpoint/2010/main" val="3901016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77500" lnSpcReduction="20000"/>
          </a:bodyPr>
          <a:lstStyle/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fa-IR" b="1" dirty="0" smtClean="0">
                <a:cs typeface="B Mitra" pitchFamily="2" charset="-78"/>
              </a:rPr>
              <a:t>شناختی</a:t>
            </a:r>
          </a:p>
          <a:p>
            <a:pPr marL="880110" lvl="1" indent="-514350">
              <a:lnSpc>
                <a:spcPct val="150000"/>
              </a:lnSpc>
            </a:pPr>
            <a:r>
              <a:rPr lang="fa-IR" b="1" dirty="0" smtClean="0">
                <a:cs typeface="B Mitra" pitchFamily="2" charset="-78"/>
              </a:rPr>
              <a:t>درک </a:t>
            </a:r>
            <a:r>
              <a:rPr lang="fa-IR" b="1" dirty="0" err="1" smtClean="0">
                <a:cs typeface="B Mitra" pitchFamily="2" charset="-78"/>
              </a:rPr>
              <a:t>مجموعی</a:t>
            </a:r>
            <a:r>
              <a:rPr lang="fa-IR" b="1" dirty="0" smtClean="0">
                <a:cs typeface="B Mitra" pitchFamily="2" charset="-78"/>
              </a:rPr>
              <a:t> (شناخت اسلام به عنوان یک مجموعه هماهنگ)</a:t>
            </a:r>
          </a:p>
          <a:p>
            <a:pPr marL="880110" lvl="1" indent="-514350">
              <a:lnSpc>
                <a:spcPct val="150000"/>
              </a:lnSpc>
            </a:pPr>
            <a:r>
              <a:rPr lang="fa-IR" b="1" dirty="0" smtClean="0">
                <a:cs typeface="B Mitra" pitchFamily="2" charset="-78"/>
              </a:rPr>
              <a:t>پرهیز از تکلف (عدم باور، عدم فهم مطلب)</a:t>
            </a:r>
            <a:endParaRPr lang="fa-IR" b="1" dirty="0" smtClean="0">
              <a:cs typeface="B Mitra" pitchFamily="2" charset="-78"/>
            </a:endParaRPr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fa-IR" b="1" dirty="0" smtClean="0">
                <a:cs typeface="B Mitra" pitchFamily="2" charset="-78"/>
              </a:rPr>
              <a:t>مهارتی (شناسایی و مهارت به کار بردن وسایل تبلیغ)</a:t>
            </a:r>
          </a:p>
          <a:p>
            <a:pPr marL="880110" lvl="1" indent="-514350">
              <a:lnSpc>
                <a:spcPct val="150000"/>
              </a:lnSpc>
            </a:pPr>
            <a:r>
              <a:rPr lang="fa-IR" b="1" dirty="0" smtClean="0">
                <a:cs typeface="B Mitra" pitchFamily="2" charset="-78"/>
              </a:rPr>
              <a:t>شرایط طبیعی (قابلیتهای </a:t>
            </a:r>
            <a:r>
              <a:rPr lang="fa-IR" b="1" dirty="0" err="1" smtClean="0">
                <a:cs typeface="B Mitra" pitchFamily="2" charset="-78"/>
              </a:rPr>
              <a:t>خدادادی</a:t>
            </a:r>
            <a:r>
              <a:rPr lang="fa-IR" b="1" dirty="0" smtClean="0">
                <a:cs typeface="B Mitra" pitchFamily="2" charset="-78"/>
              </a:rPr>
              <a:t> قوه بیان و ... )</a:t>
            </a:r>
          </a:p>
          <a:p>
            <a:pPr marL="880110" lvl="1" indent="-514350">
              <a:lnSpc>
                <a:spcPct val="150000"/>
              </a:lnSpc>
            </a:pPr>
            <a:r>
              <a:rPr lang="fa-IR" b="1" dirty="0" smtClean="0">
                <a:cs typeface="B Mitra" pitchFamily="2" charset="-78"/>
              </a:rPr>
              <a:t>مبین بودن (عدم </a:t>
            </a:r>
            <a:r>
              <a:rPr lang="fa-IR" b="1" dirty="0" err="1" smtClean="0">
                <a:cs typeface="B Mitra" pitchFamily="2" charset="-78"/>
              </a:rPr>
              <a:t>اغلاق</a:t>
            </a:r>
            <a:r>
              <a:rPr lang="fa-IR" b="1" dirty="0" smtClean="0">
                <a:cs typeface="B Mitra" pitchFamily="2" charset="-78"/>
              </a:rPr>
              <a:t>)</a:t>
            </a:r>
          </a:p>
          <a:p>
            <a:pPr marL="880110" lvl="1" indent="-514350">
              <a:lnSpc>
                <a:spcPct val="150000"/>
              </a:lnSpc>
            </a:pPr>
            <a:r>
              <a:rPr lang="fa-IR" b="1" dirty="0" smtClean="0">
                <a:cs typeface="B Mitra" pitchFamily="2" charset="-78"/>
              </a:rPr>
              <a:t>تذکر (مبارزه با غفلت)</a:t>
            </a:r>
          </a:p>
          <a:p>
            <a:pPr marL="880110" lvl="1" indent="-514350">
              <a:lnSpc>
                <a:spcPct val="150000"/>
              </a:lnSpc>
            </a:pPr>
            <a:r>
              <a:rPr lang="fa-IR" b="1" dirty="0" err="1" smtClean="0">
                <a:cs typeface="B Mitra" pitchFamily="2" charset="-78"/>
              </a:rPr>
              <a:t>تبشیر</a:t>
            </a:r>
            <a:r>
              <a:rPr lang="fa-IR" b="1" dirty="0" smtClean="0">
                <a:cs typeface="B Mitra" pitchFamily="2" charset="-78"/>
              </a:rPr>
              <a:t> و </a:t>
            </a:r>
            <a:r>
              <a:rPr lang="fa-IR" b="1" dirty="0" err="1" smtClean="0">
                <a:cs typeface="B Mitra" pitchFamily="2" charset="-78"/>
              </a:rPr>
              <a:t>انذار</a:t>
            </a:r>
            <a:r>
              <a:rPr lang="fa-IR" b="1" dirty="0" smtClean="0">
                <a:cs typeface="B Mitra" pitchFamily="2" charset="-78"/>
              </a:rPr>
              <a:t> (تفاوت </a:t>
            </a:r>
            <a:r>
              <a:rPr lang="fa-IR" b="1" dirty="0" err="1" smtClean="0">
                <a:cs typeface="B Mitra" pitchFamily="2" charset="-78"/>
              </a:rPr>
              <a:t>انذار</a:t>
            </a:r>
            <a:r>
              <a:rPr lang="fa-IR" b="1" dirty="0" smtClean="0">
                <a:cs typeface="B Mitra" pitchFamily="2" charset="-78"/>
              </a:rPr>
              <a:t> با </a:t>
            </a:r>
            <a:r>
              <a:rPr lang="fa-IR" b="1" dirty="0" err="1" smtClean="0">
                <a:cs typeface="B Mitra" pitchFamily="2" charset="-78"/>
              </a:rPr>
              <a:t>تنفیر</a:t>
            </a:r>
            <a:r>
              <a:rPr lang="fa-IR" b="1" dirty="0" smtClean="0">
                <a:cs typeface="B Mitra" pitchFamily="2" charset="-78"/>
              </a:rPr>
              <a:t>)</a:t>
            </a:r>
            <a:endParaRPr lang="fa-IR" b="1" dirty="0" smtClean="0">
              <a:cs typeface="B Mitra" pitchFamily="2" charset="-78"/>
            </a:endParaRPr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fa-IR" b="1" dirty="0" smtClean="0">
                <a:cs typeface="B Mitra" pitchFamily="2" charset="-78"/>
              </a:rPr>
              <a:t>رفتاری</a:t>
            </a:r>
          </a:p>
          <a:p>
            <a:pPr marL="708660" lvl="1" indent="-342900">
              <a:lnSpc>
                <a:spcPct val="150000"/>
              </a:lnSpc>
            </a:pPr>
            <a:r>
              <a:rPr lang="fa-IR" b="1" dirty="0" smtClean="0">
                <a:cs typeface="B Mitra" pitchFamily="2" charset="-78"/>
              </a:rPr>
              <a:t>پرهیز از خشونت و اجبار (حاشیه: تبیین جهاد به منزله دفاع از حق)</a:t>
            </a:r>
          </a:p>
          <a:p>
            <a:pPr marL="708660" lvl="1" indent="-342900">
              <a:lnSpc>
                <a:spcPct val="150000"/>
              </a:lnSpc>
            </a:pPr>
            <a:r>
              <a:rPr lang="fa-IR" b="1" dirty="0" smtClean="0">
                <a:cs typeface="B Mitra" pitchFamily="2" charset="-78"/>
              </a:rPr>
              <a:t>پرهیز از </a:t>
            </a:r>
            <a:r>
              <a:rPr lang="fa-IR" b="1" dirty="0" err="1" smtClean="0">
                <a:cs typeface="B Mitra" pitchFamily="2" charset="-78"/>
              </a:rPr>
              <a:t>تنفیر</a:t>
            </a:r>
            <a:r>
              <a:rPr lang="fa-IR" b="1" dirty="0" smtClean="0">
                <a:cs typeface="B Mitra" pitchFamily="2" charset="-78"/>
              </a:rPr>
              <a:t> (توجه به لطافت روح، </a:t>
            </a:r>
            <a:r>
              <a:rPr lang="fa-IR" b="1" dirty="0" err="1" smtClean="0">
                <a:cs typeface="B Mitra" pitchFamily="2" charset="-78"/>
              </a:rPr>
              <a:t>پاکیزگی</a:t>
            </a:r>
            <a:r>
              <a:rPr lang="fa-IR" b="1" dirty="0" smtClean="0">
                <a:cs typeface="B Mitra" pitchFamily="2" charset="-78"/>
              </a:rPr>
              <a:t>، زیبایی ظاهری، پرهیز از ملامت زیاد، </a:t>
            </a:r>
            <a:r>
              <a:rPr lang="fa-IR" b="1" dirty="0" err="1" smtClean="0">
                <a:cs typeface="B Mitra" pitchFamily="2" charset="-78"/>
              </a:rPr>
              <a:t>سهل‌گیری</a:t>
            </a:r>
            <a:endParaRPr lang="fa-IR" b="1" dirty="0" smtClean="0">
              <a:cs typeface="B Mitra" pitchFamily="2" charset="-78"/>
            </a:endParaRPr>
          </a:p>
          <a:p>
            <a:pPr marL="109728" indent="0">
              <a:lnSpc>
                <a:spcPct val="150000"/>
              </a:lnSpc>
              <a:buNone/>
            </a:pPr>
            <a:r>
              <a:rPr lang="fa-IR" b="1" dirty="0" smtClean="0">
                <a:cs typeface="B Mitra" pitchFamily="2" charset="-78"/>
              </a:rPr>
              <a:t>نمونه : عاشورا (اصرار بر بردن اهل بیت برای رساندن پیام به قلب دشمن)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>
                <a:cs typeface="B Titr" pitchFamily="2" charset="-78"/>
              </a:rPr>
              <a:t>ج )انتخاب اسلوب و روش صحیح (وظایف مبلغ)</a:t>
            </a:r>
          </a:p>
        </p:txBody>
      </p:sp>
    </p:spTree>
    <p:extLst>
      <p:ext uri="{BB962C8B-B14F-4D97-AF65-F5344CB8AC3E}">
        <p14:creationId xmlns:p14="http://schemas.microsoft.com/office/powerpoint/2010/main" val="65105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5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5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224</TotalTime>
  <Words>592</Words>
  <Application>Microsoft Office PowerPoint</Application>
  <PresentationFormat>On-screen Show (4:3)</PresentationFormat>
  <Paragraphs>81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B Mitra</vt:lpstr>
      <vt:lpstr>B Titr</vt:lpstr>
      <vt:lpstr>Lucida Sans Unicode</vt:lpstr>
      <vt:lpstr>Verdana</vt:lpstr>
      <vt:lpstr>Wingdings</vt:lpstr>
      <vt:lpstr>Wingdings 2</vt:lpstr>
      <vt:lpstr>Wingdings 3</vt:lpstr>
      <vt:lpstr>Concourse</vt:lpstr>
      <vt:lpstr>بسم الله الرحمن الرحیم</vt:lpstr>
      <vt:lpstr>تبلیغ</vt:lpstr>
      <vt:lpstr>معنای تبلیغ</vt:lpstr>
      <vt:lpstr>اهمیت تبلیغ</vt:lpstr>
      <vt:lpstr>چرایی دشواری تبلیغ دینی </vt:lpstr>
      <vt:lpstr>شرایط موفقیت تبلیغ، و تطبیق آن بر عاشورا</vt:lpstr>
      <vt:lpstr>الف) محتوای پیام مورد تبلیغ</vt:lpstr>
      <vt:lpstr>ب) وسایل تبلیغ و پیام‌ رسانی</vt:lpstr>
      <vt:lpstr>ج )انتخاب اسلوب و روش صحیح (وظایف مبلغ)</vt:lpstr>
      <vt:lpstr>د) شخصیت مبلغ و پیام‌رسان</vt:lpstr>
      <vt:lpstr>و آخر دعوانا ان الحمدلله رب العالمین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mpc</dc:creator>
  <cp:lastModifiedBy>mpc</cp:lastModifiedBy>
  <cp:revision>23</cp:revision>
  <dcterms:created xsi:type="dcterms:W3CDTF">2015-01-28T18:45:52Z</dcterms:created>
  <dcterms:modified xsi:type="dcterms:W3CDTF">2015-04-15T18:27:33Z</dcterms:modified>
</cp:coreProperties>
</file>