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1436/04/08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فلسفی: تفاوت انسانها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اخلاقی: تحقیر نژادی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مذهبی: تفات مذهبی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اجتماعی: جزای جرم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اقتصادی: ادای دین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نظامی: غلبه بر دشمن (کشتنش مجاز است پس بردگی هم)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زورگویی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علل پیدایش بردگی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a-IR" b="1" dirty="0" smtClean="0">
                <a:cs typeface="B Mitra" pitchFamily="2" charset="-78"/>
              </a:rPr>
              <a:t>لاک: آزادی طبیعی </a:t>
            </a:r>
          </a:p>
          <a:p>
            <a:r>
              <a:rPr lang="fa-IR" b="1" dirty="0" smtClean="0">
                <a:cs typeface="B Mitra" pitchFamily="2" charset="-78"/>
              </a:rPr>
              <a:t>پاسخ حلی</a:t>
            </a:r>
          </a:p>
          <a:p>
            <a:r>
              <a:rPr lang="fa-IR" b="1" dirty="0" smtClean="0">
                <a:cs typeface="B Mitra" pitchFamily="2" charset="-78"/>
              </a:rPr>
              <a:t>پاسخ نقضی</a:t>
            </a:r>
          </a:p>
          <a:p>
            <a:pPr marL="109728" indent="0"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 algn="ctr">
              <a:buNone/>
            </a:pPr>
            <a:r>
              <a:rPr lang="fa-IR" b="1" dirty="0" smtClean="0">
                <a:cs typeface="B Mitra" pitchFamily="2" charset="-78"/>
              </a:rPr>
              <a:t>مونتسکیو:</a:t>
            </a:r>
          </a:p>
          <a:p>
            <a:r>
              <a:rPr lang="fa-IR" b="1" dirty="0" smtClean="0">
                <a:cs typeface="B Mitra" pitchFamily="2" charset="-78"/>
              </a:rPr>
              <a:t>دلایل بر رد بردگی</a:t>
            </a:r>
          </a:p>
          <a:p>
            <a:r>
              <a:rPr lang="fa-IR" b="1" dirty="0" smtClean="0">
                <a:cs typeface="B Mitra" pitchFamily="2" charset="-78"/>
              </a:rPr>
              <a:t>رد دلایل طرفداران بردگی</a:t>
            </a:r>
          </a:p>
          <a:p>
            <a:r>
              <a:rPr lang="fa-IR" b="1" dirty="0" smtClean="0">
                <a:cs typeface="B Mitra" pitchFamily="2" charset="-78"/>
              </a:rPr>
              <a:t>تبیین جامعه‌شناختی علل بردگی</a:t>
            </a:r>
          </a:p>
          <a:p>
            <a:r>
              <a:rPr lang="fa-IR" b="1" dirty="0" smtClean="0">
                <a:cs typeface="B Mitra" pitchFamily="2" charset="-78"/>
              </a:rPr>
              <a:t>چگونگی رفع برده‌داری	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آیا اصل برده داری مطلقا ناصواب است؟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0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340291"/>
          </a:xfrm>
        </p:spPr>
        <p:txBody>
          <a:bodyPr/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اصل برده‌داری لزوما ظالمانه نیست، و به عنوان یک برنامه موقت تربیتی قابل استفاده است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مدعای اصلی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1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در اسلام برده وجود داشته است.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اسلام بنای جدی بر آزادی بردگان داشته است (هم از جانب جامعه و هم خود برده)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همه موجبات برده‌گیری (غیر از یکی) را ملغی کرد.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تفاوتهای جدی با سایر نظامات برده‌داری در جهان برقرار کرد.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cs typeface="B Mitra" pitchFamily="2" charset="-78"/>
              </a:rPr>
              <a:t>مسلمانان در مواردی تخلف از احکام اسلام داشتند.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مسلمات اسلام درباره بردگی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39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fa-IR" b="1" dirty="0" smtClean="0">
                <a:cs typeface="B Mitra" pitchFamily="2" charset="-78"/>
              </a:rPr>
              <a:t>مساله: با اسیر جنگی چه کنیم؟</a:t>
            </a:r>
          </a:p>
          <a:p>
            <a:pPr marL="109728" indent="0">
              <a:buNone/>
            </a:pPr>
            <a:r>
              <a:rPr lang="fa-IR" b="1" dirty="0" smtClean="0">
                <a:cs typeface="B Mitra" pitchFamily="2" charset="-78"/>
              </a:rPr>
              <a:t>مسلمات بحث: </a:t>
            </a:r>
          </a:p>
          <a:p>
            <a:pPr marL="914400" indent="0">
              <a:buNone/>
            </a:pPr>
            <a:r>
              <a:rPr lang="fa-IR" b="1" dirty="0" smtClean="0">
                <a:cs typeface="B Mitra" pitchFamily="2" charset="-78"/>
              </a:rPr>
              <a:t>آیات قرآن</a:t>
            </a:r>
          </a:p>
          <a:p>
            <a:pPr marL="914400" indent="0">
              <a:buNone/>
            </a:pPr>
            <a:r>
              <a:rPr lang="fa-IR" b="1" dirty="0" smtClean="0">
                <a:cs typeface="B Mitra" pitchFamily="2" charset="-78"/>
              </a:rPr>
              <a:t>سنت (و سیره مسلمین)</a:t>
            </a:r>
          </a:p>
          <a:p>
            <a:pPr marL="109728" indent="0">
              <a:buNone/>
            </a:pPr>
            <a:r>
              <a:rPr lang="fa-IR" b="1" dirty="0" smtClean="0">
                <a:cs typeface="B Mitra" pitchFamily="2" charset="-78"/>
              </a:rPr>
              <a:t>تحلیلها:</a:t>
            </a:r>
          </a:p>
          <a:p>
            <a:pPr marL="624078" indent="-514350">
              <a:buAutoNum type="arabicParenR"/>
            </a:pPr>
            <a:r>
              <a:rPr lang="fa-IR" b="1" dirty="0" smtClean="0">
                <a:cs typeface="B Mitra" pitchFamily="2" charset="-78"/>
              </a:rPr>
              <a:t>اصلش جایز است و دالان تربیتی بوده است.</a:t>
            </a:r>
          </a:p>
          <a:p>
            <a:pPr marL="624078" indent="-514350">
              <a:buAutoNum type="arabicParenR"/>
            </a:pPr>
            <a:r>
              <a:rPr lang="fa-IR" b="1" dirty="0" smtClean="0">
                <a:cs typeface="B Mitra" pitchFamily="2" charset="-78"/>
              </a:rPr>
              <a:t>اصلش جایز نیست و حکم موقتی آن زمان بوده</a:t>
            </a:r>
          </a:p>
          <a:p>
            <a:pPr marL="1280160" indent="0">
              <a:buNone/>
            </a:pPr>
            <a:r>
              <a:rPr lang="fa-IR" b="1" dirty="0" smtClean="0">
                <a:cs typeface="B Mitra" pitchFamily="2" charset="-78"/>
              </a:rPr>
              <a:t>الف) از باب مقابله به مثل </a:t>
            </a:r>
          </a:p>
          <a:p>
            <a:pPr marL="1280160" indent="0">
              <a:buNone/>
            </a:pPr>
            <a:r>
              <a:rPr lang="fa-IR" b="1" dirty="0" smtClean="0">
                <a:cs typeface="B Mitra" pitchFamily="2" charset="-78"/>
              </a:rPr>
              <a:t>ب) از باب برداشتن تدریجی</a:t>
            </a:r>
          </a:p>
          <a:p>
            <a:pPr marL="1280160" indent="0">
              <a:buNone/>
            </a:pPr>
            <a:r>
              <a:rPr lang="fa-IR" b="1" dirty="0" smtClean="0">
                <a:cs typeface="B Mitra" pitchFamily="2" charset="-78"/>
              </a:rPr>
              <a:t>ج) از باب رخصت موقت (حدیث مسلم)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پاسخ شبهه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الف) چرا برده‌گیری را پذیرفت؟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10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fa-IR" dirty="0" smtClean="0"/>
          </a:p>
          <a:p>
            <a:pPr marL="109728" indent="0">
              <a:buNone/>
            </a:pPr>
            <a:endParaRPr lang="fa-IR" dirty="0"/>
          </a:p>
          <a:p>
            <a:pPr marL="109728" indent="0" algn="ctr"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 algn="ctr">
              <a:buNone/>
            </a:pPr>
            <a:endParaRPr lang="fa-IR" b="1" dirty="0">
              <a:cs typeface="B Mitra" pitchFamily="2" charset="-78"/>
            </a:endParaRPr>
          </a:p>
          <a:p>
            <a:pPr marL="109728" indent="0" algn="ctr">
              <a:buNone/>
            </a:pPr>
            <a:r>
              <a:rPr lang="fa-IR" b="1" dirty="0" smtClean="0">
                <a:cs typeface="B Mitra" pitchFamily="2" charset="-78"/>
              </a:rPr>
              <a:t>قبح ذاتی نداشت و قابلیت استفاده مثبت داشت.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پاسخ شبهه</a:t>
            </a:r>
            <a:br>
              <a:rPr lang="fa-IR" dirty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>الف) چرا </a:t>
            </a:r>
            <a:r>
              <a:rPr lang="fa-IR" dirty="0" smtClean="0">
                <a:cs typeface="B Titr" pitchFamily="2" charset="-78"/>
              </a:rPr>
              <a:t>برده‌داری </a:t>
            </a:r>
            <a:r>
              <a:rPr lang="fa-IR" dirty="0">
                <a:cs typeface="B Titr" pitchFamily="2" charset="-78"/>
              </a:rPr>
              <a:t>را </a:t>
            </a:r>
            <a:r>
              <a:rPr lang="fa-IR" dirty="0" smtClean="0">
                <a:cs typeface="B Titr" pitchFamily="2" charset="-78"/>
              </a:rPr>
              <a:t>پذیرفت؟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265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a-IR" dirty="0" smtClean="0">
                <a:cs typeface="B Mitra" pitchFamily="2" charset="-78"/>
              </a:rPr>
              <a:t>نکته: در فروع فتوایی ممکن است نتوان توجیه کرد و ضرورتی هم ندارد (ص162)</a:t>
            </a:r>
          </a:p>
          <a:p>
            <a:endParaRPr lang="fa-IR" b="1" dirty="0">
              <a:cs typeface="B Mitra" pitchFamily="2" charset="-78"/>
            </a:endParaRPr>
          </a:p>
          <a:p>
            <a:r>
              <a:rPr lang="fa-IR" b="1" dirty="0" smtClean="0">
                <a:cs typeface="B Mitra" pitchFamily="2" charset="-78"/>
              </a:rPr>
              <a:t>استرقاق زن خارجی</a:t>
            </a:r>
          </a:p>
          <a:p>
            <a:endParaRPr lang="fa-IR" b="1" dirty="0">
              <a:cs typeface="B Mitra" pitchFamily="2" charset="-78"/>
            </a:endParaRPr>
          </a:p>
          <a:p>
            <a:r>
              <a:rPr lang="fa-IR" b="1" dirty="0" smtClean="0">
                <a:cs typeface="B Mitra" pitchFamily="2" charset="-78"/>
              </a:rPr>
              <a:t>برده‌گیری از بردگان سایر مذاهب</a:t>
            </a:r>
          </a:p>
          <a:p>
            <a:endParaRPr lang="fa-IR" b="1" dirty="0">
              <a:cs typeface="B Mitra" pitchFamily="2" charset="-78"/>
            </a:endParaRPr>
          </a:p>
          <a:p>
            <a:r>
              <a:rPr lang="fa-IR" b="1" dirty="0" smtClean="0">
                <a:cs typeface="B Mitra" pitchFamily="2" charset="-78"/>
              </a:rPr>
              <a:t>خرید برده امروز (داعش و ایزدیها)</a:t>
            </a:r>
          </a:p>
          <a:p>
            <a:endParaRPr lang="fa-IR" b="1" dirty="0">
              <a:cs typeface="B Mitra" pitchFamily="2" charset="-78"/>
            </a:endParaRPr>
          </a:p>
          <a:p>
            <a:r>
              <a:rPr lang="fa-IR" b="1" dirty="0" smtClean="0">
                <a:cs typeface="B Mitra" pitchFamily="2" charset="-78"/>
              </a:rPr>
              <a:t>.....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برخی احکام متفرقه اسلام درباره برده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63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خدا در زندگی انسان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تقسیم آراء و اندیشه‌ها از حیث تاثیر بر زندگی انسان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آیا آزادی مطلق فرض دارد؟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تقسیم انسانها از حیث نسبت تفکر و شؤون زندگی</a:t>
            </a:r>
          </a:p>
          <a:p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مبانی و مقدمات بحث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مبنای جامعه شناسی معرفت: 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(شرایط عینی و ذهنی، فردی و اجتماعی، جهان بینی را می سازد)</a:t>
            </a:r>
            <a:endParaRPr lang="fa-IR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نقدها: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منطقی: </a:t>
            </a:r>
            <a:r>
              <a:rPr lang="fa-IR" dirty="0" smtClean="0">
                <a:cs typeface="B Mitra" pitchFamily="2" charset="-78"/>
              </a:rPr>
              <a:t>فی‌الجمله درست است اما اگر بالجمله باشد، آنگاه نافی خود است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فلسفی: </a:t>
            </a:r>
            <a:r>
              <a:rPr lang="fa-IR" dirty="0" smtClean="0">
                <a:cs typeface="B Mitra" pitchFamily="2" charset="-78"/>
              </a:rPr>
              <a:t>انسان اصالت دارد و می‌تواند بر محیط غلبه کند.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تحلیل اجتماعی از چرایی آن: (عوامل غیرمعرفتی لغزش اندیشه)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تبعیت از ظن 		گذشته گرایی		نوگرایی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تبعیت از بزرگان		تبعیت از هوی و هوس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مبانی و مقدمات بحث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تکمله: </a:t>
            </a:r>
            <a:endParaRPr lang="fa-IR" b="1" dirty="0" smtClean="0">
              <a:solidFill>
                <a:srgbClr val="FF000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ابعاد </a:t>
            </a:r>
            <a:r>
              <a:rPr lang="fa-IR" b="1" dirty="0">
                <a:cs typeface="B Mitra" pitchFamily="2" charset="-78"/>
              </a:rPr>
              <a:t>شخصیتی انسان:‌ فکر و </a:t>
            </a:r>
            <a:r>
              <a:rPr lang="fa-IR" b="1" dirty="0" smtClean="0">
                <a:cs typeface="B Mitra" pitchFamily="2" charset="-78"/>
              </a:rPr>
              <a:t>اراده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در اسلام هر دو باید مبتنی بر ایمان به خدا باشد: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ضرب الله مثلا کلمه طیبه ...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افمن اسس بنیانه علی تقوی من الله ...</a:t>
            </a:r>
          </a:p>
          <a:p>
            <a:pPr marL="109728" indent="0">
              <a:spcAft>
                <a:spcPts val="600"/>
              </a:spcAft>
              <a:buNone/>
            </a:pPr>
            <a:endParaRPr lang="fa-IR" b="1" dirty="0"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سوال: </a:t>
            </a:r>
            <a:r>
              <a:rPr lang="fa-IR" b="1" dirty="0" smtClean="0">
                <a:cs typeface="B Mitra" pitchFamily="2" charset="-78"/>
              </a:rPr>
              <a:t>مبتنی بر ایمان به خدا بودن، درباره اراده و عمل معلوم است، درباره فکر یعنی چه؟</a:t>
            </a:r>
            <a:endParaRPr lang="fa-IR" b="1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مبانی و مقدمات بحث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1)  تاثیر در زندگی فردی (سلامت روانی)</a:t>
            </a:r>
          </a:p>
          <a:p>
            <a:pPr marL="109728" indent="0" algn="ctr">
              <a:buNone/>
            </a:pPr>
            <a:r>
              <a:rPr lang="fa-IR" sz="3200" dirty="0" smtClean="0">
                <a:cs typeface="B Mitra" pitchFamily="2" charset="-78"/>
              </a:rPr>
              <a:t>...رجلا فیه شرکاء متشاکسون ...</a:t>
            </a:r>
            <a:endParaRPr lang="fa-IR" sz="3200" dirty="0">
              <a:cs typeface="B Mitra" pitchFamily="2" charset="-78"/>
            </a:endParaRPr>
          </a:p>
          <a:p>
            <a:pPr marL="624078" indent="-514350">
              <a:buFont typeface="+mj-lt"/>
              <a:buAutoNum type="arabicPeriod"/>
            </a:pPr>
            <a:endParaRPr lang="fa-IR" sz="32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2)  تاثیر در زندگی اجتماعی (مبنای ایجاد انقلاب اجتماعی موفق)</a:t>
            </a:r>
          </a:p>
          <a:p>
            <a:pPr marL="109728" indent="0" algn="ctr">
              <a:buNone/>
            </a:pPr>
            <a:r>
              <a:rPr lang="fa-IR" sz="3200" dirty="0" smtClean="0">
                <a:cs typeface="B Mitra" pitchFamily="2" charset="-78"/>
              </a:rPr>
              <a:t>مثل کلمه طیبه کشجره طیبه ...</a:t>
            </a: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اصل مدعا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از چه راهی می‌توان به آن اندیشه عالی (معرفت خدا که قرار است در زندگی اثرگذار باشد) رسید؟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توامان کردنِ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راه استدلالی (علمی) </a:t>
            </a:r>
            <a:r>
              <a:rPr lang="fa-IR" dirty="0" smtClean="0">
                <a:cs typeface="B Mitra" pitchFamily="2" charset="-78"/>
              </a:rPr>
              <a:t>یتفکرون فی خلق السموات و الارض...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راه تجربی (عملی) </a:t>
            </a:r>
            <a:r>
              <a:rPr lang="fa-IR" dirty="0" smtClean="0">
                <a:cs typeface="B Mitra" pitchFamily="2" charset="-78"/>
              </a:rPr>
              <a:t>والذین جاهدوا فینا لنهدینهم سبلنا</a:t>
            </a: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تبیین مفهوم توکل (به عهده گرفتن مسئولیت و واگذاری سرنوشت به خدا)</a:t>
            </a: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تبیین کارکرد تزکیه و تخلی برای ورود معارف توحیدی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تکمله: کاربردی کردن بحث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آزادی و بردگی انسان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20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200" dirty="0" smtClean="0">
                <a:cs typeface="B Titr" pitchFamily="2" charset="-78"/>
              </a:rPr>
              <a:t>1.معنای بردگی</a:t>
            </a:r>
          </a:p>
          <a:p>
            <a:pPr marL="624078" indent="-514350">
              <a:buAutoNum type="arabicPeriod"/>
            </a:pPr>
            <a:endParaRPr lang="fa-IR" sz="3200" dirty="0" smtClean="0">
              <a:cs typeface="B Titr" pitchFamily="2" charset="-78"/>
            </a:endParaRPr>
          </a:p>
          <a:p>
            <a:pPr marL="109728" indent="0">
              <a:buNone/>
            </a:pPr>
            <a:r>
              <a:rPr lang="fa-IR" sz="3200" dirty="0" smtClean="0">
                <a:cs typeface="B Titr" pitchFamily="2" charset="-78"/>
              </a:rPr>
              <a:t>2</a:t>
            </a:r>
            <a:r>
              <a:rPr lang="fa-IR" sz="3200" dirty="0">
                <a:cs typeface="B Titr" pitchFamily="2" charset="-78"/>
              </a:rPr>
              <a:t>. اهمیت مساله بردگی (تقریر </a:t>
            </a:r>
            <a:r>
              <a:rPr lang="fa-IR" sz="3200" dirty="0" smtClean="0">
                <a:cs typeface="B Titr" pitchFamily="2" charset="-78"/>
              </a:rPr>
              <a:t>شبهه)</a:t>
            </a:r>
          </a:p>
          <a:p>
            <a:pPr marL="109728" indent="0">
              <a:buNone/>
            </a:pPr>
            <a:endParaRPr lang="fa-IR" sz="3200" dirty="0">
              <a:cs typeface="B Titr" pitchFamily="2" charset="-78"/>
            </a:endParaRPr>
          </a:p>
          <a:p>
            <a:pPr marL="109728" indent="0">
              <a:buNone/>
            </a:pPr>
            <a:r>
              <a:rPr lang="fa-IR" sz="3200" dirty="0" smtClean="0">
                <a:cs typeface="B Titr" pitchFamily="2" charset="-78"/>
              </a:rPr>
              <a:t>بردگی </a:t>
            </a:r>
            <a:r>
              <a:rPr lang="fa-IR" sz="3200" dirty="0">
                <a:cs typeface="B Titr" pitchFamily="2" charset="-78"/>
              </a:rPr>
              <a:t>یک نظام ظالمانه است، چرا اسلام آن را پذیرفته </a:t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>(هم برده گیری و هم برده </a:t>
            </a:r>
            <a:r>
              <a:rPr lang="fa-IR" sz="3200" dirty="0" smtClean="0">
                <a:cs typeface="B Titr" pitchFamily="2" charset="-78"/>
              </a:rPr>
              <a:t>داری)</a:t>
            </a:r>
          </a:p>
          <a:p>
            <a:pPr marL="109728" indent="0">
              <a:buNone/>
            </a:pPr>
            <a:endParaRPr lang="fa-IR" sz="3200" dirty="0">
              <a:cs typeface="B Titr" pitchFamily="2" charset="-78"/>
            </a:endParaRPr>
          </a:p>
          <a:p>
            <a:pPr marL="109728" indent="0">
              <a:buNone/>
            </a:pPr>
            <a:r>
              <a:rPr lang="fa-IR" sz="3200" dirty="0" smtClean="0">
                <a:cs typeface="B Titr" pitchFamily="2" charset="-78"/>
              </a:rPr>
              <a:t>3</a:t>
            </a:r>
            <a:r>
              <a:rPr lang="fa-IR" sz="3200" dirty="0">
                <a:cs typeface="B Titr" pitchFamily="2" charset="-78"/>
              </a:rPr>
              <a:t>. تاریخچه بردگی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5103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571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بسم الله الرحمن الرحیم</vt:lpstr>
      <vt:lpstr>خدا در زندگی انسان</vt:lpstr>
      <vt:lpstr>مبانی و مقدمات بحث</vt:lpstr>
      <vt:lpstr>مبانی و مقدمات بحث</vt:lpstr>
      <vt:lpstr>مبانی و مقدمات بحث</vt:lpstr>
      <vt:lpstr>اصل مدعا</vt:lpstr>
      <vt:lpstr>تکمله: کاربردی کردن بحث</vt:lpstr>
      <vt:lpstr>آزادی و بردگی انسان</vt:lpstr>
      <vt:lpstr>PowerPoint Presentation</vt:lpstr>
      <vt:lpstr>علل پیدایش بردگی</vt:lpstr>
      <vt:lpstr>آیا اصل برده داری مطلقا ناصواب است؟</vt:lpstr>
      <vt:lpstr>مدعای اصلی</vt:lpstr>
      <vt:lpstr>مسلمات اسلام درباره بردگی</vt:lpstr>
      <vt:lpstr>پاسخ شبهه الف) چرا برده‌گیری را پذیرفت؟</vt:lpstr>
      <vt:lpstr>پاسخ شبهه الف) چرا برده‌داری را پذیرفت؟</vt:lpstr>
      <vt:lpstr>برخی احکام متفرقه اسلام درباره برده</vt:lpstr>
      <vt:lpstr>و آخر دعوانا ان الحمدلله رب العالمین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8</cp:revision>
  <dcterms:created xsi:type="dcterms:W3CDTF">2015-01-28T18:45:52Z</dcterms:created>
  <dcterms:modified xsi:type="dcterms:W3CDTF">2015-01-28T19:51:39Z</dcterms:modified>
</cp:coreProperties>
</file>