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sldIdLst>
    <p:sldId id="257" r:id="rId2"/>
    <p:sldId id="256" r:id="rId3"/>
    <p:sldId id="258" r:id="rId4"/>
    <p:sldId id="260" r:id="rId5"/>
    <p:sldId id="259" r:id="rId6"/>
    <p:sldId id="261" r:id="rId7"/>
    <p:sldId id="265" r:id="rId8"/>
    <p:sldId id="262" r:id="rId9"/>
    <p:sldId id="266" r:id="rId10"/>
    <p:sldId id="267" r:id="rId11"/>
    <p:sldId id="273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66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7DC92-EFC4-4B44-8A9C-71462B479993}" type="datetimeFigureOut">
              <a:rPr lang="fa-IR" smtClean="0"/>
              <a:t>1436/05/14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27CBCA-54CF-4961-8991-E4ED7EE9D76A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بسم الله الرحمن الرحیم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738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نرمش در مسائل شخصی (در عین صلابت در مسائل اصولی)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اهتمام به مشورت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پرهیز از خشونت (حاشیه: تبیین جهاد به منزله دفاع از حق)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 smtClean="0">
                <a:cs typeface="B Mitra" pitchFamily="2" charset="-78"/>
              </a:rPr>
              <a:t>(موارد متعددی در فصل دوم آمده که بحث نیاز ندارد)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dirty="0" smtClean="0">
                <a:cs typeface="B Mitra" pitchFamily="2" charset="-78"/>
              </a:rPr>
              <a:t>(چند نکته تکمیلی درباره برخی مباحث استاد در صفحات 52، 75، 82)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نمونه‌هایی از سیره نبوی موثر در گسترش اسلام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10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265238"/>
          </a:xfrm>
        </p:spPr>
        <p:txBody>
          <a:bodyPr>
            <a:noAutofit/>
          </a:bodyPr>
          <a:lstStyle/>
          <a:p>
            <a:pPr algn="ctr"/>
            <a:r>
              <a:rPr lang="fa-IR" sz="4800" dirty="0" smtClean="0">
                <a:solidFill>
                  <a:schemeClr val="accent6">
                    <a:lumMod val="50000"/>
                  </a:schemeClr>
                </a:solidFill>
                <a:cs typeface="B Mitra" pitchFamily="2" charset="-78"/>
              </a:rPr>
              <a:t>و آخر دعوانا ان الحمدلله رب العالمین</a:t>
            </a:r>
            <a:endParaRPr lang="fa-IR" sz="4800" dirty="0">
              <a:solidFill>
                <a:schemeClr val="accent6">
                  <a:lumMod val="5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403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سیره نبوی</a:t>
            </a:r>
            <a:endParaRPr lang="fa-IR" sz="6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1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1. مراجعه به تعالیم بیان شده‌ی اسلام </a:t>
            </a:r>
          </a:p>
          <a:p>
            <a:pPr marL="109728" indent="0">
              <a:buNone/>
            </a:pPr>
            <a:r>
              <a:rPr lang="fa-IR" sz="2800" b="1" dirty="0" smtClean="0">
                <a:cs typeface="B Mitra" pitchFamily="2" charset="-78"/>
              </a:rPr>
              <a:t>	از مزایای اسلام به سایر ادیان:</a:t>
            </a:r>
          </a:p>
          <a:p>
            <a:pPr marL="109728" indent="0">
              <a:buNone/>
            </a:pPr>
            <a:r>
              <a:rPr lang="fa-IR" sz="2800" b="1" dirty="0">
                <a:cs typeface="B Mitra" pitchFamily="2" charset="-78"/>
              </a:rPr>
              <a:t>	</a:t>
            </a:r>
            <a:r>
              <a:rPr lang="fa-IR" sz="2800" b="1" dirty="0" smtClean="0">
                <a:cs typeface="B Mitra" pitchFamily="2" charset="-78"/>
              </a:rPr>
              <a:t>	1) علاوه بر قرآن، سخنان مستند فراوان</a:t>
            </a:r>
          </a:p>
          <a:p>
            <a:pPr marL="109728" indent="0">
              <a:buNone/>
            </a:pPr>
            <a:r>
              <a:rPr lang="fa-IR" sz="2800" b="1" dirty="0" smtClean="0">
                <a:cs typeface="B Mitra" pitchFamily="2" charset="-78"/>
              </a:rPr>
              <a:t>		2) عمیق (فقه) و پرمحتوا (جوامع‌الکلم) بودن سخنان</a:t>
            </a:r>
          </a:p>
          <a:p>
            <a:pPr marL="109728" indent="0">
              <a:buNone/>
            </a:pPr>
            <a:endParaRPr lang="fa-IR" sz="2800" b="1" dirty="0" smtClean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600" b="1" dirty="0" smtClean="0">
                <a:cs typeface="B Mitra" pitchFamily="2" charset="-78"/>
              </a:rPr>
              <a:t>2. مراجعه به نحوه عمل داعیان اسلام (اهمیت بحث از سیره)</a:t>
            </a:r>
          </a:p>
          <a:p>
            <a:pPr marL="109728" indent="0">
              <a:buNone/>
            </a:pPr>
            <a:r>
              <a:rPr lang="fa-IR" sz="3600" b="1" dirty="0">
                <a:cs typeface="B Mitra" pitchFamily="2" charset="-78"/>
              </a:rPr>
              <a:t>	</a:t>
            </a:r>
            <a:r>
              <a:rPr lang="fa-IR" sz="3600" b="1" dirty="0" smtClean="0">
                <a:cs typeface="B Mitra" pitchFamily="2" charset="-78"/>
              </a:rPr>
              <a:t>	</a:t>
            </a:r>
            <a:r>
              <a:rPr lang="fa-IR" sz="3200" b="1" dirty="0" smtClean="0">
                <a:cs typeface="B Mitra" pitchFamily="2" charset="-78"/>
              </a:rPr>
              <a:t>مزیت شیعه: سیره 273 ساله</a:t>
            </a:r>
            <a:endParaRPr lang="fa-IR" sz="3600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مقدمه: نحوه شناخت دعوت اسلام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116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949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منطقی </a:t>
            </a:r>
            <a:r>
              <a:rPr lang="fa-IR" sz="3200" b="1" dirty="0">
                <a:cs typeface="B Mitra" pitchFamily="2" charset="-78"/>
              </a:rPr>
              <a:t>ثابت حاکم بر رفتارهای فرد برای رسیدن به </a:t>
            </a:r>
            <a:r>
              <a:rPr lang="fa-IR" sz="3200" b="1" dirty="0" smtClean="0">
                <a:cs typeface="B Mitra" pitchFamily="2" charset="-78"/>
              </a:rPr>
              <a:t>هدف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dirty="0" smtClean="0">
                <a:cs typeface="B Mitra" pitchFamily="2" charset="-78"/>
              </a:rPr>
              <a:t>مثال: سبک‌های زور، فریب، موش‌مردگی، قاطع، خودمحور، جمع‌گرا و ..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sz="3200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3200" b="1" dirty="0" smtClean="0">
                <a:cs typeface="B Mitra" pitchFamily="2" charset="-78"/>
              </a:rPr>
              <a:t>نکته: معیارهای بشری بر دو قسمند: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معیارهای حاکم بر نظر (علم منطق و متدولوژی)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sz="3200" b="1" dirty="0" smtClean="0">
                <a:cs typeface="B Mitra" pitchFamily="2" charset="-78"/>
              </a:rPr>
              <a:t>معیارهای حاکم بر عمل (سیره)</a:t>
            </a:r>
            <a:endParaRPr lang="fa-IR" sz="3200" dirty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تعریف سیره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8231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1) پیامبر و ائمه انسان‌اند و قابل پیروی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نکته حاشیه‌ای (موانع اثرگذاری تعالیم دین: اسلاید بعدی)</a:t>
            </a: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None/>
            </a:pPr>
            <a:endParaRPr lang="fa-IR" sz="24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2)‌ وجود گزارشهای قطعی درباره رفتارهای پیامبر و ائمه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	   مزیت اسلام بر سایر ادیان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sz="2400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3)‌ علاوه بر سیر (رفتار)، سیره (منطق حاکم بر رفتار) ممکن باشد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sz="2400" b="1" dirty="0" smtClean="0">
                <a:cs typeface="B Mitra" pitchFamily="2" charset="-78"/>
              </a:rPr>
              <a:t>	  امکان تحقق سیره و بحث نسبیت اخلاق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پیشفرضهای استفاده از سیره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411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اسلام سریع رشد کرد، چرا؟</a:t>
            </a:r>
          </a:p>
          <a:p>
            <a:pPr marL="109728" indent="0">
              <a:buNone/>
            </a:pPr>
            <a:r>
              <a:rPr lang="fa-IR" sz="3200" dirty="0" smtClean="0">
                <a:cs typeface="B Mitra" pitchFamily="2" charset="-78"/>
              </a:rPr>
              <a:t>علل مختلف از جمله: خود قرآن + شخصیت پیامبر (نرمش، مشورت و...)</a:t>
            </a:r>
          </a:p>
          <a:p>
            <a:pPr marL="109728" indent="0">
              <a:buNone/>
            </a:pPr>
            <a:endParaRPr lang="fa-IR" sz="3200" dirty="0">
              <a:cs typeface="B Mitra" pitchFamily="2" charset="-78"/>
            </a:endParaRPr>
          </a:p>
          <a:p>
            <a:pPr marL="109728" indent="0">
              <a:buNone/>
            </a:pPr>
            <a:r>
              <a:rPr lang="fa-IR" sz="3200" b="1" dirty="0" smtClean="0">
                <a:cs typeface="B Mitra" pitchFamily="2" charset="-78"/>
              </a:rPr>
              <a:t> اما امروز( زمان استاد) سرعتش کند شده است. چرا؟</a:t>
            </a:r>
            <a:endParaRPr lang="fa-IR" sz="3200" b="1" dirty="0" smtClean="0">
              <a:cs typeface="B Mitra" pitchFamily="2" charset="-78"/>
            </a:endParaRPr>
          </a:p>
          <a:p>
            <a:pPr marL="109728" indent="0" algn="ctr">
              <a:buNone/>
            </a:pPr>
            <a:r>
              <a:rPr lang="fa-IR" sz="2800" b="1" dirty="0" smtClean="0">
                <a:cs typeface="B Mitra" pitchFamily="2" charset="-78"/>
              </a:rPr>
              <a:t>اشاره به برخی تحلیلهای نادرست:</a:t>
            </a:r>
          </a:p>
          <a:p>
            <a:pPr marL="624078" indent="-514350">
              <a:buAutoNum type="arabicParenR"/>
            </a:pPr>
            <a:r>
              <a:rPr lang="fa-IR" sz="3200" dirty="0" smtClean="0">
                <a:cs typeface="B Mitra" pitchFamily="2" charset="-78"/>
              </a:rPr>
              <a:t>انقضای عصر دین. نقد: دین ابزار جایگزین‌پذیر نیست</a:t>
            </a:r>
          </a:p>
          <a:p>
            <a:pPr marL="624078" indent="-514350">
              <a:buAutoNum type="arabicParenR"/>
            </a:pPr>
            <a:r>
              <a:rPr lang="fa-IR" sz="3200" dirty="0" smtClean="0">
                <a:cs typeface="B Mitra" pitchFamily="2" charset="-78"/>
              </a:rPr>
              <a:t>تقابل دین با میلهای طبیعی + وفور وسایل اشباع آن. نقد:...</a:t>
            </a:r>
          </a:p>
          <a:p>
            <a:pPr marL="109728" indent="0" algn="ctr">
              <a:buNone/>
            </a:pPr>
            <a:r>
              <a:rPr lang="fa-IR" sz="2800" b="1" dirty="0" smtClean="0">
                <a:cs typeface="B Mitra" pitchFamily="2" charset="-78"/>
              </a:rPr>
              <a:t>نمونه‌ای از تحلیل درست: </a:t>
            </a:r>
          </a:p>
          <a:p>
            <a:pPr marL="109728" indent="0">
              <a:buNone/>
            </a:pPr>
            <a:r>
              <a:rPr lang="fa-IR" sz="3200" dirty="0" smtClean="0">
                <a:cs typeface="B Mitra" pitchFamily="2" charset="-78"/>
              </a:rPr>
              <a:t>حجابهای روحی در مقابل حق: (قسوت، تعصب، و) توهم</a:t>
            </a:r>
          </a:p>
          <a:p>
            <a:pPr marL="109728" indent="0" algn="ctr">
              <a:buNone/>
            </a:pPr>
            <a:endParaRPr lang="fa-IR" sz="3200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نکته حاشیه‌ای :سرعت و کندی رشد اسلام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31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الف) سیره ندارند (شبیه منطق شعری)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ب) سیره دارند (شبیه منطق برهانی)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	1) سیره شان دنیوی است (منفعت ‌طلبی)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	نقض آن با: پیامبر، امام علی، سلمان، ابوذر، شیخ انصاری و ...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b="1" dirty="0" smtClean="0">
                <a:cs typeface="B Mitra" pitchFamily="2" charset="-78"/>
              </a:rPr>
              <a:t>	2) سیره‌شان متعالی است (نتیجه مثالهای فوق)</a:t>
            </a:r>
            <a:endParaRPr lang="fa-IR" b="1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انواع انسانها به لحاظ سیره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069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مقدمه: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 smtClean="0">
                <a:cs typeface="B Mitra" pitchFamily="2" charset="-78"/>
              </a:rPr>
              <a:t>بحث شهید از سنخ دفع شبهه در بدیهیات است، نه اثبات مدعی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fa-IR" b="1" dirty="0" smtClean="0">
                <a:cs typeface="B Mitra" pitchFamily="2" charset="-78"/>
              </a:rPr>
              <a:t>اگر معیارهای ثابتی نباشد، امکان سیره و اسوه منتفی است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a-IR" dirty="0" smtClean="0">
                <a:cs typeface="B Mitra" pitchFamily="2" charset="-78"/>
              </a:rPr>
              <a:t>تبیین اصل مدعا</a:t>
            </a:r>
            <a:endParaRPr lang="fa-IR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تفکیک معیارهای اولی و ثانوی (تفکیک معیار اخلاقی از رفتار)</a:t>
            </a:r>
            <a:endParaRPr lang="fa-IR" dirty="0" smtClean="0">
              <a:cs typeface="B Mitra" pitchFamily="2" charset="-78"/>
            </a:endParaRP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a-IR" b="1" dirty="0" smtClean="0">
                <a:cs typeface="B Mitra" pitchFamily="2" charset="-78"/>
              </a:rPr>
              <a:t>کیفیت استخدام وسیله و تفکیک باب تزاحم و تعارض: </a:t>
            </a:r>
            <a:r>
              <a:rPr lang="fa-IR" dirty="0" smtClean="0">
                <a:cs typeface="B Mitra" pitchFamily="2" charset="-78"/>
              </a:rPr>
              <a:t>(ص103)</a:t>
            </a:r>
            <a:endParaRPr lang="fa-IR" dirty="0" smtClean="0">
              <a:cs typeface="B Mitra" pitchFamily="2" charset="-78"/>
            </a:endParaRP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تعارض: هدف وسیله را توجیه نمی‌کند.</a:t>
            </a:r>
            <a:endParaRPr lang="fa-IR" dirty="0" smtClean="0">
              <a:cs typeface="B Mitra" pitchFamily="2" charset="-78"/>
            </a:endParaRPr>
          </a:p>
          <a:p>
            <a:pPr marL="1005840">
              <a:spcBef>
                <a:spcPts val="600"/>
              </a:spcBef>
              <a:spcAft>
                <a:spcPts val="600"/>
              </a:spcAft>
            </a:pPr>
            <a:r>
              <a:rPr lang="fa-IR" dirty="0" smtClean="0">
                <a:cs typeface="B Mitra" pitchFamily="2" charset="-78"/>
              </a:rPr>
              <a:t>تزاحم: مهم فدای اهم می‌شود. </a:t>
            </a:r>
            <a:endParaRPr lang="fa-IR" dirty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72312"/>
          </a:xfrm>
        </p:spPr>
        <p:txBody>
          <a:bodyPr/>
          <a:lstStyle/>
          <a:p>
            <a:pPr algn="ctr"/>
            <a:r>
              <a:rPr lang="fa-IR" dirty="0" smtClean="0">
                <a:cs typeface="B Titr" pitchFamily="2" charset="-78"/>
              </a:rPr>
              <a:t>امکان سیره و نسبیت اخلاق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833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lnSpc>
                <a:spcPct val="150000"/>
              </a:lnSpc>
              <a:buAutoNum type="arabicParenR"/>
            </a:pPr>
            <a:r>
              <a:rPr lang="fa-IR" b="1" dirty="0" smtClean="0">
                <a:cs typeface="B Mitra" pitchFamily="2" charset="-78"/>
              </a:rPr>
              <a:t>هدف وسیله را توجیه نمی‌کند (تشخیص مصادیق متعارض و حل شبهات)</a:t>
            </a:r>
          </a:p>
          <a:p>
            <a:pPr marL="624078" indent="-514350">
              <a:lnSpc>
                <a:spcPct val="150000"/>
              </a:lnSpc>
              <a:buAutoNum type="arabicParenR"/>
            </a:pPr>
            <a:r>
              <a:rPr lang="fa-IR" b="1" dirty="0" smtClean="0">
                <a:cs typeface="B Mitra" pitchFamily="2" charset="-78"/>
              </a:rPr>
              <a:t>تشخیص اهم و مهم‌ها: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برخی اصول اخلاقی اهم مطلق‌اند </a:t>
            </a: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(عدم غدر، عدم تجاوز، عدم انظلام)</a:t>
            </a:r>
            <a:endParaRPr lang="fa-IR" b="1" dirty="0" smtClean="0">
              <a:cs typeface="B Mitra" pitchFamily="2" charset="-78"/>
            </a:endParaRP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برخی اصول اخلاقی با رفتارهای مختلف جمع می‌شوند:</a:t>
            </a: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قدرت و اعمال قدرت؛ ساده‌زیستی و نحوه ساده‌زیستی؛ نرمش یا صلابت</a:t>
            </a:r>
            <a:endParaRPr lang="fa-IR" b="1" dirty="0" smtClean="0">
              <a:cs typeface="B Mitra" pitchFamily="2" charset="-78"/>
            </a:endParaRP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توان تشخیص اولویت‌های سیال متناسب با شرایط </a:t>
            </a:r>
          </a:p>
          <a:p>
            <a:pPr lvl="1">
              <a:lnSpc>
                <a:spcPct val="150000"/>
              </a:lnSpc>
            </a:pPr>
            <a:r>
              <a:rPr lang="fa-IR" b="1" dirty="0" smtClean="0">
                <a:cs typeface="B Mitra" pitchFamily="2" charset="-78"/>
              </a:rPr>
              <a:t>(حفظ دماء یا نهی از منکر)</a:t>
            </a:r>
            <a:endParaRPr lang="fa-IR" b="1" dirty="0" smtClean="0">
              <a:cs typeface="B Mitra" pitchFamily="2" charset="-78"/>
            </a:endParaRPr>
          </a:p>
          <a:p>
            <a:pPr marL="109728" indent="0">
              <a:buNone/>
            </a:pPr>
            <a:endParaRPr lang="fa-IR" b="1" dirty="0" smtClean="0">
              <a:cs typeface="B Mitra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cs typeface="B Titr" pitchFamily="2" charset="-78"/>
              </a:rPr>
              <a:t>برخی مبانی قابل استخراج از سیره نبوی</a:t>
            </a:r>
            <a:endParaRPr lang="fa-IR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0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445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بسم الله الرحمن الرحیم</vt:lpstr>
      <vt:lpstr>سیره نبوی</vt:lpstr>
      <vt:lpstr>مقدمه: نحوه شناخت دعوت اسلام</vt:lpstr>
      <vt:lpstr>تعریف سیره</vt:lpstr>
      <vt:lpstr>پیشفرضهای استفاده از سیره</vt:lpstr>
      <vt:lpstr>نکته حاشیه‌ای :سرعت و کندی رشد اسلام</vt:lpstr>
      <vt:lpstr>انواع انسانها به لحاظ سیره</vt:lpstr>
      <vt:lpstr>امکان سیره و نسبیت اخلاق</vt:lpstr>
      <vt:lpstr>برخی مبانی قابل استخراج از سیره نبوی</vt:lpstr>
      <vt:lpstr>نمونه‌هایی از سیره نبوی موثر در گسترش اسلام</vt:lpstr>
      <vt:lpstr>و آخر دعوانا ان الحمدلله رب العالمین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mpc</dc:creator>
  <cp:lastModifiedBy>mpc</cp:lastModifiedBy>
  <cp:revision>16</cp:revision>
  <dcterms:created xsi:type="dcterms:W3CDTF">2015-01-28T18:45:52Z</dcterms:created>
  <dcterms:modified xsi:type="dcterms:W3CDTF">2015-03-04T18:49:52Z</dcterms:modified>
</cp:coreProperties>
</file>