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7" r:id="rId2"/>
    <p:sldId id="256" r:id="rId3"/>
    <p:sldId id="258" r:id="rId4"/>
    <p:sldId id="260" r:id="rId5"/>
    <p:sldId id="259" r:id="rId6"/>
    <p:sldId id="274" r:id="rId7"/>
    <p:sldId id="261" r:id="rId8"/>
    <p:sldId id="265" r:id="rId9"/>
    <p:sldId id="262" r:id="rId10"/>
    <p:sldId id="273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66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1436/07/28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بسم الله الرحمن الرحیم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73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  <a:endParaRPr lang="fa-IR" sz="4800" dirty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0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3124200"/>
          </a:xfrm>
        </p:spPr>
        <p:txBody>
          <a:bodyPr>
            <a:normAutofit/>
          </a:bodyPr>
          <a:lstStyle/>
          <a:p>
            <a:pPr algn="ctr"/>
            <a:r>
              <a:rPr lang="fa-IR" sz="6600" dirty="0" err="1" smtClean="0">
                <a:cs typeface="B Titr" pitchFamily="2" charset="-78"/>
              </a:rPr>
              <a:t>سیره</a:t>
            </a:r>
            <a:r>
              <a:rPr lang="fa-IR" sz="6600" dirty="0" smtClean="0">
                <a:cs typeface="B Titr" pitchFamily="2" charset="-78"/>
              </a:rPr>
              <a:t> امیرالمومنین </a:t>
            </a:r>
            <a:r>
              <a:rPr lang="fa-IR" sz="6600" dirty="0" smtClean="0">
                <a:cs typeface="B Titr" pitchFamily="2" charset="-78"/>
              </a:rPr>
              <a:t>ع</a:t>
            </a:r>
            <a:br>
              <a:rPr lang="fa-IR" sz="6600" dirty="0" smtClean="0">
                <a:cs typeface="B Titr" pitchFamily="2" charset="-78"/>
              </a:rPr>
            </a:br>
            <a:r>
              <a:rPr lang="en-US" sz="6600" dirty="0" smtClean="0">
                <a:cs typeface="B Titr" pitchFamily="2" charset="-78"/>
              </a:rPr>
              <a:t/>
            </a:r>
            <a:br>
              <a:rPr lang="en-US" sz="6600" dirty="0" smtClean="0">
                <a:cs typeface="B Titr" pitchFamily="2" charset="-78"/>
              </a:rPr>
            </a:br>
            <a:r>
              <a:rPr lang="fa-IR" sz="6600" dirty="0" smtClean="0">
                <a:cs typeface="B Titr" pitchFamily="2" charset="-78"/>
              </a:rPr>
              <a:t>(جاذبه و دافعه علی ع)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4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458200" cy="5287962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fa-IR" sz="3600" b="1" dirty="0" smtClean="0">
                <a:cs typeface="B Mitra" pitchFamily="2" charset="-78"/>
              </a:rPr>
              <a:t>1. علت جذب و دفع (</a:t>
            </a:r>
            <a:r>
              <a:rPr lang="fa-IR" sz="3600" b="1" dirty="0" err="1" smtClean="0">
                <a:cs typeface="B Mitra" pitchFamily="2" charset="-78"/>
              </a:rPr>
              <a:t>سنخیت</a:t>
            </a:r>
            <a:r>
              <a:rPr lang="fa-IR" sz="3600" b="1" dirty="0" smtClean="0">
                <a:cs typeface="B Mitra" pitchFamily="2" charset="-78"/>
              </a:rPr>
              <a:t> – نیاز)</a:t>
            </a:r>
          </a:p>
          <a:p>
            <a:pPr marL="109728" indent="0">
              <a:buNone/>
            </a:pPr>
            <a:r>
              <a:rPr lang="fa-IR" sz="2800" b="1" dirty="0">
                <a:cs typeface="B Mitra" pitchFamily="2" charset="-78"/>
              </a:rPr>
              <a:t>	</a:t>
            </a:r>
            <a:r>
              <a:rPr lang="fa-IR" sz="2800" b="1" dirty="0" smtClean="0">
                <a:cs typeface="B Mitra" pitchFamily="2" charset="-78"/>
              </a:rPr>
              <a:t>	</a:t>
            </a:r>
          </a:p>
          <a:p>
            <a:pPr marL="109728" indent="0">
              <a:buNone/>
            </a:pPr>
            <a:r>
              <a:rPr lang="fa-IR" sz="3600" b="1" dirty="0" smtClean="0">
                <a:cs typeface="B Mitra" pitchFamily="2" charset="-78"/>
              </a:rPr>
              <a:t>2. اهمیت توامان جذب و دفع (دسته بندی چهارگانه)</a:t>
            </a:r>
          </a:p>
          <a:p>
            <a:pPr lvl="1"/>
            <a:r>
              <a:rPr lang="fa-IR" sz="3200" dirty="0" smtClean="0">
                <a:cs typeface="B Mitra" pitchFamily="2" charset="-78"/>
              </a:rPr>
              <a:t>نه جذب و نه دفع = پوچ</a:t>
            </a:r>
          </a:p>
          <a:p>
            <a:pPr lvl="1"/>
            <a:r>
              <a:rPr lang="fa-IR" sz="3200" dirty="0" smtClean="0">
                <a:cs typeface="B Mitra" pitchFamily="2" charset="-78"/>
              </a:rPr>
              <a:t>فقط جذب =</a:t>
            </a:r>
            <a:r>
              <a:rPr lang="fa-IR" sz="3200" dirty="0" err="1" smtClean="0">
                <a:cs typeface="B Mitra" pitchFamily="2" charset="-78"/>
              </a:rPr>
              <a:t>منافق</a:t>
            </a:r>
            <a:r>
              <a:rPr lang="fa-IR" sz="3200" dirty="0" smtClean="0">
                <a:cs typeface="B Mitra" pitchFamily="2" charset="-78"/>
              </a:rPr>
              <a:t> (محبت توام با حقیقت، محبت تنها دارو نیست)</a:t>
            </a:r>
          </a:p>
          <a:p>
            <a:pPr lvl="1"/>
            <a:r>
              <a:rPr lang="fa-IR" sz="3200" dirty="0" smtClean="0">
                <a:cs typeface="B Mitra" pitchFamily="2" charset="-78"/>
              </a:rPr>
              <a:t>فقط دفع = خودخواه</a:t>
            </a:r>
          </a:p>
          <a:p>
            <a:pPr lvl="1"/>
            <a:r>
              <a:rPr lang="fa-IR" sz="3200" dirty="0" smtClean="0">
                <a:cs typeface="B Mitra" pitchFamily="2" charset="-78"/>
              </a:rPr>
              <a:t>هم جذب و هم دفع </a:t>
            </a:r>
          </a:p>
          <a:p>
            <a:pPr lvl="3"/>
            <a:r>
              <a:rPr lang="fa-IR" sz="2800" dirty="0" smtClean="0">
                <a:cs typeface="B Mitra" pitchFamily="2" charset="-78"/>
              </a:rPr>
              <a:t>ملاک شخصیت داشتن (بزرگی روح) است</a:t>
            </a:r>
          </a:p>
          <a:p>
            <a:pPr lvl="3"/>
            <a:r>
              <a:rPr lang="fa-IR" sz="2800" dirty="0" smtClean="0">
                <a:cs typeface="B Mitra" pitchFamily="2" charset="-78"/>
              </a:rPr>
              <a:t>ملاک ستایش (بزرگواری روح) این است که هر دو در جهت صحیح باشد</a:t>
            </a:r>
          </a:p>
          <a:p>
            <a:pPr lvl="1"/>
            <a:endParaRPr lang="fa-IR" sz="3200" dirty="0" smtClean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3600" b="1" dirty="0" smtClean="0">
                <a:cs typeface="B Mitra" pitchFamily="2" charset="-78"/>
              </a:rPr>
              <a:t>3. چرایی برتری گروه چهارم</a:t>
            </a:r>
          </a:p>
          <a:p>
            <a:pPr marL="109728" indent="0">
              <a:buNone/>
            </a:pPr>
            <a:endParaRPr lang="fa-IR" sz="1600" b="1" dirty="0" smtClean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2800" b="1" dirty="0" smtClean="0">
                <a:cs typeface="B Mitra" pitchFamily="2" charset="-78"/>
              </a:rPr>
              <a:t> انسان </a:t>
            </a:r>
            <a:r>
              <a:rPr lang="fa-IR" sz="2800" b="1" dirty="0" err="1" smtClean="0">
                <a:cs typeface="B Mitra" pitchFamily="2" charset="-78"/>
              </a:rPr>
              <a:t>حقیقت‌مدار</a:t>
            </a:r>
            <a:r>
              <a:rPr lang="fa-IR" sz="2800" b="1" dirty="0" smtClean="0">
                <a:cs typeface="B Mitra" pitchFamily="2" charset="-78"/>
              </a:rPr>
              <a:t>، </a:t>
            </a:r>
            <a:r>
              <a:rPr lang="fa-IR" sz="2800" b="1" dirty="0" err="1" smtClean="0">
                <a:cs typeface="B Mitra" pitchFamily="2" charset="-78"/>
              </a:rPr>
              <a:t>مسلکی</a:t>
            </a:r>
            <a:r>
              <a:rPr lang="fa-IR" sz="2800" b="1" dirty="0" smtClean="0">
                <a:cs typeface="B Mitra" pitchFamily="2" charset="-78"/>
              </a:rPr>
              <a:t> است</a:t>
            </a:r>
            <a:endParaRPr lang="fa-IR" sz="36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1. کلیات درباره جاذبه و دافعه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11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- پایه تشیع بر محبت است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- نقطه قوت اسلام درباره محبت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 err="1" smtClean="0">
                <a:cs typeface="B Mitra" pitchFamily="2" charset="-78"/>
              </a:rPr>
              <a:t>واقعیتش</a:t>
            </a:r>
            <a:r>
              <a:rPr lang="fa-IR" sz="3200" b="1" dirty="0" smtClean="0">
                <a:cs typeface="B Mitra" pitchFamily="2" charset="-78"/>
              </a:rPr>
              <a:t> را پذیرفته لذا: </a:t>
            </a:r>
          </a:p>
          <a:p>
            <a:pPr marL="1401318" lvl="3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2400" b="1" dirty="0" smtClean="0">
                <a:cs typeface="B Mitra" pitchFamily="2" charset="-78"/>
              </a:rPr>
              <a:t>مصداقهای عالی معرفی کرده (ولایت معصومین)</a:t>
            </a:r>
          </a:p>
          <a:p>
            <a:pPr marL="1401318" lvl="3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2400" b="1" dirty="0" smtClean="0">
                <a:cs typeface="B Mitra" pitchFamily="2" charset="-78"/>
              </a:rPr>
              <a:t>مصادیق پایین را نفی نکرده (</a:t>
            </a:r>
            <a:r>
              <a:rPr lang="fa-IR" sz="2400" b="1" dirty="0" err="1" smtClean="0">
                <a:cs typeface="B Mitra" pitchFamily="2" charset="-78"/>
              </a:rPr>
              <a:t>والذین</a:t>
            </a:r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 err="1" smtClean="0">
                <a:cs typeface="B Mitra" pitchFamily="2" charset="-78"/>
              </a:rPr>
              <a:t>آمنوا</a:t>
            </a:r>
            <a:r>
              <a:rPr lang="fa-IR" sz="2400" b="1" dirty="0" smtClean="0">
                <a:cs typeface="B Mitra" pitchFamily="2" charset="-78"/>
              </a:rPr>
              <a:t> اشد </a:t>
            </a:r>
            <a:r>
              <a:rPr lang="fa-IR" sz="2400" b="1" dirty="0" err="1" smtClean="0">
                <a:cs typeface="B Mitra" pitchFamily="2" charset="-78"/>
              </a:rPr>
              <a:t>حبا</a:t>
            </a:r>
            <a:r>
              <a:rPr lang="fa-IR" sz="2400" b="1" dirty="0" smtClean="0">
                <a:cs typeface="B Mitra" pitchFamily="2" charset="-78"/>
              </a:rPr>
              <a:t> لله)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 smtClean="0">
                <a:cs typeface="B Mitra" pitchFamily="2" charset="-78"/>
              </a:rPr>
              <a:t>بعد </a:t>
            </a:r>
            <a:r>
              <a:rPr lang="fa-IR" sz="3200" b="1" dirty="0" err="1" smtClean="0">
                <a:cs typeface="B Mitra" pitchFamily="2" charset="-78"/>
              </a:rPr>
              <a:t>منفی‌اش</a:t>
            </a:r>
            <a:r>
              <a:rPr lang="fa-IR" sz="3200" b="1" dirty="0" smtClean="0">
                <a:cs typeface="B Mitra" pitchFamily="2" charset="-78"/>
              </a:rPr>
              <a:t> را حل کرده (</a:t>
            </a:r>
            <a:r>
              <a:rPr lang="fa-IR" sz="3200" b="1" dirty="0" err="1" smtClean="0">
                <a:cs typeface="B Mitra" pitchFamily="2" charset="-78"/>
              </a:rPr>
              <a:t>یعمی</a:t>
            </a:r>
            <a:r>
              <a:rPr lang="fa-IR" sz="3200" b="1" dirty="0" smtClean="0">
                <a:cs typeface="B Mitra" pitchFamily="2" charset="-78"/>
              </a:rPr>
              <a:t> و </a:t>
            </a:r>
            <a:r>
              <a:rPr lang="fa-IR" sz="3200" b="1" dirty="0" err="1" smtClean="0">
                <a:cs typeface="B Mitra" pitchFamily="2" charset="-78"/>
              </a:rPr>
              <a:t>یصم</a:t>
            </a:r>
            <a:r>
              <a:rPr lang="fa-IR" sz="3200" b="1" dirty="0" smtClean="0">
                <a:cs typeface="B Mitra" pitchFamily="2" charset="-78"/>
              </a:rPr>
              <a:t>)</a:t>
            </a:r>
            <a:endParaRPr lang="fa-IR" sz="3200" dirty="0">
              <a:cs typeface="B Mitra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2. جاذبه</a:t>
            </a:r>
            <a:br>
              <a:rPr lang="fa-IR" dirty="0" smtClean="0">
                <a:cs typeface="B Titr" pitchFamily="2" charset="-78"/>
              </a:rPr>
            </a:br>
            <a:r>
              <a:rPr lang="fa-IR" dirty="0" smtClean="0">
                <a:cs typeface="B Titr" pitchFamily="2" charset="-78"/>
              </a:rPr>
              <a:t>2-1. </a:t>
            </a:r>
            <a:r>
              <a:rPr lang="fa-IR" dirty="0">
                <a:cs typeface="B Titr" pitchFamily="2" charset="-78"/>
              </a:rPr>
              <a:t>موضع اسلام در قبال آن</a:t>
            </a:r>
          </a:p>
        </p:txBody>
      </p:sp>
    </p:spTree>
    <p:extLst>
      <p:ext uri="{BB962C8B-B14F-4D97-AF65-F5344CB8AC3E}">
        <p14:creationId xmlns:p14="http://schemas.microsoft.com/office/powerpoint/2010/main" val="11823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067800" cy="5334000"/>
          </a:xfrm>
        </p:spPr>
        <p:txBody>
          <a:bodyPr>
            <a:normAutofit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endParaRPr lang="fa-IR" sz="3200" b="1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3200" b="1" dirty="0" smtClean="0">
                <a:cs typeface="B Mitra" pitchFamily="2" charset="-78"/>
              </a:rPr>
              <a:t>شهوانی (حیوانی جنسی)</a:t>
            </a:r>
          </a:p>
          <a:p>
            <a:pPr marL="1117854" lvl="2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800" b="1" dirty="0" err="1" smtClean="0">
                <a:cs typeface="B Mitra" pitchFamily="2" charset="-78"/>
              </a:rPr>
              <a:t>غلیان</a:t>
            </a:r>
            <a:r>
              <a:rPr lang="fa-IR" sz="2800" b="1" dirty="0" smtClean="0">
                <a:cs typeface="B Mitra" pitchFamily="2" charset="-78"/>
              </a:rPr>
              <a:t> شهوت: حتما مضر (خودخواهی است)</a:t>
            </a:r>
          </a:p>
          <a:p>
            <a:pPr marL="1117854" lvl="2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2800" b="1" dirty="0" smtClean="0">
                <a:cs typeface="B Mitra" pitchFamily="2" charset="-78"/>
              </a:rPr>
              <a:t>اگر با تقوا و عفاف توام شود مفید می شود. (خروج از خودخواهی)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3200" b="1" dirty="0" err="1" smtClean="0">
                <a:cs typeface="B Mitra" pitchFamily="2" charset="-78"/>
              </a:rPr>
              <a:t>مودت</a:t>
            </a:r>
            <a:r>
              <a:rPr lang="fa-IR" sz="3200" b="1" dirty="0" smtClean="0">
                <a:cs typeface="B Mitra" pitchFamily="2" charset="-78"/>
              </a:rPr>
              <a:t> و رحمت (حیوانی نسلی؟) زوجین، والدین و فرزندان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sz="3200" b="1" dirty="0" smtClean="0">
                <a:cs typeface="B Mitra" pitchFamily="2" charset="-78"/>
              </a:rPr>
              <a:t>انسانی معنوی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2-2. انواع جاذبه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41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الف) فردی</a:t>
            </a:r>
            <a:endParaRPr lang="fa-IR" dirty="0" smtClean="0"/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خروج از خودخواهی و پاک شدن از </a:t>
            </a:r>
            <a:r>
              <a:rPr lang="fa-IR" sz="2200" b="1" dirty="0" err="1" smtClean="0">
                <a:solidFill>
                  <a:prstClr val="black"/>
                </a:solidFill>
                <a:cs typeface="B Mitra" pitchFamily="2" charset="-78"/>
              </a:rPr>
              <a:t>رذائل</a:t>
            </a:r>
            <a:endParaRPr lang="fa-IR" sz="2200" b="1" dirty="0" smtClean="0">
              <a:solidFill>
                <a:prstClr val="black"/>
              </a:solidFill>
              <a:cs typeface="B Mitra" pitchFamily="2" charset="-78"/>
            </a:endParaRP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شجاعت و تقویت اراده و همت</a:t>
            </a: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زدودن تنبلی و ایجاد </a:t>
            </a:r>
            <a:r>
              <a:rPr lang="fa-IR" sz="2200" b="1" dirty="0" err="1" smtClean="0">
                <a:solidFill>
                  <a:prstClr val="black"/>
                </a:solidFill>
                <a:cs typeface="B Mitra" pitchFamily="2" charset="-78"/>
              </a:rPr>
              <a:t>چالاکی</a:t>
            </a:r>
            <a:endParaRPr lang="fa-IR" sz="2200" b="1" dirty="0" smtClean="0">
              <a:solidFill>
                <a:prstClr val="black"/>
              </a:solidFill>
              <a:cs typeface="B Mitra" pitchFamily="2" charset="-78"/>
            </a:endParaRP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تمرکز و جلوگیری از تشتت نیروها (ضرر آن: </a:t>
            </a:r>
            <a:r>
              <a:rPr lang="fa-IR" sz="2200" b="1" dirty="0" err="1" smtClean="0">
                <a:solidFill>
                  <a:prstClr val="black"/>
                </a:solidFill>
                <a:cs typeface="B Mitra" pitchFamily="2" charset="-78"/>
              </a:rPr>
              <a:t>یعمی</a:t>
            </a: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 و </a:t>
            </a:r>
            <a:r>
              <a:rPr lang="fa-IR" sz="2200" b="1" dirty="0" err="1" smtClean="0">
                <a:solidFill>
                  <a:prstClr val="black"/>
                </a:solidFill>
                <a:cs typeface="B Mitra" pitchFamily="2" charset="-78"/>
              </a:rPr>
              <a:t>یصم</a:t>
            </a: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= غفلت)</a:t>
            </a: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حساسیت هوش و ادراک</a:t>
            </a: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تلطیف روح و عواطف (جلوگیری از خشونت و قساوت روح)</a:t>
            </a:r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r>
              <a:rPr lang="fa-IR" sz="2200" b="1" dirty="0" smtClean="0">
                <a:solidFill>
                  <a:prstClr val="black"/>
                </a:solidFill>
                <a:cs typeface="B Mitra" pitchFamily="2" charset="-78"/>
              </a:rPr>
              <a:t>سرعت در اصلاح انسان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None/>
            </a:pPr>
            <a:r>
              <a:rPr lang="fa-IR" b="1" dirty="0" smtClean="0">
                <a:cs typeface="B Mitra" pitchFamily="2" charset="-78"/>
              </a:rPr>
              <a:t>ب) اجتماعی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None/>
            </a:pPr>
            <a:r>
              <a:rPr lang="fa-IR" sz="2200" b="1" dirty="0" smtClean="0">
                <a:cs typeface="B Mitra" pitchFamily="2" charset="-78"/>
              </a:rPr>
              <a:t>مدیریت جامعه (پیوند امام و امت در فلسفه سیاسی، ضرورت اسوه بودن حاکم)</a:t>
            </a:r>
            <a:endParaRPr lang="fa-IR" sz="2200" dirty="0"/>
          </a:p>
          <a:p>
            <a:pPr marL="566928" lvl="0" indent="-457200">
              <a:spcBef>
                <a:spcPts val="600"/>
              </a:spcBef>
              <a:spcAft>
                <a:spcPts val="600"/>
              </a:spcAft>
              <a:buClr>
                <a:srgbClr val="2DA2BF"/>
              </a:buClr>
              <a:buFont typeface="Wingdings 3"/>
              <a:buAutoNum type="arabicParenR"/>
            </a:pP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2-3. ثمرات محبت و عشق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81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1) آرمانهای اسلام، عینی و واقعی است</a:t>
            </a:r>
          </a:p>
          <a:p>
            <a:pPr marL="109728" indent="0">
              <a:buNone/>
            </a:pPr>
            <a:r>
              <a:rPr lang="fa-IR" sz="3200" dirty="0" smtClean="0">
                <a:cs typeface="B Mitra" pitchFamily="2" charset="-78"/>
              </a:rPr>
              <a:t>اسوه: اسلام اگر راهی را پیشنهاد می کند نمونه </a:t>
            </a:r>
            <a:r>
              <a:rPr lang="fa-IR" sz="3200" dirty="0" err="1" smtClean="0">
                <a:cs typeface="B Mitra" pitchFamily="2" charset="-78"/>
              </a:rPr>
              <a:t>عینی‌اش</a:t>
            </a:r>
            <a:r>
              <a:rPr lang="fa-IR" sz="3200" dirty="0" smtClean="0">
                <a:cs typeface="B Mitra" pitchFamily="2" charset="-78"/>
              </a:rPr>
              <a:t> را هم </a:t>
            </a:r>
            <a:r>
              <a:rPr lang="fa-IR" sz="3200" dirty="0" err="1" smtClean="0">
                <a:cs typeface="B Mitra" pitchFamily="2" charset="-78"/>
              </a:rPr>
              <a:t>می‌دهد</a:t>
            </a:r>
            <a:r>
              <a:rPr lang="fa-IR" sz="3200" dirty="0" smtClean="0">
                <a:cs typeface="B Mitra" pitchFamily="2" charset="-78"/>
              </a:rPr>
              <a:t>.</a:t>
            </a:r>
          </a:p>
          <a:p>
            <a:pPr marL="109728" indent="0">
              <a:buNone/>
            </a:pPr>
            <a:endParaRPr lang="fa-IR" sz="3200" dirty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 2) علت محبوبیت جهانی امیرالمومنین</a:t>
            </a:r>
          </a:p>
          <a:p>
            <a:pPr marL="109728" indent="0">
              <a:buNone/>
            </a:pPr>
            <a:r>
              <a:rPr lang="fa-IR" sz="3200" dirty="0" smtClean="0">
                <a:cs typeface="B Mitra" pitchFamily="2" charset="-78"/>
              </a:rPr>
              <a:t>او مظهر کامل حق و </a:t>
            </a:r>
            <a:r>
              <a:rPr lang="fa-IR" sz="3200" dirty="0" err="1" smtClean="0">
                <a:cs typeface="B Mitra" pitchFamily="2" charset="-78"/>
              </a:rPr>
              <a:t>حق‌جویی</a:t>
            </a:r>
            <a:r>
              <a:rPr lang="fa-IR" sz="3200" dirty="0" smtClean="0">
                <a:cs typeface="B Mitra" pitchFamily="2" charset="-78"/>
              </a:rPr>
              <a:t> فطری است</a:t>
            </a:r>
          </a:p>
          <a:p>
            <a:pPr marL="109728" indent="0" algn="ctr">
              <a:buNone/>
            </a:pPr>
            <a:endParaRPr lang="fa-IR" sz="3200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2-4. ثمره بحث جاذبه در امیرالمومنین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312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الف) اصل دفع: علی</a:t>
            </a:r>
            <a:r>
              <a:rPr lang="en-US" b="1" dirty="0" smtClean="0">
                <a:cs typeface="B Mitra" pitchFamily="2" charset="-78"/>
              </a:rPr>
              <a:t> </a:t>
            </a:r>
            <a:r>
              <a:rPr lang="fa-IR" b="1" dirty="0" smtClean="0">
                <a:cs typeface="B Mitra" pitchFamily="2" charset="-78"/>
              </a:rPr>
              <a:t>ع </a:t>
            </a:r>
            <a:r>
              <a:rPr lang="fa-IR" b="1" dirty="0" err="1" smtClean="0">
                <a:cs typeface="B Mitra" pitchFamily="2" charset="-78"/>
              </a:rPr>
              <a:t>دشمن‌ساز</a:t>
            </a:r>
            <a:r>
              <a:rPr lang="fa-IR" b="1" dirty="0" smtClean="0">
                <a:cs typeface="B Mitra" pitchFamily="2" charset="-78"/>
              </a:rPr>
              <a:t> بود، اگر تحریف نشود برخی مدعیان دشمن </a:t>
            </a:r>
            <a:r>
              <a:rPr lang="fa-IR" b="1" dirty="0" err="1" smtClean="0">
                <a:cs typeface="B Mitra" pitchFamily="2" charset="-78"/>
              </a:rPr>
              <a:t>می‌شوند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ب) مصادیق دفع: چون علی ع مظهر حق است، دفع او معیار است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شاخص ایمان و نفاق علی ع است: </a:t>
            </a:r>
            <a:r>
              <a:rPr lang="fa-IR" dirty="0" smtClean="0">
                <a:cs typeface="B Mitra" pitchFamily="2" charset="-78"/>
              </a:rPr>
              <a:t>ضرورت تحلیل </a:t>
            </a:r>
            <a:r>
              <a:rPr lang="fa-IR" dirty="0" err="1" smtClean="0">
                <a:cs typeface="B Mitra" pitchFamily="2" charset="-78"/>
              </a:rPr>
              <a:t>ناکثین</a:t>
            </a:r>
            <a:r>
              <a:rPr lang="fa-IR" dirty="0" smtClean="0">
                <a:cs typeface="B Mitra" pitchFamily="2" charset="-78"/>
              </a:rPr>
              <a:t> و </a:t>
            </a:r>
            <a:r>
              <a:rPr lang="fa-IR" dirty="0" err="1" smtClean="0">
                <a:cs typeface="B Mitra" pitchFamily="2" charset="-78"/>
              </a:rPr>
              <a:t>قاسطین</a:t>
            </a:r>
            <a:r>
              <a:rPr lang="fa-IR" dirty="0">
                <a:cs typeface="B Mitra" pitchFamily="2" charset="-78"/>
              </a:rPr>
              <a:t> </a:t>
            </a:r>
            <a:r>
              <a:rPr lang="fa-IR" dirty="0" smtClean="0">
                <a:cs typeface="B Mitra" pitchFamily="2" charset="-78"/>
              </a:rPr>
              <a:t>و </a:t>
            </a:r>
            <a:r>
              <a:rPr lang="fa-IR" dirty="0" err="1" smtClean="0">
                <a:cs typeface="B Mitra" pitchFamily="2" charset="-78"/>
              </a:rPr>
              <a:t>مارقین</a:t>
            </a:r>
            <a:endParaRPr lang="fa-IR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ج) خوارج</a:t>
            </a:r>
            <a:endParaRPr lang="fa-IR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(1) تاریخچه آنها (</a:t>
            </a:r>
            <a:r>
              <a:rPr lang="fa-IR" dirty="0" err="1" smtClean="0">
                <a:cs typeface="B Mitra" pitchFamily="2" charset="-78"/>
              </a:rPr>
              <a:t>شکل‌گیری</a:t>
            </a:r>
            <a:r>
              <a:rPr lang="fa-IR" dirty="0" smtClean="0">
                <a:cs typeface="B Mitra" pitchFamily="2" charset="-78"/>
              </a:rPr>
              <a:t> در دوره فتوحات، مسیر صفین، حکمیت، آیا منقرض شدند؟)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(2) تفاوت شیعه با اهل سنت (معیار، حق است یا اشخاص؟) و خوارج (علاوه بر حق، باید اشخاص را شناخت)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(3) ویژگیها: اهل مبارز و فداکاری، </a:t>
            </a:r>
            <a:r>
              <a:rPr lang="fa-IR" dirty="0" err="1" smtClean="0">
                <a:cs typeface="B Mitra" pitchFamily="2" charset="-78"/>
              </a:rPr>
              <a:t>عبادت‌پیشگی</a:t>
            </a:r>
            <a:r>
              <a:rPr lang="fa-IR" dirty="0" smtClean="0">
                <a:cs typeface="B Mitra" pitchFamily="2" charset="-78"/>
              </a:rPr>
              <a:t> و </a:t>
            </a:r>
            <a:r>
              <a:rPr lang="fa-IR" dirty="0" err="1" smtClean="0">
                <a:cs typeface="B Mitra" pitchFamily="2" charset="-78"/>
              </a:rPr>
              <a:t>متنسک</a:t>
            </a:r>
            <a:r>
              <a:rPr lang="fa-IR" dirty="0" smtClean="0">
                <a:cs typeface="B Mitra" pitchFamily="2" charset="-78"/>
              </a:rPr>
              <a:t> بودن، </a:t>
            </a:r>
            <a:r>
              <a:rPr lang="fa-IR" dirty="0" err="1" smtClean="0">
                <a:cs typeface="B Mitra" pitchFamily="2" charset="-78"/>
              </a:rPr>
              <a:t>جهالت</a:t>
            </a:r>
            <a:r>
              <a:rPr lang="fa-IR" dirty="0" smtClean="0">
                <a:cs typeface="B Mitra" pitchFamily="2" charset="-78"/>
              </a:rPr>
              <a:t>، </a:t>
            </a:r>
            <a:r>
              <a:rPr lang="fa-IR" dirty="0" err="1" smtClean="0">
                <a:cs typeface="B Mitra" pitchFamily="2" charset="-78"/>
              </a:rPr>
              <a:t>تنگ‌نظری</a:t>
            </a:r>
            <a:endParaRPr lang="fa-IR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(4) </a:t>
            </a:r>
            <a:r>
              <a:rPr lang="fa-IR" dirty="0" err="1" smtClean="0">
                <a:cs typeface="B Mitra" pitchFamily="2" charset="-78"/>
              </a:rPr>
              <a:t>عبرتهای</a:t>
            </a:r>
            <a:r>
              <a:rPr lang="fa-IR" dirty="0" smtClean="0">
                <a:cs typeface="B Mitra" pitchFamily="2" charset="-78"/>
              </a:rPr>
              <a:t> خوارج: اولویت دفع جاهلان مقدس، ضرورت فهم عاقلانه دین، دشوارترین مبارزه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3. دافعه علی ع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06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sz="3200" b="1" dirty="0" smtClean="0">
                <a:cs typeface="B Mitra" pitchFamily="2" charset="-78"/>
              </a:rPr>
              <a:t>زمینه بیرونی و اجتماعی: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cs typeface="B Mitra" pitchFamily="2" charset="-78"/>
              </a:rPr>
              <a:t>کشته شدن عثمان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cs typeface="B Mitra" pitchFamily="2" charset="-78"/>
              </a:rPr>
              <a:t>پیدایش طبقه دینداران ناآشنا با </a:t>
            </a:r>
            <a:r>
              <a:rPr lang="fa-IR" sz="2800" b="1" dirty="0" smtClean="0">
                <a:cs typeface="B Mitra" pitchFamily="2" charset="-78"/>
              </a:rPr>
              <a:t>دین (خوارج)</a:t>
            </a:r>
            <a:endParaRPr lang="fa-IR" b="1" dirty="0">
              <a:cs typeface="B Mitra" pitchFamily="2" charset="-7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a-IR" sz="3200" b="1" dirty="0" smtClean="0">
                <a:cs typeface="B Mitra" pitchFamily="2" charset="-78"/>
              </a:rPr>
              <a:t>عامل درونی و شخصیتی خود حضرت: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a-IR" sz="2800" b="1" dirty="0" err="1" smtClean="0">
                <a:cs typeface="B Mitra" pitchFamily="2" charset="-78"/>
              </a:rPr>
              <a:t>انعطاف‌ناپذیری</a:t>
            </a:r>
            <a:r>
              <a:rPr lang="fa-IR" sz="2800" b="1" dirty="0" smtClean="0">
                <a:cs typeface="B Mitra" pitchFamily="2" charset="-78"/>
              </a:rPr>
              <a:t> در اجرای عدالت (≠ اصحاب جمل)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fa-IR" sz="2800" b="1" dirty="0" smtClean="0">
                <a:cs typeface="B Mitra" pitchFamily="2" charset="-78"/>
              </a:rPr>
              <a:t>صراحت و صداقت در سیاست (≠ اصحاب صفین)</a:t>
            </a:r>
          </a:p>
          <a:p>
            <a:pPr marL="393192" lvl="1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800" b="1" dirty="0">
              <a:cs typeface="B Mitra" pitchFamily="2" charset="-78"/>
            </a:endParaRPr>
          </a:p>
          <a:p>
            <a:pPr marL="393192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000" b="1" dirty="0" smtClean="0">
                <a:cs typeface="B Mitra" pitchFamily="2" charset="-78"/>
              </a:rPr>
              <a:t>تنها دو اتهام در طول حکومت، که مقصر واقعی، </a:t>
            </a:r>
            <a:r>
              <a:rPr lang="fa-IR" sz="3000" b="1" dirty="0" err="1" smtClean="0">
                <a:cs typeface="B Mitra" pitchFamily="2" charset="-78"/>
              </a:rPr>
              <a:t>متهم‌کنندگان</a:t>
            </a:r>
            <a:r>
              <a:rPr lang="fa-IR" sz="3000" b="1" dirty="0" smtClean="0">
                <a:cs typeface="B Mitra" pitchFamily="2" charset="-78"/>
              </a:rPr>
              <a:t> بود:</a:t>
            </a:r>
          </a:p>
          <a:p>
            <a:pPr marL="393192" lvl="1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800" b="1" dirty="0" smtClean="0">
                <a:cs typeface="B Mitra" pitchFamily="2" charset="-78"/>
              </a:rPr>
              <a:t>قتل عثمان، حکمیت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72312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4. مشکلات علی ع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833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252</TotalTime>
  <Words>465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 Mitra</vt:lpstr>
      <vt:lpstr>B Titr</vt:lpstr>
      <vt:lpstr>Lucida Sans Unicode</vt:lpstr>
      <vt:lpstr>Verdana</vt:lpstr>
      <vt:lpstr>Wingdings 2</vt:lpstr>
      <vt:lpstr>Wingdings 3</vt:lpstr>
      <vt:lpstr>Concourse</vt:lpstr>
      <vt:lpstr>بسم الله الرحمن الرحیم</vt:lpstr>
      <vt:lpstr>سیره امیرالمومنین ع  (جاذبه و دافعه علی ع)</vt:lpstr>
      <vt:lpstr>1. کلیات درباره جاذبه و دافعه</vt:lpstr>
      <vt:lpstr>2. جاذبه 2-1. موضع اسلام در قبال آن</vt:lpstr>
      <vt:lpstr>2-2. انواع جاذبه</vt:lpstr>
      <vt:lpstr>2-3. ثمرات محبت و عشق</vt:lpstr>
      <vt:lpstr>2-4. ثمره بحث جاذبه در امیرالمومنین</vt:lpstr>
      <vt:lpstr>3. دافعه علی ع</vt:lpstr>
      <vt:lpstr>4. مشکلات علی ع</vt:lpstr>
      <vt:lpstr>و آخر دعوانا ان الحمدلله رب العالمین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mpc</cp:lastModifiedBy>
  <cp:revision>29</cp:revision>
  <dcterms:created xsi:type="dcterms:W3CDTF">2015-01-28T18:45:52Z</dcterms:created>
  <dcterms:modified xsi:type="dcterms:W3CDTF">2015-05-16T06:57:03Z</dcterms:modified>
</cp:coreProperties>
</file>