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88" r:id="rId1"/>
  </p:sldMasterIdLst>
  <p:sldIdLst>
    <p:sldId id="257" r:id="rId2"/>
    <p:sldId id="256" r:id="rId3"/>
    <p:sldId id="258" r:id="rId4"/>
    <p:sldId id="260" r:id="rId5"/>
    <p:sldId id="259" r:id="rId6"/>
    <p:sldId id="274" r:id="rId7"/>
    <p:sldId id="261" r:id="rId8"/>
    <p:sldId id="265" r:id="rId9"/>
    <p:sldId id="262" r:id="rId10"/>
    <p:sldId id="273" r:id="rId11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66" autoAdjust="0"/>
    <p:restoredTop sz="94671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67DC92-EFC4-4B44-8A9C-71462B479993}" type="datetimeFigureOut">
              <a:rPr lang="fa-IR" smtClean="0"/>
              <a:t>1436/07/28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1436/07/28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1436/07/28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1436/07/28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1436/07/28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1436/07/28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1436/07/28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1436/07/28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1436/07/28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1436/07/28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67DC92-EFC4-4B44-8A9C-71462B479993}" type="datetimeFigureOut">
              <a:rPr lang="fa-IR" smtClean="0"/>
              <a:t>1436/07/28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A67DC92-EFC4-4B44-8A9C-71462B479993}" type="datetimeFigureOut">
              <a:rPr lang="fa-IR" smtClean="0"/>
              <a:t>1436/07/28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458200" cy="1143000"/>
          </a:xfrm>
        </p:spPr>
        <p:txBody>
          <a:bodyPr>
            <a:normAutofit/>
          </a:bodyPr>
          <a:lstStyle/>
          <a:p>
            <a:pPr algn="ctr"/>
            <a:r>
              <a:rPr lang="fa-IR" sz="6600" dirty="0" smtClean="0">
                <a:cs typeface="B Titr" pitchFamily="2" charset="-78"/>
              </a:rPr>
              <a:t>بسم الله الرحمن الرحیم</a:t>
            </a:r>
            <a:endParaRPr lang="fa-IR" sz="66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5738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265238"/>
          </a:xfrm>
        </p:spPr>
        <p:txBody>
          <a:bodyPr>
            <a:noAutofit/>
          </a:bodyPr>
          <a:lstStyle/>
          <a:p>
            <a:pPr algn="ctr"/>
            <a:r>
              <a:rPr lang="fa-IR" sz="4800" dirty="0" smtClean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و آخر دعوانا ان الحمدلله رب العالمین</a:t>
            </a:r>
            <a:endParaRPr lang="fa-IR" sz="4800" dirty="0">
              <a:solidFill>
                <a:schemeClr val="accent6">
                  <a:lumMod val="50000"/>
                </a:schemeClr>
              </a:solidFill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7403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6600" dirty="0" smtClean="0">
                <a:cs typeface="B Titr" pitchFamily="2" charset="-78"/>
              </a:rPr>
              <a:t>مساله نفاق</a:t>
            </a:r>
            <a:endParaRPr lang="fa-IR" sz="66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6144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720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fa-IR" sz="3600" b="1" dirty="0" smtClean="0">
                <a:cs typeface="B Mitra" pitchFamily="2" charset="-78"/>
              </a:rPr>
              <a:t>1. لغت نفاق </a:t>
            </a:r>
            <a:r>
              <a:rPr lang="fa-IR" sz="2800" b="1" dirty="0" smtClean="0">
                <a:cs typeface="B Mitra" pitchFamily="2" charset="-78"/>
              </a:rPr>
              <a:t>	(برگرفته </a:t>
            </a:r>
            <a:r>
              <a:rPr lang="fa-IR" sz="2800" b="1" dirty="0">
                <a:cs typeface="B Mitra" pitchFamily="2" charset="-78"/>
              </a:rPr>
              <a:t>از اقدام موش صحرایی</a:t>
            </a:r>
            <a:r>
              <a:rPr lang="fa-IR" sz="2800" b="1" dirty="0" smtClean="0">
                <a:cs typeface="B Mitra" pitchFamily="2" charset="-78"/>
              </a:rPr>
              <a:t>)</a:t>
            </a:r>
            <a:r>
              <a:rPr lang="fa-IR" sz="2800" b="1" dirty="0">
                <a:cs typeface="B Mitra" pitchFamily="2" charset="-78"/>
              </a:rPr>
              <a:t>	</a:t>
            </a:r>
            <a:r>
              <a:rPr lang="fa-IR" sz="2800" b="1" dirty="0" smtClean="0">
                <a:cs typeface="B Mitra" pitchFamily="2" charset="-78"/>
              </a:rPr>
              <a:t>	</a:t>
            </a:r>
          </a:p>
          <a:p>
            <a:pPr marL="109728" indent="0">
              <a:buNone/>
            </a:pPr>
            <a:r>
              <a:rPr lang="fa-IR" sz="3600" b="1" dirty="0" smtClean="0">
                <a:cs typeface="B Mitra" pitchFamily="2" charset="-78"/>
              </a:rPr>
              <a:t>2. تعریف نفاق: </a:t>
            </a:r>
            <a:r>
              <a:rPr lang="fa-IR" sz="3200" b="1" dirty="0" smtClean="0">
                <a:cs typeface="B Mitra" pitchFamily="2" charset="-78"/>
              </a:rPr>
              <a:t>(</a:t>
            </a:r>
            <a:r>
              <a:rPr lang="fa-IR" sz="2800" b="1" dirty="0" smtClean="0">
                <a:cs typeface="B Mitra" pitchFamily="2" charset="-78"/>
              </a:rPr>
              <a:t>مخالفت ظاهر و باطن با هدف سوء)</a:t>
            </a:r>
          </a:p>
          <a:p>
            <a:pPr marL="109728" indent="0">
              <a:buNone/>
            </a:pPr>
            <a:r>
              <a:rPr lang="fa-IR" sz="2800" b="1" dirty="0">
                <a:cs typeface="B Mitra" pitchFamily="2" charset="-78"/>
              </a:rPr>
              <a:t>	</a:t>
            </a:r>
            <a:r>
              <a:rPr lang="fa-IR" sz="2800" b="1" dirty="0" smtClean="0">
                <a:cs typeface="B Mitra" pitchFamily="2" charset="-78"/>
              </a:rPr>
              <a:t>		 (ناصیه کاذبه: سیمای دروغین)</a:t>
            </a:r>
          </a:p>
          <a:p>
            <a:pPr>
              <a:buFontTx/>
              <a:buChar char="-"/>
            </a:pPr>
            <a:r>
              <a:rPr lang="fa-IR" sz="2800" b="1" dirty="0" smtClean="0">
                <a:cs typeface="B Mitra" pitchFamily="2" charset="-78"/>
              </a:rPr>
              <a:t>ریشه وجودی نفاق: سوءاستفاده از یک توانایی فطری</a:t>
            </a:r>
          </a:p>
          <a:p>
            <a:pPr>
              <a:buFontTx/>
              <a:buChar char="-"/>
            </a:pPr>
            <a:r>
              <a:rPr lang="fa-IR" sz="2800" b="1" dirty="0">
                <a:cs typeface="B Mitra" pitchFamily="2" charset="-78"/>
              </a:rPr>
              <a:t> </a:t>
            </a:r>
            <a:r>
              <a:rPr lang="fa-IR" sz="2800" b="1" dirty="0" smtClean="0">
                <a:cs typeface="B Mitra" pitchFamily="2" charset="-78"/>
              </a:rPr>
              <a:t>مصادیق حسن استفاده: یحسبهم الجاهل اغنیاء من التعفف، المومن بشره فی وجهه و حزنه فی قلبه </a:t>
            </a:r>
          </a:p>
          <a:p>
            <a:pPr>
              <a:buFontTx/>
              <a:buChar char="-"/>
            </a:pPr>
            <a:r>
              <a:rPr lang="fa-IR" sz="2800" b="1" dirty="0">
                <a:cs typeface="B Mitra" pitchFamily="2" charset="-78"/>
              </a:rPr>
              <a:t> </a:t>
            </a:r>
            <a:r>
              <a:rPr lang="fa-IR" sz="2800" b="1" dirty="0" smtClean="0">
                <a:cs typeface="B Mitra" pitchFamily="2" charset="-78"/>
              </a:rPr>
              <a:t>نتیجه مهم: تفاوت نفاق و تقیه (تفاوت درهدف از پوشاندن ظاهر)</a:t>
            </a:r>
            <a:endParaRPr lang="fa-IR" sz="3600" b="1" dirty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1. حقیقت نفاق و منافق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11169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49891"/>
          </a:xfrm>
        </p:spPr>
        <p:txBody>
          <a:bodyPr>
            <a:normAutofit/>
          </a:bodyPr>
          <a:lstStyle/>
          <a:p>
            <a:pPr marL="109728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3200" b="1" dirty="0" smtClean="0">
                <a:cs typeface="B Mitra" pitchFamily="2" charset="-78"/>
              </a:rPr>
              <a:t>3. انواع منافق</a:t>
            </a: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a-IR" sz="3200" b="1" dirty="0" smtClean="0">
                <a:cs typeface="B Mitra" pitchFamily="2" charset="-78"/>
              </a:rPr>
              <a:t>از ابتدا منافق (پایان مبارزه مستقیم و تسلیم ظاهری)</a:t>
            </a: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fa-IR" sz="3200" b="1" dirty="0" smtClean="0">
              <a:cs typeface="B Mitra" pitchFamily="2" charset="-78"/>
            </a:endParaRP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a-IR" sz="3200" b="1" dirty="0" smtClean="0">
                <a:cs typeface="B Mitra" pitchFamily="2" charset="-78"/>
              </a:rPr>
              <a:t>ابتدا مومن و تدریجا منافق (آمنوا ثم کفروا) (بسیارمهم)</a:t>
            </a:r>
            <a:endParaRPr lang="fa-IR" sz="3200" dirty="0">
              <a:cs typeface="B Mitra" pitchFamily="2" charset="-78"/>
            </a:endParaRPr>
          </a:p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cs typeface="B Titr" pitchFamily="2" charset="-78"/>
              </a:rPr>
              <a:t>1. حقیقت نفاق و منافق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182316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95400"/>
            <a:ext cx="9067800" cy="5334000"/>
          </a:xfrm>
        </p:spPr>
        <p:txBody>
          <a:bodyPr>
            <a:normAutofit fontScale="92500" lnSpcReduction="10000"/>
          </a:bodyPr>
          <a:lstStyle/>
          <a:p>
            <a:pPr marL="109728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 smtClean="0">
                <a:cs typeface="B Mitra" pitchFamily="2" charset="-78"/>
              </a:rPr>
              <a:t>4) ویژگی های منافق</a:t>
            </a:r>
          </a:p>
          <a:p>
            <a:pPr marL="566928" indent="-457200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fa-IR" sz="2400" b="1" dirty="0" smtClean="0">
                <a:cs typeface="B Mitra" pitchFamily="2" charset="-78"/>
              </a:rPr>
              <a:t>تفاوت ظاهر و باطن (تظاهر، اظهار ایمان توسط منافق بیش از مومن است)</a:t>
            </a:r>
          </a:p>
          <a:p>
            <a:pPr marL="566928" indent="-457200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fa-IR" sz="2400" b="1" dirty="0" smtClean="0">
                <a:cs typeface="B Mitra" pitchFamily="2" charset="-78"/>
              </a:rPr>
              <a:t>همبستگی شدید (بعضهم من بعض) اما نه رابطه ولایی (بعضهم اولیاء بعض)</a:t>
            </a:r>
          </a:p>
          <a:p>
            <a:pPr marL="566928" indent="-457200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fa-IR" sz="2400" b="1" dirty="0" smtClean="0">
                <a:cs typeface="B Mitra" pitchFamily="2" charset="-78"/>
              </a:rPr>
              <a:t>نقش بازدارندگی در اهداف جامعه اسلامی (یامرون بالمنکر و ینهون عن المعروف)</a:t>
            </a:r>
          </a:p>
          <a:p>
            <a:pPr marL="566928" indent="-457200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fa-IR" sz="2400" b="1" dirty="0" smtClean="0">
                <a:cs typeface="B Mitra" pitchFamily="2" charset="-78"/>
              </a:rPr>
              <a:t>کنار کشیدن و ممانعت از کمک اقتصادی (یقبضون ایدیهم، لاتنفقوا علی من عندرسول الله)</a:t>
            </a:r>
          </a:p>
          <a:p>
            <a:pPr marL="566928" indent="-457200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fa-IR" sz="2400" b="1" dirty="0" smtClean="0">
                <a:cs typeface="B Mitra" pitchFamily="2" charset="-78"/>
              </a:rPr>
              <a:t>نیرنگ باز: فریب دادن خود حقیقت! (یخادعون الله) قسم خوردن فراوان</a:t>
            </a:r>
          </a:p>
          <a:p>
            <a:pPr marL="566928" indent="-457200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fa-IR" sz="2400" b="1" dirty="0" smtClean="0">
                <a:cs typeface="B Mitra" pitchFamily="2" charset="-78"/>
              </a:rPr>
              <a:t>بیمار دل بودن (فی قلوبهم مرض فزادهم الله مرضا)</a:t>
            </a:r>
          </a:p>
          <a:p>
            <a:pPr marL="566928" indent="-457200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fa-IR" sz="2400" b="1" dirty="0" smtClean="0">
                <a:cs typeface="B Mitra" pitchFamily="2" charset="-78"/>
              </a:rPr>
              <a:t>نیمه زرنگی! (امر بر خودشان هم مشتبه شده: ولکن لایشعرون، ولکن لایعلمون)</a:t>
            </a:r>
          </a:p>
          <a:p>
            <a:pPr marL="566928" indent="-457200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fa-IR" sz="2400" b="1" dirty="0" smtClean="0">
                <a:cs typeface="B Mitra" pitchFamily="2" charset="-78"/>
              </a:rPr>
              <a:t>سفیه و احمق بودن علیرغم ادعای برتری – مفسد بودن علیرغم ادعای اصلاح</a:t>
            </a:r>
          </a:p>
          <a:p>
            <a:pPr marL="566928" indent="-457200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fa-IR" sz="2400" b="1" dirty="0" smtClean="0">
                <a:cs typeface="B Mitra" pitchFamily="2" charset="-78"/>
              </a:rPr>
              <a:t>دوچهرگی (هرمجلسی باب میل مخاطب: اذا لقوا الذین آمنوا ...)</a:t>
            </a:r>
          </a:p>
          <a:p>
            <a:pPr marL="566928" indent="-457200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fa-IR" sz="2400" b="1" dirty="0" smtClean="0">
                <a:cs typeface="B Mitra" pitchFamily="2" charset="-78"/>
              </a:rPr>
              <a:t>ابتر و زائل بودن کارشان (استوقد نارا...) ≠مومن: علی هدی من ربهم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cs typeface="B Titr" pitchFamily="2" charset="-78"/>
              </a:rPr>
              <a:t>1. حقیقت نفاق و منافق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7411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 smtClean="0">
                <a:cs typeface="B Mitra" pitchFamily="2" charset="-78"/>
              </a:rPr>
              <a:t> برخی ویژگی </a:t>
            </a:r>
            <a:r>
              <a:rPr lang="fa-IR" b="1" dirty="0">
                <a:cs typeface="B Mitra" pitchFamily="2" charset="-78"/>
              </a:rPr>
              <a:t>های </a:t>
            </a:r>
            <a:r>
              <a:rPr lang="fa-IR" b="1" dirty="0" smtClean="0">
                <a:cs typeface="B Mitra" pitchFamily="2" charset="-78"/>
              </a:rPr>
              <a:t>دیگر </a:t>
            </a:r>
            <a:r>
              <a:rPr lang="fa-IR" b="1" dirty="0" err="1" smtClean="0">
                <a:cs typeface="B Mitra" pitchFamily="2" charset="-78"/>
              </a:rPr>
              <a:t>منافق</a:t>
            </a:r>
            <a:r>
              <a:rPr lang="fa-IR" b="1" dirty="0">
                <a:cs typeface="B Mitra" pitchFamily="2" charset="-78"/>
              </a:rPr>
              <a:t> </a:t>
            </a:r>
            <a:r>
              <a:rPr lang="fa-IR" b="1" dirty="0" smtClean="0">
                <a:cs typeface="B Mitra" pitchFamily="2" charset="-78"/>
              </a:rPr>
              <a:t>در قرآن [اضافه بر کتاب]</a:t>
            </a:r>
            <a:endParaRPr lang="fa-IR" dirty="0" smtClean="0"/>
          </a:p>
          <a:p>
            <a:pPr marL="566928" lvl="0" indent="-457200">
              <a:spcBef>
                <a:spcPts val="600"/>
              </a:spcBef>
              <a:spcAft>
                <a:spcPts val="600"/>
              </a:spcAft>
              <a:buClr>
                <a:srgbClr val="2DA2BF"/>
              </a:buClr>
              <a:buFont typeface="Wingdings 3"/>
              <a:buAutoNum type="arabicParenR"/>
            </a:pPr>
            <a:r>
              <a:rPr lang="fa-IR" sz="2200" b="1" dirty="0" smtClean="0">
                <a:solidFill>
                  <a:prstClr val="black"/>
                </a:solidFill>
                <a:cs typeface="B Mitra" pitchFamily="2" charset="-78"/>
              </a:rPr>
              <a:t>تفکیک خدا و رسول! و «صد عن رسول</a:t>
            </a:r>
            <a:r>
              <a:rPr lang="fa-IR" sz="2200" b="1" dirty="0" smtClean="0">
                <a:solidFill>
                  <a:prstClr val="black"/>
                </a:solidFill>
                <a:cs typeface="B Mitra" pitchFamily="2" charset="-78"/>
              </a:rPr>
              <a:t>» (</a:t>
            </a:r>
            <a:r>
              <a:rPr lang="fa-IR" sz="2200" b="1" dirty="0" err="1" smtClean="0">
                <a:solidFill>
                  <a:prstClr val="black"/>
                </a:solidFill>
                <a:cs typeface="B Mitra" pitchFamily="2" charset="-78"/>
              </a:rPr>
              <a:t>یصدون</a:t>
            </a:r>
            <a:r>
              <a:rPr lang="fa-IR" sz="2200" b="1" dirty="0" smtClean="0">
                <a:solidFill>
                  <a:prstClr val="black"/>
                </a:solidFill>
                <a:cs typeface="B Mitra" pitchFamily="2" charset="-78"/>
              </a:rPr>
              <a:t> </a:t>
            </a:r>
            <a:r>
              <a:rPr lang="fa-IR" sz="2200" b="1" dirty="0" err="1" smtClean="0">
                <a:solidFill>
                  <a:prstClr val="black"/>
                </a:solidFill>
                <a:cs typeface="B Mitra" pitchFamily="2" charset="-78"/>
              </a:rPr>
              <a:t>عنک</a:t>
            </a:r>
            <a:r>
              <a:rPr lang="fa-IR" sz="2200" b="1" dirty="0" smtClean="0">
                <a:solidFill>
                  <a:prstClr val="black"/>
                </a:solidFill>
                <a:cs typeface="B Mitra" pitchFamily="2" charset="-78"/>
              </a:rPr>
              <a:t> </a:t>
            </a:r>
            <a:r>
              <a:rPr lang="fa-IR" sz="2200" b="1" dirty="0" err="1" smtClean="0">
                <a:solidFill>
                  <a:prstClr val="black"/>
                </a:solidFill>
                <a:cs typeface="B Mitra" pitchFamily="2" charset="-78"/>
              </a:rPr>
              <a:t>صدودا</a:t>
            </a:r>
            <a:r>
              <a:rPr lang="fa-IR" sz="2200" b="1" dirty="0" smtClean="0">
                <a:solidFill>
                  <a:prstClr val="black"/>
                </a:solidFill>
                <a:cs typeface="B Mitra" pitchFamily="2" charset="-78"/>
              </a:rPr>
              <a:t>)</a:t>
            </a:r>
            <a:endParaRPr lang="fa-IR" sz="2200" b="1" dirty="0" smtClean="0">
              <a:solidFill>
                <a:prstClr val="black"/>
              </a:solidFill>
              <a:cs typeface="B Mitra" pitchFamily="2" charset="-78"/>
            </a:endParaRPr>
          </a:p>
          <a:p>
            <a:pPr marL="566928" lvl="0" indent="-457200">
              <a:spcBef>
                <a:spcPts val="600"/>
              </a:spcBef>
              <a:spcAft>
                <a:spcPts val="600"/>
              </a:spcAft>
              <a:buClr>
                <a:srgbClr val="2DA2BF"/>
              </a:buClr>
              <a:buFont typeface="Wingdings 3"/>
              <a:buAutoNum type="arabicParenR"/>
            </a:pPr>
            <a:r>
              <a:rPr lang="fa-IR" sz="2200" b="1" dirty="0" smtClean="0">
                <a:solidFill>
                  <a:prstClr val="black"/>
                </a:solidFill>
                <a:cs typeface="B Mitra" pitchFamily="2" charset="-78"/>
              </a:rPr>
              <a:t>انتخاب سلیقه ای دین (نومن ببعض و نکفر ببعض)</a:t>
            </a:r>
          </a:p>
          <a:p>
            <a:pPr marL="566928" lvl="0" indent="-457200">
              <a:spcBef>
                <a:spcPts val="600"/>
              </a:spcBef>
              <a:spcAft>
                <a:spcPts val="600"/>
              </a:spcAft>
              <a:buClr>
                <a:srgbClr val="2DA2BF"/>
              </a:buClr>
              <a:buFont typeface="Wingdings 3"/>
              <a:buAutoNum type="arabicParenR"/>
            </a:pPr>
            <a:r>
              <a:rPr lang="fa-IR" sz="2200" b="1" dirty="0" smtClean="0">
                <a:solidFill>
                  <a:prstClr val="black"/>
                </a:solidFill>
                <a:cs typeface="B Mitra" pitchFamily="2" charset="-78"/>
              </a:rPr>
              <a:t>ترسو و مبتلا به توهم توطئه از جانب مومنین (یحسبون کل صیحه علیهم)</a:t>
            </a:r>
          </a:p>
          <a:p>
            <a:pPr marL="566928" lvl="0" indent="-457200">
              <a:spcBef>
                <a:spcPts val="600"/>
              </a:spcBef>
              <a:spcAft>
                <a:spcPts val="600"/>
              </a:spcAft>
              <a:buClr>
                <a:srgbClr val="2DA2BF"/>
              </a:buClr>
              <a:buFont typeface="Wingdings 3"/>
              <a:buAutoNum type="arabicParenR"/>
            </a:pPr>
            <a:r>
              <a:rPr lang="fa-IR" sz="2200" b="1" dirty="0" smtClean="0">
                <a:solidFill>
                  <a:prstClr val="black"/>
                </a:solidFill>
                <a:cs typeface="B Mitra" pitchFamily="2" charset="-78"/>
              </a:rPr>
              <a:t>ذکر قلیل (لایذکرون الله الا قلیلا)</a:t>
            </a:r>
          </a:p>
          <a:p>
            <a:pPr marL="566928" lvl="0" indent="-457200">
              <a:spcBef>
                <a:spcPts val="600"/>
              </a:spcBef>
              <a:spcAft>
                <a:spcPts val="600"/>
              </a:spcAft>
              <a:buClr>
                <a:srgbClr val="2DA2BF"/>
              </a:buClr>
              <a:buFont typeface="Wingdings 3"/>
              <a:buAutoNum type="arabicParenR"/>
            </a:pPr>
            <a:r>
              <a:rPr lang="fa-IR" sz="2200" b="1" dirty="0" smtClean="0">
                <a:solidFill>
                  <a:prstClr val="black"/>
                </a:solidFill>
                <a:cs typeface="B Mitra" pitchFamily="2" charset="-78"/>
              </a:rPr>
              <a:t>مذبذب بین حق و باطل (تکلیفش با خودش هم معلوم نیست)</a:t>
            </a:r>
          </a:p>
          <a:p>
            <a:pPr marL="566928" lvl="0" indent="-457200">
              <a:spcBef>
                <a:spcPts val="600"/>
              </a:spcBef>
              <a:spcAft>
                <a:spcPts val="600"/>
              </a:spcAft>
              <a:buClr>
                <a:srgbClr val="2DA2BF"/>
              </a:buClr>
              <a:buFont typeface="Wingdings 3"/>
              <a:buAutoNum type="arabicParenR"/>
            </a:pPr>
            <a:r>
              <a:rPr lang="fa-IR" sz="2200" b="1" dirty="0" smtClean="0">
                <a:solidFill>
                  <a:prstClr val="black"/>
                </a:solidFill>
                <a:cs typeface="B Mitra" pitchFamily="2" charset="-78"/>
              </a:rPr>
              <a:t>...</a:t>
            </a:r>
            <a:endParaRPr lang="fa-IR" sz="2200" b="1" dirty="0">
              <a:solidFill>
                <a:prstClr val="black"/>
              </a:solidFill>
              <a:cs typeface="B Mitra" pitchFamily="2" charset="-78"/>
            </a:endParaRPr>
          </a:p>
          <a:p>
            <a:pPr marL="109728" indent="0" algn="ctr">
              <a:spcBef>
                <a:spcPts val="600"/>
              </a:spcBef>
              <a:spcAft>
                <a:spcPts val="600"/>
              </a:spcAft>
              <a:buNone/>
            </a:pPr>
            <a:endParaRPr lang="fa-IR" b="1" dirty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cs typeface="B Titr" pitchFamily="2" charset="-78"/>
              </a:rPr>
              <a:t>1. حقیقت نفاق و منافق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881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fa-IR" sz="3200" b="1" dirty="0" smtClean="0">
                <a:cs typeface="B Mitra" pitchFamily="2" charset="-78"/>
              </a:rPr>
              <a:t>1) تاکید بر اصل این خطر در ادبیات دینی (قرآن و حدیث)</a:t>
            </a:r>
          </a:p>
          <a:p>
            <a:pPr marL="109728" indent="0">
              <a:buNone/>
            </a:pPr>
            <a:r>
              <a:rPr lang="fa-IR" sz="3200" dirty="0" smtClean="0">
                <a:cs typeface="B Mitra" pitchFamily="2" charset="-78"/>
              </a:rPr>
              <a:t>قرآن کریم: هم العدو فاحذرهم، ان المنافقین فی الدرک الاسفل من </a:t>
            </a:r>
            <a:r>
              <a:rPr lang="fa-IR" sz="3200" dirty="0" err="1" smtClean="0">
                <a:cs typeface="B Mitra" pitchFamily="2" charset="-78"/>
              </a:rPr>
              <a:t>النار</a:t>
            </a:r>
            <a:r>
              <a:rPr lang="fa-IR" sz="3200" dirty="0" smtClean="0">
                <a:cs typeface="B Mitra" pitchFamily="2" charset="-78"/>
              </a:rPr>
              <a:t> </a:t>
            </a:r>
            <a:r>
              <a:rPr lang="fa-IR" sz="3200" dirty="0" smtClean="0">
                <a:cs typeface="B Mitra" pitchFamily="2" charset="-78"/>
              </a:rPr>
              <a:t>	      حجم </a:t>
            </a:r>
            <a:r>
              <a:rPr lang="fa-IR" sz="3200" dirty="0" smtClean="0">
                <a:cs typeface="B Mitra" pitchFamily="2" charset="-78"/>
              </a:rPr>
              <a:t>آیات در مقایسه با آیات مربوط به کفار</a:t>
            </a:r>
          </a:p>
          <a:p>
            <a:pPr marL="109728" indent="0">
              <a:buNone/>
            </a:pPr>
            <a:r>
              <a:rPr lang="fa-IR" sz="3200" dirty="0" smtClean="0">
                <a:cs typeface="B Mitra" pitchFamily="2" charset="-78"/>
              </a:rPr>
              <a:t>احادیث نبوی: ...ولکنی اخاف علیهم کل منافق الجنان عالم اللسان..</a:t>
            </a:r>
          </a:p>
          <a:p>
            <a:pPr marL="109728" indent="0">
              <a:buNone/>
            </a:pPr>
            <a:endParaRPr lang="fa-IR" sz="3200" dirty="0">
              <a:cs typeface="B Mitra" pitchFamily="2" charset="-78"/>
            </a:endParaRPr>
          </a:p>
          <a:p>
            <a:pPr marL="109728" indent="0">
              <a:buNone/>
            </a:pPr>
            <a:r>
              <a:rPr lang="fa-IR" sz="3200" b="1" dirty="0" smtClean="0">
                <a:cs typeface="B Mitra" pitchFamily="2" charset="-78"/>
              </a:rPr>
              <a:t> 2) تحلیل چرایی اهمیت این خطر در ادبیات دینی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a-IR" sz="3200" dirty="0" smtClean="0">
                <a:cs typeface="B Mitra" pitchFamily="2" charset="-78"/>
              </a:rPr>
              <a:t>اهمیت تهدید داخلی نسبت به خارجی (فلاتخشوهم و اخشون)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a-IR" sz="3200" dirty="0" smtClean="0">
                <a:cs typeface="B Mitra" pitchFamily="2" charset="-78"/>
              </a:rPr>
              <a:t>سرمایه گذاری آنها بر جاهل متنسک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a-IR" sz="2800" dirty="0" smtClean="0">
                <a:cs typeface="B Mitra" pitchFamily="2" charset="-78"/>
              </a:rPr>
              <a:t>پیامبر ص: قسم ظهری اثنان ...، اخاف علیهم سوءالتدبیر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a-IR" sz="2800" dirty="0" smtClean="0">
                <a:cs typeface="B Mitra" pitchFamily="2" charset="-78"/>
              </a:rPr>
              <a:t>علی ع :دشواری کار ایشان (پیراهن عثمان)</a:t>
            </a:r>
          </a:p>
          <a:p>
            <a:pPr>
              <a:buFontTx/>
              <a:buChar char="-"/>
            </a:pPr>
            <a:endParaRPr lang="fa-IR" sz="3200" dirty="0" smtClean="0">
              <a:cs typeface="B Mitra" pitchFamily="2" charset="-78"/>
            </a:endParaRPr>
          </a:p>
          <a:p>
            <a:pPr marL="109728" indent="0" algn="ctr">
              <a:buNone/>
            </a:pPr>
            <a:endParaRPr lang="fa-IR" sz="3200" dirty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2. خطر منافق (در منطق دین)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73128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638800"/>
          </a:xfrm>
        </p:spPr>
        <p:txBody>
          <a:bodyPr>
            <a:normAutofit fontScale="92500" lnSpcReduction="20000"/>
          </a:bodyPr>
          <a:lstStyle/>
          <a:p>
            <a:pPr marL="109728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 smtClean="0">
                <a:cs typeface="B Mitra" pitchFamily="2" charset="-78"/>
              </a:rPr>
              <a:t>الف) نظر اهل سنت: اولا مدینه (نه قبلش)، ثانیا قبل از رحلت پیامبرص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 smtClean="0">
                <a:cs typeface="B Mitra" pitchFamily="2" charset="-78"/>
              </a:rPr>
              <a:t>دلیل:</a:t>
            </a:r>
            <a:r>
              <a:rPr lang="fa-IR" dirty="0" smtClean="0">
                <a:cs typeface="B Mitra" pitchFamily="2" charset="-78"/>
              </a:rPr>
              <a:t> اولا: قبلش انگیزه نیست. دلیل بر ثانیا نمی آورند [نظریه عدالت صحابه]</a:t>
            </a:r>
          </a:p>
          <a:p>
            <a:pPr marL="109728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 smtClean="0">
                <a:cs typeface="B Mitra" pitchFamily="2" charset="-78"/>
              </a:rPr>
              <a:t>ب) نظر شیعه: هم قبل فرض دارد و هم بعد خیلی مهم است: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 smtClean="0">
                <a:cs typeface="B Mitra" pitchFamily="2" charset="-78"/>
              </a:rPr>
              <a:t>دلیل: </a:t>
            </a:r>
            <a:r>
              <a:rPr lang="fa-IR" dirty="0" smtClean="0">
                <a:cs typeface="B Mitra" pitchFamily="2" charset="-78"/>
              </a:rPr>
              <a:t>در اسلام مهاجران (مکه): 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dirty="0" smtClean="0">
                <a:cs typeface="B Mitra" pitchFamily="2" charset="-78"/>
              </a:rPr>
              <a:t>(1) شم جامعه </a:t>
            </a:r>
            <a:r>
              <a:rPr lang="fa-IR" dirty="0" err="1" smtClean="0">
                <a:cs typeface="B Mitra" pitchFamily="2" charset="-78"/>
              </a:rPr>
              <a:t>شناسی</a:t>
            </a:r>
            <a:r>
              <a:rPr lang="fa-IR" dirty="0" smtClean="0">
                <a:cs typeface="B Mitra" pitchFamily="2" charset="-78"/>
              </a:rPr>
              <a:t> </a:t>
            </a:r>
            <a:r>
              <a:rPr lang="fa-IR" dirty="0" smtClean="0">
                <a:cs typeface="B Mitra" pitchFamily="2" charset="-78"/>
              </a:rPr>
              <a:t>[</a:t>
            </a:r>
            <a:r>
              <a:rPr lang="fa-IR" dirty="0" err="1" smtClean="0">
                <a:cs typeface="B Mitra" pitchFamily="2" charset="-78"/>
              </a:rPr>
              <a:t>طوعا</a:t>
            </a:r>
            <a:r>
              <a:rPr lang="fa-IR" dirty="0" smtClean="0">
                <a:cs typeface="B Mitra" pitchFamily="2" charset="-78"/>
              </a:rPr>
              <a:t> </a:t>
            </a:r>
            <a:r>
              <a:rPr lang="fa-IR" dirty="0" smtClean="0">
                <a:cs typeface="B Mitra" pitchFamily="2" charset="-78"/>
              </a:rPr>
              <a:t>او کرها، لا بل طمعا؛ ابن مسعود: «مَا </a:t>
            </a:r>
            <a:r>
              <a:rPr lang="fa-IR" dirty="0">
                <a:cs typeface="B Mitra" pitchFamily="2" charset="-78"/>
              </a:rPr>
              <a:t>كُنْتُ أَظُنُّ أَنَّ فِيَ أَصْحَابِ النَّبِيِّ (ص) أَحَدًا يُحِبُّ الدُّنْيَا حَتَّى نَزَلَتْ:ف مِنْكُمْ مَنْ يُرِيدُ </a:t>
            </a:r>
            <a:r>
              <a:rPr lang="fa-IR" dirty="0" err="1" smtClean="0">
                <a:cs typeface="B Mitra" pitchFamily="2" charset="-78"/>
              </a:rPr>
              <a:t>الدُّنْيَا</a:t>
            </a:r>
            <a:r>
              <a:rPr lang="fa-IR" dirty="0" smtClean="0">
                <a:cs typeface="B Mitra" pitchFamily="2" charset="-78"/>
              </a:rPr>
              <a:t>»]</a:t>
            </a:r>
            <a:endParaRPr lang="fa-IR" dirty="0" smtClean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dirty="0" smtClean="0">
                <a:cs typeface="B Mitra" pitchFamily="2" charset="-78"/>
              </a:rPr>
              <a:t>[(2) توجه به نوع دوم منافق: آمنوا ثم کفروا]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dirty="0" smtClean="0">
                <a:cs typeface="B Mitra" pitchFamily="2" charset="-78"/>
              </a:rPr>
              <a:t>بعد از </a:t>
            </a:r>
            <a:r>
              <a:rPr lang="fa-IR" dirty="0" smtClean="0">
                <a:cs typeface="B Mitra" pitchFamily="2" charset="-78"/>
              </a:rPr>
              <a:t>پیامبر ص</a:t>
            </a:r>
            <a:endParaRPr lang="fa-IR" dirty="0" smtClean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dirty="0" smtClean="0">
                <a:cs typeface="B Mitra" pitchFamily="2" charset="-78"/>
              </a:rPr>
              <a:t>(1) دلیل خود اهل سنت درباره منافقین مدینه، در فتح مکه به بعد صادق است.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dirty="0" smtClean="0">
                <a:cs typeface="B Mitra" pitchFamily="2" charset="-78"/>
              </a:rPr>
              <a:t>(2) کثرت آیات </a:t>
            </a:r>
            <a:r>
              <a:rPr lang="fa-IR" dirty="0" smtClean="0">
                <a:cs typeface="B Mitra" pitchFamily="2" charset="-78"/>
              </a:rPr>
              <a:t>ناظر به نفاق و </a:t>
            </a:r>
            <a:r>
              <a:rPr lang="fa-IR" dirty="0" smtClean="0">
                <a:cs typeface="B Mitra" pitchFamily="2" charset="-78"/>
              </a:rPr>
              <a:t>عدم حصر معنای آیات در شأن نزول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dirty="0" smtClean="0">
                <a:cs typeface="B Mitra" pitchFamily="2" charset="-78"/>
              </a:rPr>
              <a:t>(3) روایات پیامبر (اخاف علی امتی، [شجره ملعونه، روایات فتن و </a:t>
            </a:r>
            <a:r>
              <a:rPr lang="fa-IR" dirty="0" err="1" smtClean="0">
                <a:cs typeface="B Mitra" pitchFamily="2" charset="-78"/>
              </a:rPr>
              <a:t>ملاحم</a:t>
            </a:r>
            <a:r>
              <a:rPr lang="fa-IR" dirty="0" smtClean="0">
                <a:cs typeface="B Mitra" pitchFamily="2" charset="-78"/>
              </a:rPr>
              <a:t>])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dirty="0" smtClean="0">
                <a:cs typeface="B Mitra" pitchFamily="2" charset="-78"/>
              </a:rPr>
              <a:t>[(4) عدم عدالت صحابه: </a:t>
            </a:r>
            <a:r>
              <a:rPr lang="fa-IR" dirty="0" err="1" smtClean="0">
                <a:cs typeface="B Mitra" pitchFamily="2" charset="-78"/>
              </a:rPr>
              <a:t>منافقین</a:t>
            </a:r>
            <a:r>
              <a:rPr lang="fa-IR" dirty="0" smtClean="0">
                <a:cs typeface="B Mitra" pitchFamily="2" charset="-78"/>
              </a:rPr>
              <a:t> در صحابه که ناشناخته ماندند (من اهل </a:t>
            </a:r>
            <a:r>
              <a:rPr lang="fa-IR" dirty="0" err="1" smtClean="0">
                <a:cs typeface="B Mitra" pitchFamily="2" charset="-78"/>
              </a:rPr>
              <a:t>المدینه</a:t>
            </a:r>
            <a:r>
              <a:rPr lang="fa-IR" dirty="0" smtClean="0">
                <a:cs typeface="B Mitra" pitchFamily="2" charset="-78"/>
              </a:rPr>
              <a:t> </a:t>
            </a:r>
            <a:r>
              <a:rPr lang="fa-IR" dirty="0" err="1" smtClean="0">
                <a:cs typeface="B Mitra" pitchFamily="2" charset="-78"/>
              </a:rPr>
              <a:t>مردوا</a:t>
            </a:r>
            <a:r>
              <a:rPr lang="fa-IR" dirty="0" smtClean="0">
                <a:cs typeface="B Mitra" pitchFamily="2" charset="-78"/>
              </a:rPr>
              <a:t> علی </a:t>
            </a:r>
            <a:r>
              <a:rPr lang="fa-IR" dirty="0" err="1" smtClean="0">
                <a:cs typeface="B Mitra" pitchFamily="2" charset="-78"/>
              </a:rPr>
              <a:t>النقاق</a:t>
            </a:r>
            <a:r>
              <a:rPr lang="fa-IR" dirty="0" smtClean="0">
                <a:cs typeface="B Mitra" pitchFamily="2" charset="-78"/>
              </a:rPr>
              <a:t> </a:t>
            </a:r>
            <a:r>
              <a:rPr lang="fa-IR" dirty="0" err="1" smtClean="0">
                <a:cs typeface="B Mitra" pitchFamily="2" charset="-78"/>
              </a:rPr>
              <a:t>لاتعلمهم</a:t>
            </a:r>
            <a:r>
              <a:rPr lang="fa-IR" dirty="0" smtClean="0">
                <a:cs typeface="B Mitra" pitchFamily="2" charset="-78"/>
              </a:rPr>
              <a:t> </a:t>
            </a:r>
            <a:r>
              <a:rPr lang="fa-IR" dirty="0" err="1" smtClean="0">
                <a:cs typeface="B Mitra" pitchFamily="2" charset="-78"/>
              </a:rPr>
              <a:t>نحن</a:t>
            </a:r>
            <a:r>
              <a:rPr lang="fa-IR" dirty="0" smtClean="0">
                <a:cs typeface="B Mitra" pitchFamily="2" charset="-78"/>
              </a:rPr>
              <a:t> </a:t>
            </a:r>
            <a:r>
              <a:rPr lang="fa-IR" dirty="0" err="1" smtClean="0">
                <a:cs typeface="B Mitra" pitchFamily="2" charset="-78"/>
              </a:rPr>
              <a:t>نعلمهم</a:t>
            </a:r>
            <a:r>
              <a:rPr lang="fa-IR" dirty="0" smtClean="0">
                <a:cs typeface="B Mitra" pitchFamily="2" charset="-78"/>
              </a:rPr>
              <a:t>) توبه/101]</a:t>
            </a:r>
            <a:endParaRPr lang="fa-IR" dirty="0" smtClean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1845"/>
            <a:ext cx="8229600" cy="1143000"/>
          </a:xfrm>
        </p:spPr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3. </a:t>
            </a:r>
            <a:r>
              <a:rPr lang="fa-IR" dirty="0">
                <a:cs typeface="B Titr" pitchFamily="2" charset="-78"/>
              </a:rPr>
              <a:t>خطر منافق </a:t>
            </a:r>
            <a:r>
              <a:rPr lang="fa-IR" dirty="0" smtClean="0">
                <a:cs typeface="B Titr" pitchFamily="2" charset="-78"/>
              </a:rPr>
              <a:t>(از نظر مردم)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7069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ctr">
              <a:spcBef>
                <a:spcPts val="600"/>
              </a:spcBef>
              <a:spcAft>
                <a:spcPts val="600"/>
              </a:spcAft>
              <a:buNone/>
            </a:pPr>
            <a:endParaRPr lang="fa-IR" sz="3200" b="1" dirty="0" smtClean="0">
              <a:cs typeface="B Mitra" pitchFamily="2" charset="-78"/>
            </a:endParaRPr>
          </a:p>
          <a:p>
            <a:pPr marL="109728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3200" b="1" dirty="0" smtClean="0">
                <a:cs typeface="B Mitra" pitchFamily="2" charset="-78"/>
              </a:rPr>
              <a:t>سیاست حذر و احتیاط</a:t>
            </a:r>
          </a:p>
          <a:p>
            <a:pPr marL="109728" indent="0" algn="ctr">
              <a:spcBef>
                <a:spcPts val="600"/>
              </a:spcBef>
              <a:spcAft>
                <a:spcPts val="600"/>
              </a:spcAft>
              <a:buNone/>
            </a:pPr>
            <a:endParaRPr lang="fa-IR" sz="3200" b="1" dirty="0" smtClean="0">
              <a:cs typeface="B Mitra" pitchFamily="2" charset="-78"/>
            </a:endParaRP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fa-IR" b="1" dirty="0" smtClean="0">
                <a:cs typeface="B Mitra" pitchFamily="2" charset="-78"/>
              </a:rPr>
              <a:t>مادام که مرتکب عمل مجرمانه ای نشده اند مجازات نمی شوند</a:t>
            </a: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AutoNum type="arabicParenR"/>
            </a:pPr>
            <a:endParaRPr lang="fa-IR" b="1" dirty="0" smtClean="0">
              <a:cs typeface="B Mitra" pitchFamily="2" charset="-78"/>
            </a:endParaRP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fa-IR" b="1" dirty="0" smtClean="0">
                <a:cs typeface="B Mitra" pitchFamily="2" charset="-78"/>
              </a:rPr>
              <a:t>درعین حال (هنوز مرتکب نشده اند) باید آنها را بشناسیم: 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 smtClean="0">
                <a:cs typeface="B Mitra" pitchFamily="2" charset="-78"/>
              </a:rPr>
              <a:t>فاحذرهم، لتعرفنهم فی لحن القول، اتقوا فراسه المومن، [العالم بزمانه لایهجم علیه اللوابس]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72312"/>
          </a:xfrm>
        </p:spPr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4. وظیفه ما در قبال </a:t>
            </a:r>
            <a:r>
              <a:rPr lang="fa-IR" dirty="0">
                <a:cs typeface="B Titr" pitchFamily="2" charset="-78"/>
              </a:rPr>
              <a:t>منافق </a:t>
            </a:r>
          </a:p>
        </p:txBody>
      </p:sp>
    </p:spTree>
    <p:extLst>
      <p:ext uri="{BB962C8B-B14F-4D97-AF65-F5344CB8AC3E}">
        <p14:creationId xmlns:p14="http://schemas.microsoft.com/office/powerpoint/2010/main" val="3558330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199</TotalTime>
  <Words>593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B Mitra</vt:lpstr>
      <vt:lpstr>B Titr</vt:lpstr>
      <vt:lpstr>Lucida Sans Unicode</vt:lpstr>
      <vt:lpstr>Verdana</vt:lpstr>
      <vt:lpstr>Wingdings 2</vt:lpstr>
      <vt:lpstr>Wingdings 3</vt:lpstr>
      <vt:lpstr>Concourse</vt:lpstr>
      <vt:lpstr>بسم الله الرحمن الرحیم</vt:lpstr>
      <vt:lpstr>مساله نفاق</vt:lpstr>
      <vt:lpstr>1. حقیقت نفاق و منافق</vt:lpstr>
      <vt:lpstr>1. حقیقت نفاق و منافق</vt:lpstr>
      <vt:lpstr>1. حقیقت نفاق و منافق</vt:lpstr>
      <vt:lpstr>1. حقیقت نفاق و منافق</vt:lpstr>
      <vt:lpstr>2. خطر منافق (در منطق دین)</vt:lpstr>
      <vt:lpstr>3. خطر منافق (از نظر مردم)</vt:lpstr>
      <vt:lpstr>4. وظیفه ما در قبال منافق </vt:lpstr>
      <vt:lpstr>و آخر دعوانا ان الحمدلله رب العالمین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mpc</dc:creator>
  <cp:lastModifiedBy>mpc</cp:lastModifiedBy>
  <cp:revision>26</cp:revision>
  <dcterms:created xsi:type="dcterms:W3CDTF">2015-01-28T18:45:52Z</dcterms:created>
  <dcterms:modified xsi:type="dcterms:W3CDTF">2015-05-16T06:43:22Z</dcterms:modified>
</cp:coreProperties>
</file>