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60" r:id="rId5"/>
    <p:sldId id="259" r:id="rId6"/>
    <p:sldId id="274" r:id="rId7"/>
    <p:sldId id="261" r:id="rId8"/>
    <p:sldId id="265" r:id="rId9"/>
    <p:sldId id="262" r:id="rId10"/>
    <p:sldId id="273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مساله نفاق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1. لغت نفاق </a:t>
            </a:r>
            <a:r>
              <a:rPr lang="fa-IR" sz="2800" b="1" dirty="0" smtClean="0">
                <a:cs typeface="B Mitra" pitchFamily="2" charset="-78"/>
              </a:rPr>
              <a:t>	(برگرفته </a:t>
            </a:r>
            <a:r>
              <a:rPr lang="fa-IR" sz="2800" b="1" dirty="0">
                <a:cs typeface="B Mitra" pitchFamily="2" charset="-78"/>
              </a:rPr>
              <a:t>از اقدام موش صحرایی</a:t>
            </a:r>
            <a:r>
              <a:rPr lang="fa-IR" sz="2800" b="1" dirty="0" smtClean="0">
                <a:cs typeface="B Mitra" pitchFamily="2" charset="-78"/>
              </a:rPr>
              <a:t>)</a:t>
            </a: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</a:t>
            </a:r>
          </a:p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2. تعریف نفاق: </a:t>
            </a:r>
            <a:r>
              <a:rPr lang="fa-IR" sz="3200" b="1" dirty="0" smtClean="0">
                <a:cs typeface="B Mitra" pitchFamily="2" charset="-78"/>
              </a:rPr>
              <a:t>(</a:t>
            </a:r>
            <a:r>
              <a:rPr lang="fa-IR" sz="2800" b="1" dirty="0" smtClean="0">
                <a:cs typeface="B Mitra" pitchFamily="2" charset="-78"/>
              </a:rPr>
              <a:t>مخالفت ظاهر و باطن با هدف سوء)</a:t>
            </a: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	 (ناصیه کاذبه: سیمای دروغین)</a:t>
            </a:r>
          </a:p>
          <a:p>
            <a:pPr>
              <a:buFontTx/>
              <a:buChar char="-"/>
            </a:pPr>
            <a:r>
              <a:rPr lang="fa-IR" sz="2800" b="1" dirty="0" smtClean="0">
                <a:cs typeface="B Mitra" pitchFamily="2" charset="-78"/>
              </a:rPr>
              <a:t>ریشه وجودی نفاق: سوءاستفاده از یک توانایی فطری</a:t>
            </a:r>
          </a:p>
          <a:p>
            <a:pPr>
              <a:buFontTx/>
              <a:buChar char="-"/>
            </a:pPr>
            <a:r>
              <a:rPr lang="fa-IR" sz="2800" b="1" dirty="0">
                <a:cs typeface="B Mitra" pitchFamily="2" charset="-78"/>
              </a:rPr>
              <a:t> </a:t>
            </a:r>
            <a:r>
              <a:rPr lang="fa-IR" sz="2800" b="1" dirty="0" smtClean="0">
                <a:cs typeface="B Mitra" pitchFamily="2" charset="-78"/>
              </a:rPr>
              <a:t>مصادیق حسن استفاده: یحسبهم الجاهل اغنیاء من التعفف، المومن بشره فی وجهه و حزنه فی قلبه </a:t>
            </a:r>
          </a:p>
          <a:p>
            <a:pPr>
              <a:buFontTx/>
              <a:buChar char="-"/>
            </a:pPr>
            <a:r>
              <a:rPr lang="fa-IR" sz="2800" b="1" dirty="0">
                <a:cs typeface="B Mitra" pitchFamily="2" charset="-78"/>
              </a:rPr>
              <a:t> </a:t>
            </a:r>
            <a:r>
              <a:rPr lang="fa-IR" sz="2800" b="1" dirty="0" smtClean="0">
                <a:cs typeface="B Mitra" pitchFamily="2" charset="-78"/>
              </a:rPr>
              <a:t>نتیجه مهم: تفاوت نفاق و تقیه (تفاوت درهدف از پوشاندن ظاهر)</a:t>
            </a:r>
            <a:endParaRPr lang="fa-IR" sz="36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1. حقیقت نفاق و منافق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3. انواع منافق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از ابتدا منافق (پایان مبارزه مستقیم و تسلیم ظاهری)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ابتدا مومن و تدریجا منافق (آمنوا ثم کفروا) (بسیارمهم)</a:t>
            </a:r>
            <a:endParaRPr lang="fa-IR" sz="3200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1. حقیقت نفاق و منافق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334000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4) ویژگی های منافق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تفاوت ظاهر و باطن (تظاهر، اظهار ایمان توسط منافق بیش از مومن است)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همبستگی شدید (بعضهم من بعض) اما نه رابطه ولایی (بعضهم اولیاء بعض)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نقش بازدارندگی در اهداف جامعه اسلامی (یامرون بالمنکر و ینهون عن المعروف)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کنار کشیدن و ممانعت از کمک اقتصادی (یقبضون ایدیهم، لاتنفقوا علی من عندرسول الله)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نیرنگ باز: فریب دادن خود حقیقت! (یخادعون الله) قسم خوردن فراوان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بیمار دل بودن (فی قلوبهم مرض فزادهم الله مرضا)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نیمه زرنگی! (امر بر خودشان هم مشتبه شده: ولکن لایشعرون، ولکن لایعلمون)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سفیه و احمق بودن علیرغم ادعای برتری – مفسد بودن علیرغم ادعای اصلاح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دوچهرگی (هرمجلسی باب میل مخاطب: اذا لقوا الذین آمنوا ...)</a:t>
            </a:r>
          </a:p>
          <a:p>
            <a:pPr marL="566928" indent="-4572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400" b="1" dirty="0" smtClean="0">
                <a:cs typeface="B Mitra" pitchFamily="2" charset="-78"/>
              </a:rPr>
              <a:t>ابتر و زائل بودن کارشان (استوقد نارا...) ≠مومن: علی هدی من ربهم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1. حقیقت نفاق و منافق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 برخی ویژگی </a:t>
            </a:r>
            <a:r>
              <a:rPr lang="fa-IR" b="1" dirty="0">
                <a:cs typeface="B Mitra" pitchFamily="2" charset="-78"/>
              </a:rPr>
              <a:t>های </a:t>
            </a:r>
            <a:r>
              <a:rPr lang="fa-IR" b="1" dirty="0" smtClean="0">
                <a:cs typeface="B Mitra" pitchFamily="2" charset="-78"/>
              </a:rPr>
              <a:t>دیگر </a:t>
            </a:r>
            <a:r>
              <a:rPr lang="fa-IR" b="1" dirty="0" err="1" smtClean="0">
                <a:cs typeface="B Mitra" pitchFamily="2" charset="-78"/>
              </a:rPr>
              <a:t>منافق</a:t>
            </a:r>
            <a:r>
              <a:rPr lang="fa-IR" b="1" dirty="0">
                <a:cs typeface="B Mitra" pitchFamily="2" charset="-78"/>
              </a:rPr>
              <a:t> </a:t>
            </a:r>
            <a:r>
              <a:rPr lang="fa-IR" b="1" dirty="0" smtClean="0">
                <a:cs typeface="B Mitra" pitchFamily="2" charset="-78"/>
              </a:rPr>
              <a:t>در قرآن [اضافه بر کتاب]</a:t>
            </a:r>
            <a:endParaRPr lang="fa-IR" dirty="0" smtClean="0"/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تفکیک خدا و رسول! و «صد عن رسول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» (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یصدون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عنک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صدودا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)</a:t>
            </a:r>
            <a:endParaRPr lang="fa-IR" sz="2200" b="1" dirty="0" smtClean="0">
              <a:solidFill>
                <a:prstClr val="black"/>
              </a:solidFill>
              <a:cs typeface="B Mitra" pitchFamily="2" charset="-78"/>
            </a:endParaRP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انتخاب سلیقه ای دین (نومن ببعض و نکفر ببعض)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ترسو و مبتلا به توهم توطئه از جانب مومنین (یحسبون کل صیحه علیهم)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ذکر قلیل (لایذکرون الله الا قلیلا)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مذبذب بین حق و باطل (تکلیفش با خودش هم معلوم نیست)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...</a:t>
            </a:r>
            <a:endParaRPr lang="fa-IR" sz="2200" b="1" dirty="0">
              <a:solidFill>
                <a:prstClr val="black"/>
              </a:solidFill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itchFamily="2" charset="-78"/>
              </a:rPr>
              <a:t>1. حقیقت نفاق و منافق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8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1) تاکید بر اصل این خطر در ادبیات دینی (قرآن و حدیث)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قرآن کریم: هم العدو فاحذرهم، ان المنافقین فی الدرک الاسفل من </a:t>
            </a:r>
            <a:r>
              <a:rPr lang="fa-IR" sz="3200" dirty="0" err="1" smtClean="0">
                <a:cs typeface="B Mitra" pitchFamily="2" charset="-78"/>
              </a:rPr>
              <a:t>النار</a:t>
            </a:r>
            <a:r>
              <a:rPr lang="fa-IR" sz="3200" dirty="0" smtClean="0">
                <a:cs typeface="B Mitra" pitchFamily="2" charset="-78"/>
              </a:rPr>
              <a:t> </a:t>
            </a:r>
            <a:r>
              <a:rPr lang="fa-IR" sz="3200" dirty="0" smtClean="0">
                <a:cs typeface="B Mitra" pitchFamily="2" charset="-78"/>
              </a:rPr>
              <a:t>	      حجم </a:t>
            </a:r>
            <a:r>
              <a:rPr lang="fa-IR" sz="3200" dirty="0" smtClean="0">
                <a:cs typeface="B Mitra" pitchFamily="2" charset="-78"/>
              </a:rPr>
              <a:t>آیات در مقایسه با آیات مربوط به کفار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احادیث نبوی: ...ولکنی اخاف علیهم کل منافق الجنان عالم اللسان..</a:t>
            </a:r>
          </a:p>
          <a:p>
            <a:pPr marL="109728" indent="0">
              <a:buNone/>
            </a:pPr>
            <a:endParaRPr lang="fa-IR" sz="3200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 2) تحلیل چرایی اهمیت این خطر در ادبیات دینی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اهمیت تهدید داخلی نسبت به خارجی (فلاتخشوهم و اخشون)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B Mitra" pitchFamily="2" charset="-78"/>
              </a:rPr>
              <a:t>سرمایه گذاری آنها بر جاهل متنسک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itchFamily="2" charset="-78"/>
              </a:rPr>
              <a:t>پیامبر ص: قسم ظهری اثنان ...، اخاف علیهم سوءالتدبیر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a-IR" sz="2800" dirty="0" smtClean="0">
                <a:cs typeface="B Mitra" pitchFamily="2" charset="-78"/>
              </a:rPr>
              <a:t>علی ع :دشواری کار ایشان (پیراهن عثمان)</a:t>
            </a:r>
          </a:p>
          <a:p>
            <a:pPr>
              <a:buFontTx/>
              <a:buChar char="-"/>
            </a:pPr>
            <a:endParaRPr lang="fa-IR" sz="3200" dirty="0" smtClean="0">
              <a:cs typeface="B Mitra" pitchFamily="2" charset="-78"/>
            </a:endParaRP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2. خطر منافق (در منطق دین)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638800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الف) نظر اهل سنت: اولا مدینه (نه قبلش)، ثانیا قبل از رحلت پیامبرص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دلیل:</a:t>
            </a:r>
            <a:r>
              <a:rPr lang="fa-IR" dirty="0" smtClean="0">
                <a:cs typeface="B Mitra" pitchFamily="2" charset="-78"/>
              </a:rPr>
              <a:t> اولا: قبلش انگیزه نیست. دلیل بر ثانیا نمی آورند [نظریه عدالت صحابه]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ب) نظر شیعه: هم قبل فرض دارد و هم بعد خیلی مهم است: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دلیل: </a:t>
            </a:r>
            <a:r>
              <a:rPr lang="fa-IR" dirty="0" smtClean="0">
                <a:cs typeface="B Mitra" pitchFamily="2" charset="-78"/>
              </a:rPr>
              <a:t>در اسلام مهاجران (مکه):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(1) شم جامعه </a:t>
            </a:r>
            <a:r>
              <a:rPr lang="fa-IR" dirty="0" err="1" smtClean="0">
                <a:cs typeface="B Mitra" pitchFamily="2" charset="-78"/>
              </a:rPr>
              <a:t>شناسی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[</a:t>
            </a:r>
            <a:r>
              <a:rPr lang="fa-IR" dirty="0" err="1" smtClean="0">
                <a:cs typeface="B Mitra" pitchFamily="2" charset="-78"/>
              </a:rPr>
              <a:t>طوعا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او کرها، لا بل طمعا؛ ابن مسعود: «مَا </a:t>
            </a:r>
            <a:r>
              <a:rPr lang="fa-IR" dirty="0">
                <a:cs typeface="B Mitra" pitchFamily="2" charset="-78"/>
              </a:rPr>
              <a:t>كُنْتُ أَظُنُّ أَنَّ فِيَ أَصْحَابِ النَّبِيِّ (ص) أَحَدًا يُحِبُّ الدُّنْيَا حَتَّى نَزَلَتْ:ف مِنْكُمْ مَنْ يُرِيدُ </a:t>
            </a:r>
            <a:r>
              <a:rPr lang="fa-IR" dirty="0" err="1" smtClean="0">
                <a:cs typeface="B Mitra" pitchFamily="2" charset="-78"/>
              </a:rPr>
              <a:t>الدُّنْيَا</a:t>
            </a:r>
            <a:r>
              <a:rPr lang="fa-IR" dirty="0" smtClean="0">
                <a:cs typeface="B Mitra" pitchFamily="2" charset="-78"/>
              </a:rPr>
              <a:t>»]</a:t>
            </a:r>
            <a:endParaRPr lang="fa-IR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[(2) توجه به نوع دوم منافق: آمنوا ثم کفروا]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بعد از </a:t>
            </a:r>
            <a:r>
              <a:rPr lang="fa-IR" dirty="0" smtClean="0">
                <a:cs typeface="B Mitra" pitchFamily="2" charset="-78"/>
              </a:rPr>
              <a:t>پیامبر ص</a:t>
            </a:r>
            <a:endParaRPr lang="fa-IR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(1) دلیل خود اهل سنت درباره منافقین مدینه، در فتح مکه به بعد صادق است.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(2) کثرت آیات </a:t>
            </a:r>
            <a:r>
              <a:rPr lang="fa-IR" dirty="0" smtClean="0">
                <a:cs typeface="B Mitra" pitchFamily="2" charset="-78"/>
              </a:rPr>
              <a:t>ناظر به نفاق و </a:t>
            </a:r>
            <a:r>
              <a:rPr lang="fa-IR" dirty="0" smtClean="0">
                <a:cs typeface="B Mitra" pitchFamily="2" charset="-78"/>
              </a:rPr>
              <a:t>عدم حصر معنای آیات در شأن نزول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(3) روایات پیامبر (اخاف علی امتی، [شجره ملعونه، روایات فتن و </a:t>
            </a:r>
            <a:r>
              <a:rPr lang="fa-IR" dirty="0" err="1" smtClean="0">
                <a:cs typeface="B Mitra" pitchFamily="2" charset="-78"/>
              </a:rPr>
              <a:t>ملاحم</a:t>
            </a:r>
            <a:r>
              <a:rPr lang="fa-IR" dirty="0" smtClean="0">
                <a:cs typeface="B Mitra" pitchFamily="2" charset="-78"/>
              </a:rPr>
              <a:t>])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[(4) عدم عدالت صحابه: </a:t>
            </a:r>
            <a:r>
              <a:rPr lang="fa-IR" dirty="0" err="1" smtClean="0">
                <a:cs typeface="B Mitra" pitchFamily="2" charset="-78"/>
              </a:rPr>
              <a:t>منافقین</a:t>
            </a:r>
            <a:r>
              <a:rPr lang="fa-IR" dirty="0" smtClean="0">
                <a:cs typeface="B Mitra" pitchFamily="2" charset="-78"/>
              </a:rPr>
              <a:t> در صحابه که ناشناخته ماندند (من اهل </a:t>
            </a:r>
            <a:r>
              <a:rPr lang="fa-IR" dirty="0" err="1" smtClean="0">
                <a:cs typeface="B Mitra" pitchFamily="2" charset="-78"/>
              </a:rPr>
              <a:t>المدینه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مردوا</a:t>
            </a:r>
            <a:r>
              <a:rPr lang="fa-IR" dirty="0" smtClean="0">
                <a:cs typeface="B Mitra" pitchFamily="2" charset="-78"/>
              </a:rPr>
              <a:t> علی </a:t>
            </a:r>
            <a:r>
              <a:rPr lang="fa-IR" dirty="0" err="1" smtClean="0">
                <a:cs typeface="B Mitra" pitchFamily="2" charset="-78"/>
              </a:rPr>
              <a:t>النقاق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لاتعلمهم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نحن</a:t>
            </a: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err="1" smtClean="0">
                <a:cs typeface="B Mitra" pitchFamily="2" charset="-78"/>
              </a:rPr>
              <a:t>نعلمهم</a:t>
            </a:r>
            <a:r>
              <a:rPr lang="fa-IR" dirty="0" smtClean="0">
                <a:cs typeface="B Mitra" pitchFamily="2" charset="-78"/>
              </a:rPr>
              <a:t>) توبه/101]</a:t>
            </a:r>
            <a:endParaRPr lang="fa-IR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1845"/>
            <a:ext cx="8229600" cy="1143000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3. </a:t>
            </a:r>
            <a:r>
              <a:rPr lang="fa-IR" dirty="0">
                <a:cs typeface="B Titr" pitchFamily="2" charset="-78"/>
              </a:rPr>
              <a:t>خطر منافق </a:t>
            </a:r>
            <a:r>
              <a:rPr lang="fa-IR" dirty="0" smtClean="0">
                <a:cs typeface="B Titr" pitchFamily="2" charset="-78"/>
              </a:rPr>
              <a:t>(از نظر مردم)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سیاست حذر و احتیاط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مادام که مرتکب عمل مجرمانه ای نشده اند مجازات نمی شوند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fa-IR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درعین حال (هنوز مرتکب نشده اند) باید آنها را بشناسیم: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فاحذرهم، لتعرفنهم فی لحن القول، اتقوا فراسه المومن، [العالم بزمانه لایهجم علیه اللوابس]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4. وظیفه ما در قبال </a:t>
            </a:r>
            <a:r>
              <a:rPr lang="fa-IR" dirty="0">
                <a:cs typeface="B Titr" pitchFamily="2" charset="-78"/>
              </a:rPr>
              <a:t>منافق </a:t>
            </a: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593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 Mitra</vt:lpstr>
      <vt:lpstr>B Titr</vt:lpstr>
      <vt:lpstr>Lucida Sans Unicode</vt:lpstr>
      <vt:lpstr>Verdana</vt:lpstr>
      <vt:lpstr>Wingdings 2</vt:lpstr>
      <vt:lpstr>Wingdings 3</vt:lpstr>
      <vt:lpstr>Concourse</vt:lpstr>
      <vt:lpstr>بسم الله الرحمن الرحیم</vt:lpstr>
      <vt:lpstr>مساله نفاق</vt:lpstr>
      <vt:lpstr>1. حقیقت نفاق و منافق</vt:lpstr>
      <vt:lpstr>1. حقیقت نفاق و منافق</vt:lpstr>
      <vt:lpstr>1. حقیقت نفاق و منافق</vt:lpstr>
      <vt:lpstr>1. حقیقت نفاق و منافق</vt:lpstr>
      <vt:lpstr>2. خطر منافق (در منطق دین)</vt:lpstr>
      <vt:lpstr>3. خطر منافق (از نظر مردم)</vt:lpstr>
      <vt:lpstr>4. وظیفه ما در قبال منافق </vt:lpstr>
      <vt:lpstr>و آخر دعوانا ان الحمدلله رب العالمین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26</cp:revision>
  <dcterms:created xsi:type="dcterms:W3CDTF">2015-01-28T18:45:52Z</dcterms:created>
  <dcterms:modified xsi:type="dcterms:W3CDTF">2015-05-16T06:43:22Z</dcterms:modified>
</cp:coreProperties>
</file>