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sldIdLst>
    <p:sldId id="257" r:id="rId2"/>
    <p:sldId id="256" r:id="rId3"/>
    <p:sldId id="258" r:id="rId4"/>
    <p:sldId id="260" r:id="rId5"/>
    <p:sldId id="259" r:id="rId6"/>
    <p:sldId id="274" r:id="rId7"/>
    <p:sldId id="261" r:id="rId8"/>
    <p:sldId id="265" r:id="rId9"/>
    <p:sldId id="262" r:id="rId10"/>
    <p:sldId id="275" r:id="rId11"/>
    <p:sldId id="278" r:id="rId12"/>
    <p:sldId id="276" r:id="rId13"/>
    <p:sldId id="273" r:id="rId1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66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fa-IR" sz="6600" dirty="0" smtClean="0">
                <a:cs typeface="B Titr" pitchFamily="2" charset="-78"/>
              </a:rPr>
              <a:t>بسم الله الرحمن الرحیم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738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 fontScale="92500"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>
                <a:cs typeface="B Mitra" pitchFamily="2" charset="-78"/>
              </a:rPr>
              <a:t>1) </a:t>
            </a:r>
            <a:r>
              <a:rPr lang="fa-IR" sz="2800" b="1" dirty="0" smtClean="0">
                <a:cs typeface="B Mitra" pitchFamily="2" charset="-78"/>
              </a:rPr>
              <a:t>ضرورت دارد (لازمه رشد اجتماعی مردم) (</a:t>
            </a:r>
            <a:r>
              <a:rPr lang="fa-IR" sz="2800" b="1" dirty="0" err="1" smtClean="0">
                <a:cs typeface="B Mitra" pitchFamily="2" charset="-78"/>
              </a:rPr>
              <a:t>امامت</a:t>
            </a:r>
            <a:r>
              <a:rPr lang="fa-IR" sz="2800" b="1" dirty="0" smtClean="0">
                <a:cs typeface="B Mitra" pitchFamily="2" charset="-78"/>
              </a:rPr>
              <a:t>، اجبار نیست، هدایت است)</a:t>
            </a:r>
            <a:endParaRPr lang="fa-IR" sz="2800" b="1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>
                <a:cs typeface="B Mitra" pitchFamily="2" charset="-78"/>
              </a:rPr>
              <a:t>2) </a:t>
            </a:r>
            <a:r>
              <a:rPr lang="fa-IR" sz="2800" b="1" dirty="0" err="1" smtClean="0">
                <a:cs typeface="B Mitra" pitchFamily="2" charset="-78"/>
              </a:rPr>
              <a:t>تحققش</a:t>
            </a:r>
            <a:r>
              <a:rPr lang="fa-IR" sz="2800" b="1" dirty="0" smtClean="0">
                <a:cs typeface="B Mitra" pitchFamily="2" charset="-78"/>
              </a:rPr>
              <a:t> وابسته به آزادی معنوی است </a:t>
            </a:r>
            <a:endParaRPr lang="fa-IR" sz="2800" b="1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3</a:t>
            </a:r>
            <a:r>
              <a:rPr lang="fa-IR" sz="2800" b="1" dirty="0">
                <a:cs typeface="B Mitra" pitchFamily="2" charset="-78"/>
              </a:rPr>
              <a:t>) </a:t>
            </a:r>
            <a:r>
              <a:rPr lang="fa-IR" sz="2800" b="1" dirty="0" smtClean="0">
                <a:cs typeface="B Mitra" pitchFamily="2" charset="-78"/>
              </a:rPr>
              <a:t>سه سنخ مانع دارد که اسلام با همه مبارزه کرده است: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				</a:t>
            </a:r>
            <a:r>
              <a:rPr lang="fa-IR" sz="2400" b="1" dirty="0" smtClean="0">
                <a:cs typeface="B Mitra" pitchFamily="2" charset="-78"/>
              </a:rPr>
              <a:t>سودجویی (انگیزه)⇐ تربیت (آزادی معنوی)</a:t>
            </a:r>
            <a:endParaRPr lang="fa-IR" sz="2400" b="1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3-1</a:t>
            </a:r>
            <a:r>
              <a:rPr lang="fa-IR" sz="2800" b="1" dirty="0">
                <a:cs typeface="B Mitra" pitchFamily="2" charset="-78"/>
              </a:rPr>
              <a:t>) </a:t>
            </a:r>
            <a:r>
              <a:rPr lang="fa-IR" sz="2800" b="1" dirty="0" err="1" smtClean="0">
                <a:cs typeface="B Mitra" pitchFamily="2" charset="-78"/>
              </a:rPr>
              <a:t>سلب‌کننده‌ها</a:t>
            </a:r>
            <a:r>
              <a:rPr lang="fa-IR" sz="2800" b="1" dirty="0" smtClean="0">
                <a:cs typeface="B Mitra" pitchFamily="2" charset="-78"/>
              </a:rPr>
              <a:t>		</a:t>
            </a:r>
            <a:r>
              <a:rPr lang="fa-IR" sz="2400" b="1" dirty="0" smtClean="0">
                <a:solidFill>
                  <a:prstClr val="black"/>
                </a:solidFill>
                <a:cs typeface="B Mitra" pitchFamily="2" charset="-78"/>
              </a:rPr>
              <a:t> </a:t>
            </a:r>
            <a:r>
              <a:rPr lang="fa-IR" sz="2400" b="1" dirty="0">
                <a:solidFill>
                  <a:prstClr val="black"/>
                </a:solidFill>
                <a:cs typeface="B Mitra" pitchFamily="2" charset="-78"/>
              </a:rPr>
              <a:t>قدرت (توان) </a:t>
            </a:r>
            <a:r>
              <a:rPr lang="fa-IR" sz="2800" b="1" dirty="0" smtClean="0">
                <a:cs typeface="B Mitra" pitchFamily="2" charset="-78"/>
              </a:rPr>
              <a:t>	</a:t>
            </a:r>
            <a:r>
              <a:rPr lang="fa-IR" sz="2400" b="1" dirty="0" smtClean="0">
                <a:cs typeface="B Mitra" pitchFamily="2" charset="-78"/>
              </a:rPr>
              <a:t>محدود کردن قدرت آنها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			</a:t>
            </a:r>
            <a:r>
              <a:rPr lang="fa-IR" sz="2400" b="1" dirty="0" smtClean="0">
                <a:cs typeface="B Mitra" pitchFamily="2" charset="-78"/>
              </a:rPr>
              <a:t>رخوت (انگیزه)</a:t>
            </a:r>
            <a:r>
              <a:rPr lang="fa-IR" sz="2000" b="1" dirty="0" smtClean="0">
                <a:cs typeface="B Mitra" pitchFamily="2" charset="-78"/>
              </a:rPr>
              <a:t>	</a:t>
            </a:r>
            <a:r>
              <a:rPr lang="fa-IR" sz="2400" b="1" dirty="0" smtClean="0">
                <a:cs typeface="B Mitra" pitchFamily="2" charset="-78"/>
              </a:rPr>
              <a:t>	کسب قدرت توسط انبیاء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3-2</a:t>
            </a:r>
            <a:r>
              <a:rPr lang="fa-IR" sz="2800" b="1" dirty="0">
                <a:cs typeface="B Mitra" pitchFamily="2" charset="-78"/>
              </a:rPr>
              <a:t>) </a:t>
            </a:r>
            <a:r>
              <a:rPr lang="fa-IR" sz="2800" b="1" dirty="0" err="1" smtClean="0">
                <a:cs typeface="B Mitra" pitchFamily="2" charset="-78"/>
              </a:rPr>
              <a:t>سلب‌شونده‌ها</a:t>
            </a:r>
            <a:r>
              <a:rPr lang="fa-IR" sz="2800" b="1" dirty="0" smtClean="0">
                <a:cs typeface="B Mitra" pitchFamily="2" charset="-78"/>
              </a:rPr>
              <a:t>	</a:t>
            </a:r>
            <a:r>
              <a:rPr lang="fa-IR" sz="2400" b="1" dirty="0" smtClean="0">
                <a:cs typeface="B Mitra" pitchFamily="2" charset="-78"/>
              </a:rPr>
              <a:t>ضعف (توان)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cs typeface="B Mitra" pitchFamily="2" charset="-78"/>
              </a:rPr>
              <a:t>			جهل (</a:t>
            </a:r>
            <a:r>
              <a:rPr lang="fa-IR" sz="2400" b="1" dirty="0" err="1" smtClean="0">
                <a:cs typeface="B Mitra" pitchFamily="2" charset="-78"/>
              </a:rPr>
              <a:t>بی‌خبری</a:t>
            </a:r>
            <a:r>
              <a:rPr lang="fa-IR" sz="2400" b="1" dirty="0" smtClean="0">
                <a:cs typeface="B Mitra" pitchFamily="2" charset="-78"/>
              </a:rPr>
              <a:t> و </a:t>
            </a:r>
            <a:r>
              <a:rPr lang="fa-IR" sz="2400" b="1" dirty="0" err="1" smtClean="0">
                <a:cs typeface="B Mitra" pitchFamily="2" charset="-78"/>
              </a:rPr>
              <a:t>بی‌رشدی</a:t>
            </a:r>
            <a:r>
              <a:rPr lang="fa-IR" sz="2400" b="1" dirty="0" smtClean="0">
                <a:cs typeface="B Mitra" pitchFamily="2" charset="-78"/>
              </a:rPr>
              <a:t>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3-3) </a:t>
            </a:r>
            <a:r>
              <a:rPr lang="fa-IR" sz="2800" b="1" dirty="0" err="1" smtClean="0">
                <a:cs typeface="B Mitra" pitchFamily="2" charset="-78"/>
              </a:rPr>
              <a:t>نظامات</a:t>
            </a:r>
            <a:r>
              <a:rPr lang="fa-IR" sz="2800" b="1" dirty="0" smtClean="0">
                <a:cs typeface="B Mitra" pitchFamily="2" charset="-78"/>
              </a:rPr>
              <a:t> اجتماعی  </a:t>
            </a:r>
            <a:r>
              <a:rPr lang="fa-IR" sz="2200" b="1" dirty="0" smtClean="0">
                <a:cs typeface="B Mitra" pitchFamily="2" charset="-78"/>
              </a:rPr>
              <a:t>تمرکز قدرت    به خاطر    عدم قانون عادلانه (</a:t>
            </a:r>
            <a:r>
              <a:rPr lang="fa-IR" sz="2200" b="1" dirty="0" err="1" smtClean="0">
                <a:cs typeface="B Mitra" pitchFamily="2" charset="-78"/>
              </a:rPr>
              <a:t>نبوت</a:t>
            </a:r>
            <a:r>
              <a:rPr lang="fa-IR" sz="2200" b="1" dirty="0" smtClean="0">
                <a:cs typeface="B Mitra" pitchFamily="2" charset="-78"/>
              </a:rPr>
              <a:t>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200" b="1" dirty="0" smtClean="0">
                <a:cs typeface="B Mitra" pitchFamily="2" charset="-78"/>
              </a:rPr>
              <a:t>			تمرکز ثروت	 عدم اجرای عادلانه قانون (</a:t>
            </a:r>
            <a:r>
              <a:rPr lang="fa-IR" sz="2200" b="1" dirty="0" err="1" smtClean="0">
                <a:cs typeface="B Mitra" pitchFamily="2" charset="-78"/>
              </a:rPr>
              <a:t>امامت</a:t>
            </a:r>
            <a:r>
              <a:rPr lang="fa-IR" sz="2200" b="1" dirty="0" smtClean="0">
                <a:cs typeface="B Mitra" pitchFamily="2" charset="-78"/>
              </a:rPr>
              <a:t>)</a:t>
            </a:r>
            <a:endParaRPr lang="fa-IR" sz="2200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ب) موضع اسلام در قبال آن</a:t>
            </a:r>
            <a:br>
              <a:rPr lang="fa-IR" dirty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3-1) آزادی سیاسی- اجتماعی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5486400" y="3429000"/>
            <a:ext cx="13716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5486400" y="3886200"/>
            <a:ext cx="13716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14800" y="38862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657600" y="3962400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657600" y="3962400"/>
            <a:ext cx="4572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6324600" y="4495800"/>
            <a:ext cx="3810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324600" y="50292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6324600" y="5029200"/>
            <a:ext cx="3810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6324600" y="6096000"/>
            <a:ext cx="1524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324600" y="6172200"/>
            <a:ext cx="152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5029200" y="60960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5029200" y="6096000"/>
            <a:ext cx="2286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4114800" y="60960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343400" y="6096000"/>
            <a:ext cx="762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61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53312"/>
            <a:ext cx="9144000" cy="5504688"/>
          </a:xfrm>
        </p:spPr>
        <p:txBody>
          <a:bodyPr>
            <a:normAutofit fontScale="62500" lnSpcReduction="20000"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400" b="1" dirty="0" smtClean="0">
                <a:solidFill>
                  <a:srgbClr val="FF0000"/>
                </a:solidFill>
                <a:cs typeface="B Mitra" pitchFamily="2" charset="-78"/>
              </a:rPr>
              <a:t>مقدمه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1. </a:t>
            </a:r>
            <a:r>
              <a:rPr lang="fa-IR" sz="2800" b="1" dirty="0" err="1" smtClean="0">
                <a:cs typeface="B Mitra" pitchFamily="2" charset="-78"/>
              </a:rPr>
              <a:t>مغالطه</a:t>
            </a:r>
            <a:r>
              <a:rPr lang="fa-IR" sz="2800" b="1" dirty="0" smtClean="0">
                <a:cs typeface="B Mitra" pitchFamily="2" charset="-78"/>
              </a:rPr>
              <a:t> سوال مرکب.  		2. تفاوت سوال و شبهه</a:t>
            </a:r>
            <a:endParaRPr lang="fa-IR" sz="2800" b="1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400" b="1" dirty="0" smtClean="0">
                <a:solidFill>
                  <a:srgbClr val="FF0000"/>
                </a:solidFill>
                <a:cs typeface="B Mitra" pitchFamily="2" charset="-78"/>
              </a:rPr>
              <a:t>مقدمات تحلیل مساله (دسته بندی آیات ناظر به جهاد)</a:t>
            </a:r>
            <a:endParaRPr lang="fa-IR" sz="3400" b="1" dirty="0" smtClean="0">
              <a:solidFill>
                <a:srgbClr val="FF0000"/>
              </a:solidFill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1) </a:t>
            </a:r>
            <a:r>
              <a:rPr lang="fa-IR" sz="2800" b="1" dirty="0" smtClean="0">
                <a:cs typeface="B Mitra" pitchFamily="2" charset="-78"/>
              </a:rPr>
              <a:t>آیات </a:t>
            </a:r>
            <a:r>
              <a:rPr lang="fa-IR" sz="2800" b="1" dirty="0" err="1" smtClean="0">
                <a:cs typeface="B Mitra" pitchFamily="2" charset="-78"/>
              </a:rPr>
              <a:t>مطلق</a:t>
            </a:r>
            <a:r>
              <a:rPr lang="fa-IR" sz="2800" b="1" dirty="0" smtClean="0">
                <a:cs typeface="B Mitra" pitchFamily="2" charset="-78"/>
              </a:rPr>
              <a:t> </a:t>
            </a:r>
            <a:r>
              <a:rPr lang="fa-IR" sz="3100" dirty="0" smtClean="0">
                <a:cs typeface="B Mitra" pitchFamily="2" charset="-78"/>
              </a:rPr>
              <a:t>(جاهد </a:t>
            </a:r>
            <a:r>
              <a:rPr lang="fa-IR" sz="3100" dirty="0" err="1" smtClean="0">
                <a:cs typeface="B Mitra" pitchFamily="2" charset="-78"/>
              </a:rPr>
              <a:t>الکفار</a:t>
            </a:r>
            <a:r>
              <a:rPr lang="fa-IR" sz="3100" dirty="0" smtClean="0">
                <a:cs typeface="B Mitra" pitchFamily="2" charset="-78"/>
              </a:rPr>
              <a:t> و </a:t>
            </a:r>
            <a:r>
              <a:rPr lang="fa-IR" sz="3100" dirty="0" err="1" smtClean="0">
                <a:cs typeface="B Mitra" pitchFamily="2" charset="-78"/>
              </a:rPr>
              <a:t>المنافقین</a:t>
            </a:r>
            <a:r>
              <a:rPr lang="fa-IR" sz="3100" dirty="0" smtClean="0">
                <a:cs typeface="B Mitra" pitchFamily="2" charset="-78"/>
              </a:rPr>
              <a:t> و ...)</a:t>
            </a:r>
            <a:endParaRPr lang="fa-IR" sz="3100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2</a:t>
            </a:r>
            <a:r>
              <a:rPr lang="fa-IR" sz="2800" b="1" dirty="0" smtClean="0">
                <a:cs typeface="B Mitra" pitchFamily="2" charset="-78"/>
              </a:rPr>
              <a:t>) </a:t>
            </a:r>
            <a:r>
              <a:rPr lang="fa-IR" sz="2800" b="1" dirty="0" smtClean="0">
                <a:cs typeface="B Mitra" pitchFamily="2" charset="-78"/>
              </a:rPr>
              <a:t>آیات مقید </a:t>
            </a:r>
            <a:r>
              <a:rPr lang="fa-IR" sz="3100" dirty="0" smtClean="0">
                <a:cs typeface="B Mitra" pitchFamily="2" charset="-78"/>
              </a:rPr>
              <a:t>(نکته: تفاوت </a:t>
            </a:r>
            <a:r>
              <a:rPr lang="fa-IR" sz="3100" dirty="0" err="1" smtClean="0">
                <a:cs typeface="B Mitra" pitchFamily="2" charset="-78"/>
              </a:rPr>
              <a:t>مطلق</a:t>
            </a:r>
            <a:r>
              <a:rPr lang="fa-IR" sz="3100" dirty="0" smtClean="0">
                <a:cs typeface="B Mitra" pitchFamily="2" charset="-78"/>
              </a:rPr>
              <a:t> و مقید با </a:t>
            </a:r>
            <a:r>
              <a:rPr lang="fa-IR" sz="3100" dirty="0" err="1" smtClean="0">
                <a:cs typeface="B Mitra" pitchFamily="2" charset="-78"/>
              </a:rPr>
              <a:t>ناسخ</a:t>
            </a:r>
            <a:r>
              <a:rPr lang="fa-IR" sz="3100" dirty="0" smtClean="0">
                <a:cs typeface="B Mitra" pitchFamily="2" charset="-78"/>
              </a:rPr>
              <a:t> و منسوخ)     </a:t>
            </a:r>
            <a:r>
              <a:rPr lang="fa-IR" sz="2800" b="1" dirty="0" smtClean="0">
                <a:solidFill>
                  <a:srgbClr val="FF0000"/>
                </a:solidFill>
                <a:cs typeface="B Mitra" pitchFamily="2" charset="-78"/>
              </a:rPr>
              <a:t>انواع </a:t>
            </a:r>
            <a:r>
              <a:rPr lang="fa-IR" sz="2800" b="1" dirty="0">
                <a:solidFill>
                  <a:srgbClr val="FF0000"/>
                </a:solidFill>
                <a:cs typeface="B Mitra" pitchFamily="2" charset="-78"/>
              </a:rPr>
              <a:t>قید جهاد: </a:t>
            </a:r>
            <a:endParaRPr lang="fa-IR" sz="28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400" dirty="0" smtClean="0">
                <a:cs typeface="B Mitra" pitchFamily="2" charset="-78"/>
              </a:rPr>
              <a:t>الف) مقید به تجاوز دشمن (</a:t>
            </a:r>
            <a:r>
              <a:rPr lang="fa-IR" sz="3400" dirty="0" err="1" smtClean="0">
                <a:cs typeface="B Mitra" pitchFamily="2" charset="-78"/>
              </a:rPr>
              <a:t>قاتلوا</a:t>
            </a:r>
            <a:r>
              <a:rPr lang="fa-IR" sz="3400" dirty="0" smtClean="0">
                <a:cs typeface="B Mitra" pitchFamily="2" charset="-78"/>
              </a:rPr>
              <a:t> ... </a:t>
            </a:r>
            <a:r>
              <a:rPr lang="fa-IR" sz="3400" dirty="0" err="1" smtClean="0">
                <a:cs typeface="B Mitra" pitchFamily="2" charset="-78"/>
              </a:rPr>
              <a:t>کمایقاتلونکم</a:t>
            </a:r>
            <a:r>
              <a:rPr lang="fa-IR" sz="3400" dirty="0" smtClean="0">
                <a:cs typeface="B Mitra" pitchFamily="2" charset="-78"/>
              </a:rPr>
              <a:t> کافه)</a:t>
            </a:r>
            <a:endParaRPr lang="fa-IR" sz="3400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400" dirty="0" smtClean="0">
                <a:cs typeface="B Mitra" pitchFamily="2" charset="-78"/>
              </a:rPr>
              <a:t>ب)‌ </a:t>
            </a:r>
            <a:r>
              <a:rPr lang="fa-IR" sz="3400" dirty="0" smtClean="0">
                <a:cs typeface="B Mitra" pitchFamily="2" charset="-78"/>
              </a:rPr>
              <a:t>مقید به تجاوز نکردن حتی به دشمن (</a:t>
            </a:r>
            <a:r>
              <a:rPr lang="fa-IR" sz="3400" dirty="0" err="1" smtClean="0">
                <a:cs typeface="B Mitra" pitchFamily="2" charset="-78"/>
              </a:rPr>
              <a:t>قاتلوا</a:t>
            </a:r>
            <a:r>
              <a:rPr lang="fa-IR" sz="3400" dirty="0" smtClean="0">
                <a:cs typeface="B Mitra" pitchFamily="2" charset="-78"/>
              </a:rPr>
              <a:t> ... </a:t>
            </a:r>
            <a:r>
              <a:rPr lang="fa-IR" sz="3400" dirty="0" err="1" smtClean="0">
                <a:cs typeface="B Mitra" pitchFamily="2" charset="-78"/>
              </a:rPr>
              <a:t>ولاتعتدوا</a:t>
            </a:r>
            <a:r>
              <a:rPr lang="fa-IR" sz="3400" dirty="0" smtClean="0">
                <a:cs typeface="B Mitra" pitchFamily="2" charset="-78"/>
              </a:rPr>
              <a:t>)</a:t>
            </a:r>
            <a:endParaRPr lang="fa-IR" sz="3400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400" dirty="0" smtClean="0">
                <a:cs typeface="B Mitra" pitchFamily="2" charset="-78"/>
              </a:rPr>
              <a:t>ج) </a:t>
            </a:r>
            <a:r>
              <a:rPr lang="fa-IR" sz="3400" dirty="0" smtClean="0">
                <a:cs typeface="B Mitra" pitchFamily="2" charset="-78"/>
              </a:rPr>
              <a:t>مقید به اهل کتاب </a:t>
            </a:r>
            <a:r>
              <a:rPr lang="fa-IR" sz="3400" dirty="0" err="1" smtClean="0">
                <a:cs typeface="B Mitra" pitchFamily="2" charset="-78"/>
              </a:rPr>
              <a:t>بی‌ایمان</a:t>
            </a:r>
            <a:r>
              <a:rPr lang="fa-IR" sz="3400" dirty="0" smtClean="0">
                <a:cs typeface="B Mitra" pitchFamily="2" charset="-78"/>
              </a:rPr>
              <a:t> (</a:t>
            </a:r>
            <a:r>
              <a:rPr lang="fa-IR" sz="3400" dirty="0" err="1" smtClean="0">
                <a:cs typeface="B Mitra" pitchFamily="2" charset="-78"/>
              </a:rPr>
              <a:t>قاتلوا</a:t>
            </a:r>
            <a:r>
              <a:rPr lang="fa-IR" sz="3400" dirty="0" smtClean="0">
                <a:cs typeface="B Mitra" pitchFamily="2" charset="-78"/>
              </a:rPr>
              <a:t>... و </a:t>
            </a:r>
            <a:r>
              <a:rPr lang="fa-IR" sz="3400" dirty="0" err="1" smtClean="0">
                <a:cs typeface="B Mitra" pitchFamily="2" charset="-78"/>
              </a:rPr>
              <a:t>لایدینون</a:t>
            </a:r>
            <a:r>
              <a:rPr lang="fa-IR" sz="3400" dirty="0" smtClean="0">
                <a:cs typeface="B Mitra" pitchFamily="2" charset="-78"/>
              </a:rPr>
              <a:t> دین </a:t>
            </a:r>
            <a:r>
              <a:rPr lang="fa-IR" sz="3400" dirty="0" err="1" smtClean="0">
                <a:cs typeface="B Mitra" pitchFamily="2" charset="-78"/>
              </a:rPr>
              <a:t>الحق</a:t>
            </a:r>
            <a:r>
              <a:rPr lang="fa-IR" sz="3400" dirty="0" smtClean="0">
                <a:cs typeface="B Mitra" pitchFamily="2" charset="-78"/>
              </a:rPr>
              <a:t> ...) [استاد نظر قطعی نداده]</a:t>
            </a:r>
            <a:endParaRPr lang="fa-IR" sz="3400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3</a:t>
            </a:r>
            <a:r>
              <a:rPr lang="fa-IR" sz="2800" b="1" dirty="0" smtClean="0">
                <a:cs typeface="B Mitra" pitchFamily="2" charset="-78"/>
              </a:rPr>
              <a:t>) </a:t>
            </a:r>
            <a:r>
              <a:rPr lang="fa-IR" sz="2800" b="1" dirty="0" smtClean="0">
                <a:cs typeface="B Mitra" pitchFamily="2" charset="-78"/>
              </a:rPr>
              <a:t>متعلق دعوت اسلام (ایمان) </a:t>
            </a:r>
            <a:r>
              <a:rPr lang="fa-IR" sz="2800" b="1" dirty="0" err="1" smtClean="0">
                <a:cs typeface="B Mitra" pitchFamily="2" charset="-78"/>
              </a:rPr>
              <a:t>اجباربردار</a:t>
            </a:r>
            <a:r>
              <a:rPr lang="fa-IR" sz="2800" b="1" dirty="0" smtClean="0">
                <a:cs typeface="B Mitra" pitchFamily="2" charset="-78"/>
              </a:rPr>
              <a:t> نیست </a:t>
            </a:r>
            <a:r>
              <a:rPr lang="fa-IR" sz="3300" dirty="0" smtClean="0">
                <a:cs typeface="B Mitra" pitchFamily="2" charset="-78"/>
              </a:rPr>
              <a:t>(</a:t>
            </a:r>
            <a:r>
              <a:rPr lang="fa-IR" sz="3300" dirty="0" err="1" smtClean="0">
                <a:cs typeface="B Mitra" pitchFamily="2" charset="-78"/>
              </a:rPr>
              <a:t>لااکراه</a:t>
            </a:r>
            <a:r>
              <a:rPr lang="fa-IR" sz="3300" dirty="0" smtClean="0">
                <a:cs typeface="B Mitra" pitchFamily="2" charset="-78"/>
              </a:rPr>
              <a:t> فی </a:t>
            </a:r>
            <a:r>
              <a:rPr lang="fa-IR" sz="3300" dirty="0" err="1" smtClean="0">
                <a:cs typeface="B Mitra" pitchFamily="2" charset="-78"/>
              </a:rPr>
              <a:t>الدین</a:t>
            </a:r>
            <a:r>
              <a:rPr lang="fa-IR" sz="3300" dirty="0" smtClean="0">
                <a:cs typeface="B Mitra" pitchFamily="2" charset="-78"/>
              </a:rPr>
              <a:t>، </a:t>
            </a:r>
            <a:r>
              <a:rPr lang="fa-IR" sz="3300" dirty="0" err="1" smtClean="0">
                <a:cs typeface="B Mitra" pitchFamily="2" charset="-78"/>
              </a:rPr>
              <a:t>افانت</a:t>
            </a:r>
            <a:r>
              <a:rPr lang="fa-IR" sz="3300" dirty="0" smtClean="0">
                <a:cs typeface="B Mitra" pitchFamily="2" charset="-78"/>
              </a:rPr>
              <a:t> </a:t>
            </a:r>
            <a:r>
              <a:rPr lang="fa-IR" sz="3300" dirty="0" err="1" smtClean="0">
                <a:cs typeface="B Mitra" pitchFamily="2" charset="-78"/>
              </a:rPr>
              <a:t>تکره</a:t>
            </a:r>
            <a:r>
              <a:rPr lang="fa-IR" sz="3300" dirty="0" smtClean="0">
                <a:cs typeface="B Mitra" pitchFamily="2" charset="-78"/>
              </a:rPr>
              <a:t> </a:t>
            </a:r>
            <a:r>
              <a:rPr lang="fa-IR" sz="3300" dirty="0" err="1" smtClean="0">
                <a:cs typeface="B Mitra" pitchFamily="2" charset="-78"/>
              </a:rPr>
              <a:t>الناس</a:t>
            </a:r>
            <a:r>
              <a:rPr lang="fa-IR" sz="3300" dirty="0" smtClean="0">
                <a:cs typeface="B Mitra" pitchFamily="2" charset="-78"/>
              </a:rPr>
              <a:t> حتی </a:t>
            </a:r>
            <a:r>
              <a:rPr lang="fa-IR" sz="3300" dirty="0" err="1" smtClean="0">
                <a:cs typeface="B Mitra" pitchFamily="2" charset="-78"/>
              </a:rPr>
              <a:t>یکونوا</a:t>
            </a:r>
            <a:r>
              <a:rPr lang="fa-IR" sz="3300" dirty="0" smtClean="0">
                <a:cs typeface="B Mitra" pitchFamily="2" charset="-78"/>
              </a:rPr>
              <a:t> </a:t>
            </a:r>
            <a:r>
              <a:rPr lang="fa-IR" sz="3300" dirty="0" err="1" smtClean="0">
                <a:cs typeface="B Mitra" pitchFamily="2" charset="-78"/>
              </a:rPr>
              <a:t>مومنین</a:t>
            </a:r>
            <a:r>
              <a:rPr lang="fa-IR" sz="3300" dirty="0" smtClean="0">
                <a:cs typeface="B Mitra" pitchFamily="2" charset="-78"/>
              </a:rPr>
              <a:t>، </a:t>
            </a:r>
            <a:r>
              <a:rPr lang="fa-IR" sz="3300" dirty="0" err="1" smtClean="0">
                <a:cs typeface="B Mitra" pitchFamily="2" charset="-78"/>
              </a:rPr>
              <a:t>قل</a:t>
            </a:r>
            <a:r>
              <a:rPr lang="fa-IR" sz="3300" dirty="0" smtClean="0">
                <a:cs typeface="B Mitra" pitchFamily="2" charset="-78"/>
              </a:rPr>
              <a:t> </a:t>
            </a:r>
            <a:r>
              <a:rPr lang="fa-IR" sz="3300" dirty="0" err="1" smtClean="0">
                <a:cs typeface="B Mitra" pitchFamily="2" charset="-78"/>
              </a:rPr>
              <a:t>الحق</a:t>
            </a:r>
            <a:r>
              <a:rPr lang="fa-IR" sz="3300" dirty="0" smtClean="0">
                <a:cs typeface="B Mitra" pitchFamily="2" charset="-78"/>
              </a:rPr>
              <a:t> من </a:t>
            </a:r>
            <a:r>
              <a:rPr lang="fa-IR" sz="3300" dirty="0" err="1" smtClean="0">
                <a:cs typeface="B Mitra" pitchFamily="2" charset="-78"/>
              </a:rPr>
              <a:t>ربکم</a:t>
            </a:r>
            <a:r>
              <a:rPr lang="fa-IR" sz="3300" dirty="0" smtClean="0">
                <a:cs typeface="B Mitra" pitchFamily="2" charset="-78"/>
              </a:rPr>
              <a:t> </a:t>
            </a:r>
            <a:r>
              <a:rPr lang="fa-IR" sz="3300" dirty="0" err="1" smtClean="0">
                <a:cs typeface="B Mitra" pitchFamily="2" charset="-78"/>
              </a:rPr>
              <a:t>فمن</a:t>
            </a:r>
            <a:r>
              <a:rPr lang="fa-IR" sz="3300" dirty="0" smtClean="0">
                <a:cs typeface="B Mitra" pitchFamily="2" charset="-78"/>
              </a:rPr>
              <a:t> </a:t>
            </a:r>
            <a:r>
              <a:rPr lang="fa-IR" sz="3300" dirty="0" err="1" smtClean="0">
                <a:cs typeface="B Mitra" pitchFamily="2" charset="-78"/>
              </a:rPr>
              <a:t>شاء</a:t>
            </a:r>
            <a:r>
              <a:rPr lang="fa-IR" sz="3300" dirty="0" smtClean="0">
                <a:cs typeface="B Mitra" pitchFamily="2" charset="-78"/>
              </a:rPr>
              <a:t> </a:t>
            </a:r>
            <a:r>
              <a:rPr lang="fa-IR" sz="3300" dirty="0" err="1" smtClean="0">
                <a:cs typeface="B Mitra" pitchFamily="2" charset="-78"/>
              </a:rPr>
              <a:t>فلیومن</a:t>
            </a:r>
            <a:r>
              <a:rPr lang="fa-IR" sz="3300" dirty="0" smtClean="0">
                <a:cs typeface="B Mitra" pitchFamily="2" charset="-78"/>
              </a:rPr>
              <a:t> و من </a:t>
            </a:r>
            <a:r>
              <a:rPr lang="fa-IR" sz="3300" dirty="0" err="1" smtClean="0">
                <a:cs typeface="B Mitra" pitchFamily="2" charset="-78"/>
              </a:rPr>
              <a:t>شاء</a:t>
            </a:r>
            <a:r>
              <a:rPr lang="fa-IR" sz="3300" dirty="0" smtClean="0">
                <a:cs typeface="B Mitra" pitchFamily="2" charset="-78"/>
              </a:rPr>
              <a:t> </a:t>
            </a:r>
            <a:r>
              <a:rPr lang="fa-IR" sz="3300" dirty="0" err="1" smtClean="0">
                <a:cs typeface="B Mitra" pitchFamily="2" charset="-78"/>
              </a:rPr>
              <a:t>فلیکفر</a:t>
            </a:r>
            <a:r>
              <a:rPr lang="fa-IR" sz="3300" dirty="0" smtClean="0">
                <a:cs typeface="B Mitra" pitchFamily="2" charset="-78"/>
              </a:rPr>
              <a:t>)</a:t>
            </a:r>
            <a:endParaRPr lang="fa-IR" sz="3300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400" dirty="0" smtClean="0">
                <a:cs typeface="B Mitra" pitchFamily="2" charset="-78"/>
              </a:rPr>
              <a:t> </a:t>
            </a:r>
            <a:r>
              <a:rPr lang="fa-IR" sz="3400" dirty="0" smtClean="0">
                <a:solidFill>
                  <a:srgbClr val="FF0000"/>
                </a:solidFill>
                <a:cs typeface="B Mitra" pitchFamily="2" charset="-78"/>
              </a:rPr>
              <a:t>دلیل: </a:t>
            </a:r>
            <a:r>
              <a:rPr lang="fa-IR" sz="3400" dirty="0" smtClean="0">
                <a:cs typeface="B Mitra" pitchFamily="2" charset="-78"/>
              </a:rPr>
              <a:t>ایمان = علم + گرایش از روی محبت و علاقه (که هیچیک قابل اجبار نیست)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4) در اسلام، صلح موضوعیت دارد: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400" dirty="0" smtClean="0">
                <a:cs typeface="B Mitra" pitchFamily="2" charset="-78"/>
              </a:rPr>
              <a:t>الف) فی نفسه: (</a:t>
            </a:r>
            <a:r>
              <a:rPr lang="fa-IR" sz="3400" dirty="0" err="1" smtClean="0">
                <a:cs typeface="B Mitra" pitchFamily="2" charset="-78"/>
              </a:rPr>
              <a:t>والصلح</a:t>
            </a:r>
            <a:r>
              <a:rPr lang="fa-IR" sz="3400" dirty="0" smtClean="0">
                <a:cs typeface="B Mitra" pitchFamily="2" charset="-78"/>
              </a:rPr>
              <a:t> خیر، </a:t>
            </a:r>
            <a:r>
              <a:rPr lang="fa-IR" sz="3400" dirty="0" err="1" smtClean="0">
                <a:cs typeface="B Mitra" pitchFamily="2" charset="-78"/>
              </a:rPr>
              <a:t>ادخلوا</a:t>
            </a:r>
            <a:r>
              <a:rPr lang="fa-IR" sz="3400" dirty="0" smtClean="0">
                <a:cs typeface="B Mitra" pitchFamily="2" charset="-78"/>
              </a:rPr>
              <a:t> فی </a:t>
            </a:r>
            <a:r>
              <a:rPr lang="fa-IR" sz="3400" dirty="0" err="1" smtClean="0">
                <a:cs typeface="B Mitra" pitchFamily="2" charset="-78"/>
              </a:rPr>
              <a:t>السلم</a:t>
            </a:r>
            <a:r>
              <a:rPr lang="fa-IR" sz="3400" dirty="0" smtClean="0">
                <a:cs typeface="B Mitra" pitchFamily="2" charset="-78"/>
              </a:rPr>
              <a:t> کافه)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400" dirty="0" smtClean="0">
                <a:cs typeface="B Mitra" pitchFamily="2" charset="-78"/>
              </a:rPr>
              <a:t>ب) در صورت تمایل جدی دشمن به صلح (و </a:t>
            </a:r>
            <a:r>
              <a:rPr lang="fa-IR" sz="3400" dirty="0" err="1" smtClean="0">
                <a:cs typeface="B Mitra" pitchFamily="2" charset="-78"/>
              </a:rPr>
              <a:t>إن</a:t>
            </a:r>
            <a:r>
              <a:rPr lang="fa-IR" sz="3400" dirty="0" smtClean="0">
                <a:cs typeface="B Mitra" pitchFamily="2" charset="-78"/>
              </a:rPr>
              <a:t> </a:t>
            </a:r>
            <a:r>
              <a:rPr lang="fa-IR" sz="3400" dirty="0" err="1" smtClean="0">
                <a:cs typeface="B Mitra" pitchFamily="2" charset="-78"/>
              </a:rPr>
              <a:t>جنحوا</a:t>
            </a:r>
            <a:r>
              <a:rPr lang="fa-IR" sz="3400" dirty="0" smtClean="0">
                <a:cs typeface="B Mitra" pitchFamily="2" charset="-78"/>
              </a:rPr>
              <a:t> </a:t>
            </a:r>
            <a:r>
              <a:rPr lang="fa-IR" sz="3400" dirty="0" err="1" smtClean="0">
                <a:cs typeface="B Mitra" pitchFamily="2" charset="-78"/>
              </a:rPr>
              <a:t>للسلم</a:t>
            </a:r>
            <a:r>
              <a:rPr lang="fa-IR" sz="3400" dirty="0" smtClean="0">
                <a:cs typeface="B Mitra" pitchFamily="2" charset="-78"/>
              </a:rPr>
              <a:t> ...، </a:t>
            </a:r>
            <a:r>
              <a:rPr lang="fa-IR" sz="3400" dirty="0" err="1" smtClean="0">
                <a:cs typeface="B Mitra" pitchFamily="2" charset="-78"/>
              </a:rPr>
              <a:t>فان</a:t>
            </a:r>
            <a:r>
              <a:rPr lang="fa-IR" sz="3400" dirty="0" smtClean="0">
                <a:cs typeface="B Mitra" pitchFamily="2" charset="-78"/>
              </a:rPr>
              <a:t> </a:t>
            </a:r>
            <a:r>
              <a:rPr lang="fa-IR" sz="3400" dirty="0" err="1" smtClean="0">
                <a:cs typeface="B Mitra" pitchFamily="2" charset="-78"/>
              </a:rPr>
              <a:t>اعتزلوکم</a:t>
            </a:r>
            <a:r>
              <a:rPr lang="fa-IR" sz="3400" dirty="0" smtClean="0">
                <a:cs typeface="B Mitra" pitchFamily="2" charset="-78"/>
              </a:rPr>
              <a:t> </a:t>
            </a:r>
            <a:r>
              <a:rPr lang="fa-IR" sz="3400" dirty="0" err="1" smtClean="0">
                <a:cs typeface="B Mitra" pitchFamily="2" charset="-78"/>
              </a:rPr>
              <a:t>فلم</a:t>
            </a:r>
            <a:r>
              <a:rPr lang="fa-IR" sz="3400" dirty="0" smtClean="0">
                <a:cs typeface="B Mitra" pitchFamily="2" charset="-78"/>
              </a:rPr>
              <a:t> </a:t>
            </a:r>
            <a:r>
              <a:rPr lang="fa-IR" sz="3400" dirty="0" err="1" smtClean="0">
                <a:cs typeface="B Mitra" pitchFamily="2" charset="-78"/>
              </a:rPr>
              <a:t>یقاتلوکم</a:t>
            </a:r>
            <a:r>
              <a:rPr lang="fa-IR" sz="3400" dirty="0" smtClean="0">
                <a:cs typeface="B Mitra" pitchFamily="2" charset="-78"/>
              </a:rPr>
              <a:t> و </a:t>
            </a:r>
            <a:r>
              <a:rPr lang="fa-IR" sz="3400" dirty="0" err="1" smtClean="0">
                <a:cs typeface="B Mitra" pitchFamily="2" charset="-78"/>
              </a:rPr>
              <a:t>القوا</a:t>
            </a:r>
            <a:r>
              <a:rPr lang="fa-IR" sz="3400" dirty="0" smtClean="0">
                <a:cs typeface="B Mitra" pitchFamily="2" charset="-78"/>
              </a:rPr>
              <a:t> </a:t>
            </a:r>
            <a:r>
              <a:rPr lang="fa-IR" sz="3400" dirty="0" err="1" smtClean="0">
                <a:cs typeface="B Mitra" pitchFamily="2" charset="-78"/>
              </a:rPr>
              <a:t>الیکم</a:t>
            </a:r>
            <a:r>
              <a:rPr lang="fa-IR" sz="3400" dirty="0" smtClean="0">
                <a:cs typeface="B Mitra" pitchFamily="2" charset="-78"/>
              </a:rPr>
              <a:t> </a:t>
            </a:r>
            <a:r>
              <a:rPr lang="fa-IR" sz="3400" dirty="0" err="1" smtClean="0">
                <a:cs typeface="B Mitra" pitchFamily="2" charset="-78"/>
              </a:rPr>
              <a:t>السلم</a:t>
            </a:r>
            <a:r>
              <a:rPr lang="fa-IR" sz="3400" dirty="0" smtClean="0">
                <a:cs typeface="B Mitra" pitchFamily="2" charset="-78"/>
              </a:rPr>
              <a:t> ...)</a:t>
            </a:r>
            <a:endParaRPr lang="fa-IR" sz="3400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72312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ب) موضع اسلام در قبال آن</a:t>
            </a:r>
            <a:br>
              <a:rPr lang="fa-IR" dirty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3-4-1. بحث جهاد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9046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53312"/>
            <a:ext cx="9144000" cy="5504688"/>
          </a:xfrm>
        </p:spPr>
        <p:txBody>
          <a:bodyPr>
            <a:normAutofit fontScale="77500" lnSpcReduction="20000"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400" b="1" dirty="0" smtClean="0">
                <a:solidFill>
                  <a:srgbClr val="FF0000"/>
                </a:solidFill>
                <a:cs typeface="B Mitra" pitchFamily="2" charset="-78"/>
              </a:rPr>
              <a:t>حل سه </a:t>
            </a:r>
            <a:r>
              <a:rPr lang="fa-IR" sz="3400" b="1" dirty="0" smtClean="0">
                <a:solidFill>
                  <a:srgbClr val="FF0000"/>
                </a:solidFill>
                <a:cs typeface="B Mitra" pitchFamily="2" charset="-78"/>
              </a:rPr>
              <a:t>شبهه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1) جنگ بد و صلح خوب است، چرا اسلام طرفدار جنگ است؟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400" dirty="0" smtClean="0">
                <a:solidFill>
                  <a:srgbClr val="FF0000"/>
                </a:solidFill>
                <a:cs typeface="B Mitra" pitchFamily="2" charset="-78"/>
              </a:rPr>
              <a:t>پاسخ: </a:t>
            </a:r>
            <a:r>
              <a:rPr lang="fa-IR" sz="3400" dirty="0" smtClean="0">
                <a:cs typeface="B Mitra" pitchFamily="2" charset="-78"/>
              </a:rPr>
              <a:t>جنگ </a:t>
            </a:r>
            <a:r>
              <a:rPr lang="fa-IR" sz="3400" dirty="0" err="1" smtClean="0">
                <a:cs typeface="B Mitra" pitchFamily="2" charset="-78"/>
              </a:rPr>
              <a:t>تجاوزگرانه</a:t>
            </a:r>
            <a:r>
              <a:rPr lang="fa-IR" sz="3400" dirty="0" smtClean="0">
                <a:cs typeface="B Mitra" pitchFamily="2" charset="-78"/>
              </a:rPr>
              <a:t> بد، و دفاعی خوب؛ صلح </a:t>
            </a:r>
            <a:r>
              <a:rPr lang="fa-IR" sz="3400" dirty="0" err="1" smtClean="0">
                <a:cs typeface="B Mitra" pitchFamily="2" charset="-78"/>
              </a:rPr>
              <a:t>ذلیلانه</a:t>
            </a:r>
            <a:r>
              <a:rPr lang="fa-IR" sz="3400" dirty="0" smtClean="0">
                <a:cs typeface="B Mitra" pitchFamily="2" charset="-78"/>
              </a:rPr>
              <a:t> بد، و همزیستی </a:t>
            </a:r>
            <a:r>
              <a:rPr lang="fa-IR" sz="3400" dirty="0" err="1" smtClean="0">
                <a:cs typeface="B Mitra" pitchFamily="2" charset="-78"/>
              </a:rPr>
              <a:t>شرافت‌آمیز</a:t>
            </a:r>
            <a:r>
              <a:rPr lang="fa-IR" sz="3400" dirty="0" smtClean="0">
                <a:cs typeface="B Mitra" pitchFamily="2" charset="-78"/>
              </a:rPr>
              <a:t> خوب است.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2) آزادی عقیده محترم است، چرا مسلمانان با جهاد عقیده خود را تحمیل </a:t>
            </a:r>
            <a:r>
              <a:rPr lang="fa-IR" sz="2800" b="1" dirty="0" err="1" smtClean="0">
                <a:cs typeface="B Mitra" pitchFamily="2" charset="-78"/>
              </a:rPr>
              <a:t>می‌کنند</a:t>
            </a:r>
            <a:r>
              <a:rPr lang="fa-IR" sz="2800" b="1" dirty="0" smtClean="0">
                <a:cs typeface="B Mitra" pitchFamily="2" charset="-78"/>
              </a:rPr>
              <a:t>؟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400" dirty="0" smtClean="0">
                <a:solidFill>
                  <a:srgbClr val="FF0000"/>
                </a:solidFill>
                <a:cs typeface="B Mitra" pitchFamily="2" charset="-78"/>
              </a:rPr>
              <a:t>پاسخ: </a:t>
            </a:r>
            <a:endParaRPr lang="fa-IR" sz="3400" dirty="0" smtClean="0">
              <a:solidFill>
                <a:srgbClr val="FF0000"/>
              </a:solidFill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400" dirty="0" smtClean="0">
                <a:cs typeface="B Mitra" pitchFamily="2" charset="-78"/>
              </a:rPr>
              <a:t>الف</a:t>
            </a:r>
            <a:r>
              <a:rPr lang="fa-IR" sz="3400" dirty="0" smtClean="0">
                <a:cs typeface="B Mitra" pitchFamily="2" charset="-78"/>
              </a:rPr>
              <a:t>) ایمان </a:t>
            </a:r>
            <a:r>
              <a:rPr lang="fa-IR" sz="3400" dirty="0" err="1" smtClean="0">
                <a:cs typeface="B Mitra" pitchFamily="2" charset="-78"/>
              </a:rPr>
              <a:t>اجباربردار</a:t>
            </a:r>
            <a:r>
              <a:rPr lang="fa-IR" sz="3400" dirty="0" smtClean="0">
                <a:cs typeface="B Mitra" pitchFamily="2" charset="-78"/>
              </a:rPr>
              <a:t> نیست اما ریشه شرک را </a:t>
            </a:r>
            <a:r>
              <a:rPr lang="fa-IR" sz="3400" dirty="0" err="1" smtClean="0">
                <a:cs typeface="B Mitra" pitchFamily="2" charset="-78"/>
              </a:rPr>
              <a:t>می‌توان</a:t>
            </a:r>
            <a:r>
              <a:rPr lang="fa-IR" sz="3400" dirty="0" smtClean="0">
                <a:cs typeface="B Mitra" pitchFamily="2" charset="-78"/>
              </a:rPr>
              <a:t> </a:t>
            </a:r>
            <a:r>
              <a:rPr lang="fa-IR" sz="3400" dirty="0" err="1" smtClean="0">
                <a:cs typeface="B Mitra" pitchFamily="2" charset="-78"/>
              </a:rPr>
              <a:t>خشکاند</a:t>
            </a:r>
            <a:r>
              <a:rPr lang="fa-IR" sz="3400" dirty="0" smtClean="0">
                <a:cs typeface="B Mitra" pitchFamily="2" charset="-78"/>
              </a:rPr>
              <a:t>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400" dirty="0" smtClean="0">
                <a:cs typeface="B Mitra" pitchFamily="2" charset="-78"/>
              </a:rPr>
              <a:t>ب)‌ دفاع، از من؟ از انسانهای دیگر؟ از اصول انسانیت؟ دفاع از: </a:t>
            </a:r>
            <a:r>
              <a:rPr lang="fa-IR" sz="3400" dirty="0" err="1" smtClean="0">
                <a:cs typeface="B Mitra" pitchFamily="2" charset="-78"/>
              </a:rPr>
              <a:t>حق«من</a:t>
            </a:r>
            <a:r>
              <a:rPr lang="fa-IR" sz="3400" dirty="0" smtClean="0">
                <a:cs typeface="B Mitra" pitchFamily="2" charset="-78"/>
              </a:rPr>
              <a:t>» یا «</a:t>
            </a:r>
            <a:r>
              <a:rPr lang="fa-IR" sz="3400" dirty="0" err="1" smtClean="0">
                <a:cs typeface="B Mitra" pitchFamily="2" charset="-78"/>
              </a:rPr>
              <a:t>حق»من</a:t>
            </a:r>
            <a:endParaRPr lang="fa-IR" sz="3400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400" dirty="0" smtClean="0">
                <a:cs typeface="B Mitra" pitchFamily="2" charset="-78"/>
              </a:rPr>
              <a:t>ج) آیا توحید یک حق عمومی انسان است یا یک امر </a:t>
            </a:r>
            <a:r>
              <a:rPr lang="fa-IR" sz="3400" dirty="0" err="1" smtClean="0">
                <a:cs typeface="B Mitra" pitchFamily="2" charset="-78"/>
              </a:rPr>
              <a:t>سلیقه‌ای</a:t>
            </a:r>
            <a:r>
              <a:rPr lang="fa-IR" sz="3400" dirty="0" smtClean="0">
                <a:cs typeface="B Mitra" pitchFamily="2" charset="-78"/>
              </a:rPr>
              <a:t>؟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400" dirty="0" smtClean="0">
                <a:cs typeface="B Mitra" pitchFamily="2" charset="-78"/>
              </a:rPr>
              <a:t>د)تفاوت آزادی فکر و آزادی عقیده: آزادی در رشد یا آزادی در اسارت ماندن؟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3) اسلام دین زور است: یا مسلمان شو، یا باج بده!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400" dirty="0" smtClean="0">
                <a:cs typeface="B Mitra" pitchFamily="2" charset="-78"/>
              </a:rPr>
              <a:t> </a:t>
            </a:r>
            <a:r>
              <a:rPr lang="fa-IR" sz="3400" dirty="0" smtClean="0">
                <a:solidFill>
                  <a:srgbClr val="FF0000"/>
                </a:solidFill>
                <a:cs typeface="B Mitra" pitchFamily="2" charset="-78"/>
              </a:rPr>
              <a:t>پاسخ</a:t>
            </a:r>
            <a:r>
              <a:rPr lang="fa-IR" sz="3400" dirty="0" smtClean="0">
                <a:solidFill>
                  <a:srgbClr val="FF0000"/>
                </a:solidFill>
                <a:cs typeface="B Mitra" pitchFamily="2" charset="-78"/>
              </a:rPr>
              <a:t>: </a:t>
            </a:r>
            <a:r>
              <a:rPr lang="fa-IR" sz="3400" dirty="0" smtClean="0">
                <a:cs typeface="B Mitra" pitchFamily="2" charset="-78"/>
              </a:rPr>
              <a:t>تفاوت باج و جزا: باج تعهد ندارد اما جزا دارد (به </a:t>
            </a:r>
            <a:r>
              <a:rPr lang="fa-IR" sz="3400" dirty="0" err="1" smtClean="0">
                <a:cs typeface="B Mitra" pitchFamily="2" charset="-78"/>
              </a:rPr>
              <a:t>ازای</a:t>
            </a:r>
            <a:r>
              <a:rPr lang="fa-IR" sz="3400" dirty="0" smtClean="0">
                <a:cs typeface="B Mitra" pitchFamily="2" charset="-78"/>
              </a:rPr>
              <a:t> خمس و زکات و سربازی)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ادامه بحث </a:t>
            </a:r>
            <a:r>
              <a:rPr lang="fa-IR" dirty="0" smtClean="0">
                <a:cs typeface="B Titr" pitchFamily="2" charset="-78"/>
              </a:rPr>
              <a:t>جهاد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434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265238"/>
          </a:xfrm>
        </p:spPr>
        <p:txBody>
          <a:bodyPr>
            <a:noAutofit/>
          </a:bodyPr>
          <a:lstStyle/>
          <a:p>
            <a:pPr algn="ctr"/>
            <a:r>
              <a:rPr lang="fa-IR" sz="4800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و آخر دعوانا ان الحمدلله رب العالمین</a:t>
            </a:r>
            <a:endParaRPr lang="fa-IR" sz="4800" dirty="0">
              <a:solidFill>
                <a:schemeClr val="accent6">
                  <a:lumMod val="5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403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600" dirty="0" smtClean="0">
                <a:cs typeface="B Titr" pitchFamily="2" charset="-78"/>
              </a:rPr>
              <a:t>آزادی انسان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144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458200" cy="5287962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endParaRPr lang="fa-IR" sz="3600" b="1" dirty="0" smtClean="0">
              <a:cs typeface="B Mitra" pitchFamily="2" charset="-78"/>
            </a:endParaRPr>
          </a:p>
          <a:p>
            <a:pPr marL="109728" indent="0">
              <a:buNone/>
            </a:pPr>
            <a:r>
              <a:rPr lang="fa-IR" sz="3600" b="1" dirty="0" smtClean="0">
                <a:cs typeface="B Mitra" pitchFamily="2" charset="-78"/>
              </a:rPr>
              <a:t>آزادی از لوازم حیات و تکامل است (عدم مانع برای رشد)</a:t>
            </a:r>
          </a:p>
          <a:p>
            <a:pPr marL="1346454" lvl="2" indent="-742950">
              <a:buFont typeface="+mj-lt"/>
              <a:buAutoNum type="arabicPeriod"/>
            </a:pPr>
            <a:r>
              <a:rPr lang="fa-IR" sz="3000" b="1" dirty="0" smtClean="0">
                <a:cs typeface="B Mitra" pitchFamily="2" charset="-78"/>
              </a:rPr>
              <a:t>دو عنصری است، نه تک عنصری (</a:t>
            </a:r>
            <a:r>
              <a:rPr lang="fa-IR" sz="3000" b="1" dirty="0" err="1" smtClean="0">
                <a:cs typeface="B Mitra" pitchFamily="2" charset="-78"/>
              </a:rPr>
              <a:t>مانع+هدف</a:t>
            </a:r>
            <a:r>
              <a:rPr lang="fa-IR" sz="3000" b="1" dirty="0" smtClean="0">
                <a:cs typeface="B Mitra" pitchFamily="2" charset="-78"/>
              </a:rPr>
              <a:t>)</a:t>
            </a:r>
          </a:p>
          <a:p>
            <a:pPr marL="1346454" lvl="2" indent="-742950">
              <a:buFont typeface="+mj-lt"/>
              <a:buAutoNum type="arabicPeriod"/>
            </a:pPr>
            <a:r>
              <a:rPr lang="fa-IR" sz="3000" b="1" dirty="0" smtClean="0">
                <a:cs typeface="B Mitra" pitchFamily="2" charset="-78"/>
              </a:rPr>
              <a:t>نسبتش با سایر </a:t>
            </a:r>
            <a:r>
              <a:rPr lang="fa-IR" sz="3000" b="1" dirty="0" err="1" smtClean="0">
                <a:cs typeface="B Mitra" pitchFamily="2" charset="-78"/>
              </a:rPr>
              <a:t>مولفه‌های</a:t>
            </a:r>
            <a:r>
              <a:rPr lang="fa-IR" sz="3000" b="1" dirty="0" smtClean="0">
                <a:cs typeface="B Mitra" pitchFamily="2" charset="-78"/>
              </a:rPr>
              <a:t> رشد موجود زنده:</a:t>
            </a:r>
          </a:p>
          <a:p>
            <a:pPr marL="886968" lvl="3" indent="0">
              <a:buNone/>
            </a:pPr>
            <a:r>
              <a:rPr lang="fa-IR" sz="2800" b="1" dirty="0" smtClean="0">
                <a:cs typeface="B Mitra" pitchFamily="2" charset="-78"/>
              </a:rPr>
              <a:t>			مقتضی: ....</a:t>
            </a:r>
          </a:p>
          <a:p>
            <a:pPr marL="886968" lvl="3" indent="0">
              <a:buNone/>
            </a:pPr>
            <a:r>
              <a:rPr lang="fa-IR" sz="2800" b="1" dirty="0" smtClean="0">
                <a:cs typeface="B Mitra" pitchFamily="2" charset="-78"/>
              </a:rPr>
              <a:t>      حیات	</a:t>
            </a:r>
          </a:p>
          <a:p>
            <a:pPr marL="886968" lvl="3" indent="0">
              <a:buNone/>
            </a:pPr>
            <a:r>
              <a:rPr lang="fa-IR" sz="2800" b="1" dirty="0">
                <a:cs typeface="B Mitra" pitchFamily="2" charset="-78"/>
              </a:rPr>
              <a:t>	</a:t>
            </a:r>
            <a:r>
              <a:rPr lang="fa-IR" sz="2800" b="1" dirty="0" smtClean="0">
                <a:cs typeface="B Mitra" pitchFamily="2" charset="-78"/>
              </a:rPr>
              <a:t>		عدم مانع: امنیت</a:t>
            </a:r>
          </a:p>
          <a:p>
            <a:pPr marL="886968" lvl="3" indent="0">
              <a:buNone/>
            </a:pPr>
            <a:endParaRPr lang="fa-IR" sz="2800" b="1" dirty="0" smtClean="0">
              <a:cs typeface="B Mitra" pitchFamily="2" charset="-78"/>
            </a:endParaRPr>
          </a:p>
          <a:p>
            <a:pPr marL="886968" lvl="3" indent="0">
              <a:buNone/>
            </a:pPr>
            <a:r>
              <a:rPr lang="fa-IR" sz="2800" b="1" dirty="0">
                <a:cs typeface="B Mitra" pitchFamily="2" charset="-78"/>
              </a:rPr>
              <a:t>	</a:t>
            </a:r>
            <a:r>
              <a:rPr lang="fa-IR" sz="2800" b="1" dirty="0" smtClean="0">
                <a:cs typeface="B Mitra" pitchFamily="2" charset="-78"/>
              </a:rPr>
              <a:t>		مقتضی: تربیت</a:t>
            </a:r>
          </a:p>
          <a:p>
            <a:pPr marL="886968" lvl="3" indent="0">
              <a:buNone/>
            </a:pPr>
            <a:r>
              <a:rPr lang="fa-IR" sz="2800" b="1" dirty="0" smtClean="0">
                <a:cs typeface="B Mitra" pitchFamily="2" charset="-78"/>
              </a:rPr>
              <a:t>      رشد</a:t>
            </a:r>
          </a:p>
          <a:p>
            <a:pPr marL="886968" lvl="3" indent="0">
              <a:buNone/>
            </a:pPr>
            <a:r>
              <a:rPr lang="fa-IR" sz="2800" b="1" dirty="0">
                <a:cs typeface="B Mitra" pitchFamily="2" charset="-78"/>
              </a:rPr>
              <a:t>	</a:t>
            </a:r>
            <a:r>
              <a:rPr lang="fa-IR" sz="2800" b="1" dirty="0" smtClean="0">
                <a:cs typeface="B Mitra" pitchFamily="2" charset="-78"/>
              </a:rPr>
              <a:t>		عدم مانع: آزادی</a:t>
            </a:r>
            <a:r>
              <a:rPr lang="fa-IR" sz="2800" b="1" dirty="0">
                <a:cs typeface="B Mitra" pitchFamily="2" charset="-78"/>
              </a:rPr>
              <a:t>	</a:t>
            </a:r>
            <a:r>
              <a:rPr lang="fa-IR" sz="2800" b="1" dirty="0" smtClean="0">
                <a:cs typeface="B Mitra" pitchFamily="2" charset="-78"/>
              </a:rPr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fa-IR" dirty="0">
                <a:cs typeface="B Titr" pitchFamily="2" charset="-78"/>
              </a:rPr>
              <a:t>(الف) حقیقت </a:t>
            </a:r>
            <a:r>
              <a:rPr lang="fa-IR" dirty="0" smtClean="0">
                <a:cs typeface="B Titr" pitchFamily="2" charset="-78"/>
              </a:rPr>
              <a:t>آزادی</a:t>
            </a:r>
            <a:r>
              <a:rPr lang="fa-IR" dirty="0">
                <a:cs typeface="B Titr" pitchFamily="2" charset="-78"/>
              </a:rPr>
              <a:t/>
            </a:r>
            <a:br>
              <a:rPr lang="fa-IR" dirty="0">
                <a:cs typeface="B Titr" pitchFamily="2" charset="-78"/>
              </a:rPr>
            </a:br>
            <a:r>
              <a:rPr lang="fa-IR" dirty="0">
                <a:cs typeface="B Titr" pitchFamily="2" charset="-78"/>
              </a:rPr>
              <a:t>1. تحلیل معنایی</a:t>
            </a:r>
            <a:r>
              <a:rPr lang="fa-IR" dirty="0" smtClean="0">
                <a:cs typeface="B Titr" pitchFamily="2" charset="-78"/>
              </a:rPr>
              <a:t>:</a:t>
            </a:r>
            <a:endParaRPr lang="fa-IR" dirty="0">
              <a:cs typeface="B Titr" pitchFamily="2" charset="-78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248400" y="3733800"/>
            <a:ext cx="617561" cy="2590800"/>
            <a:chOff x="6172200" y="3581400"/>
            <a:chExt cx="617561" cy="2362200"/>
          </a:xfrm>
        </p:grpSpPr>
        <p:cxnSp>
          <p:nvCxnSpPr>
            <p:cNvPr id="5" name="Straight Connector 4"/>
            <p:cNvCxnSpPr/>
            <p:nvPr/>
          </p:nvCxnSpPr>
          <p:spPr>
            <a:xfrm flipH="1" flipV="1">
              <a:off x="6172200" y="3581400"/>
              <a:ext cx="6096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6172200" y="3962400"/>
              <a:ext cx="6096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 flipV="1">
              <a:off x="6180161" y="5219700"/>
              <a:ext cx="6096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6172200" y="5562600"/>
              <a:ext cx="6096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116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5334000"/>
          </a:xfrm>
        </p:spPr>
        <p:txBody>
          <a:bodyPr>
            <a:normAutofit fontScale="92500" lnSpcReduction="10000"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 smtClean="0">
                <a:cs typeface="B Mitra" pitchFamily="2" charset="-78"/>
              </a:rPr>
              <a:t>- آیا آزادی اصل اول (مقدم بر همه ارزشها) است؟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 smtClean="0">
                <a:cs typeface="B Mitra" pitchFamily="2" charset="-78"/>
              </a:rPr>
              <a:t>ما دربند نیازها هستیم و آزادی </a:t>
            </a:r>
            <a:r>
              <a:rPr lang="fa-IR" sz="2600" b="1" dirty="0" err="1" smtClean="0">
                <a:cs typeface="B Mitra" pitchFamily="2" charset="-78"/>
              </a:rPr>
              <a:t>مطلق</a:t>
            </a:r>
            <a:r>
              <a:rPr lang="fa-IR" sz="2600" b="1" dirty="0" smtClean="0">
                <a:cs typeface="B Mitra" pitchFamily="2" charset="-78"/>
              </a:rPr>
              <a:t> فقط برای خدا فرض دارد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 smtClean="0">
                <a:cs typeface="B Mitra" pitchFamily="2" charset="-78"/>
              </a:rPr>
              <a:t>آزادی همواره هدف </a:t>
            </a:r>
            <a:r>
              <a:rPr lang="fa-IR" sz="2600" b="1" dirty="0" err="1" smtClean="0">
                <a:cs typeface="B Mitra" pitchFamily="2" charset="-78"/>
              </a:rPr>
              <a:t>می‌خواهد</a:t>
            </a:r>
            <a:r>
              <a:rPr lang="fa-IR" sz="2600" b="1" dirty="0" smtClean="0">
                <a:cs typeface="B Mitra" pitchFamily="2" charset="-78"/>
              </a:rPr>
              <a:t> و تنها هدفی که ما را محدود </a:t>
            </a:r>
            <a:r>
              <a:rPr lang="fa-IR" sz="2600" b="1" dirty="0" err="1" smtClean="0">
                <a:cs typeface="B Mitra" pitchFamily="2" charset="-78"/>
              </a:rPr>
              <a:t>نمی‌کند</a:t>
            </a:r>
            <a:r>
              <a:rPr lang="fa-IR" sz="2600" b="1" dirty="0" smtClean="0">
                <a:cs typeface="B Mitra" pitchFamily="2" charset="-78"/>
              </a:rPr>
              <a:t> خداست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 smtClean="0">
                <a:cs typeface="B Mitra" pitchFamily="2" charset="-78"/>
              </a:rPr>
              <a:t>پس آزادی حقیقی تنها در عبودیت الله ممکن است: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 smtClean="0">
                <a:cs typeface="B Mitra" pitchFamily="2" charset="-78"/>
              </a:rPr>
              <a:t>(به هیچ محدودیتی تن ندادن، </a:t>
            </a:r>
            <a:r>
              <a:rPr lang="fa-IR" sz="2600" b="1" dirty="0" err="1" smtClean="0">
                <a:cs typeface="B Mitra" pitchFamily="2" charset="-78"/>
              </a:rPr>
              <a:t>هرچیز</a:t>
            </a:r>
            <a:r>
              <a:rPr lang="fa-IR" sz="2600" b="1" dirty="0" smtClean="0">
                <a:cs typeface="B Mitra" pitchFamily="2" charset="-78"/>
              </a:rPr>
              <a:t> غیر از </a:t>
            </a:r>
            <a:r>
              <a:rPr lang="fa-IR" sz="2600" b="1" dirty="0" smtClean="0">
                <a:cs typeface="B Mitra" pitchFamily="2" charset="-78"/>
              </a:rPr>
              <a:t>حقیقت </a:t>
            </a:r>
            <a:r>
              <a:rPr lang="fa-IR" sz="2600" b="1" dirty="0" err="1" smtClean="0">
                <a:cs typeface="B Mitra" pitchFamily="2" charset="-78"/>
              </a:rPr>
              <a:t>بی‌نهایت</a:t>
            </a:r>
            <a:r>
              <a:rPr lang="fa-IR" sz="2600" b="1" dirty="0" smtClean="0">
                <a:cs typeface="B Mitra" pitchFamily="2" charset="-78"/>
              </a:rPr>
              <a:t> را کنار گذاشتن)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 smtClean="0">
                <a:cs typeface="B Mitra" pitchFamily="2" charset="-78"/>
              </a:rPr>
              <a:t>- نکته: چه چیزی حق دارد آزادی مرا محدود کند؟ آزادی دیگران؟</a:t>
            </a:r>
          </a:p>
          <a:p>
            <a:pPr marL="886968" lvl="3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 smtClean="0">
                <a:cs typeface="B Mitra" pitchFamily="2" charset="-78"/>
              </a:rPr>
              <a:t>1) چون اگر من تجاوز کنم آنها هم، پس </a:t>
            </a:r>
            <a:r>
              <a:rPr lang="fa-IR" sz="2600" b="1" dirty="0" err="1" smtClean="0">
                <a:cs typeface="B Mitra" pitchFamily="2" charset="-78"/>
              </a:rPr>
              <a:t>ضررش</a:t>
            </a:r>
            <a:r>
              <a:rPr lang="fa-IR" sz="2600" b="1" dirty="0" smtClean="0">
                <a:cs typeface="B Mitra" pitchFamily="2" charset="-78"/>
              </a:rPr>
              <a:t> بیشتر است. </a:t>
            </a:r>
          </a:p>
          <a:p>
            <a:pPr marL="886968" lvl="3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 smtClean="0">
                <a:cs typeface="B Mitra" pitchFamily="2" charset="-78"/>
              </a:rPr>
              <a:t>نقد: اگر زور داشتم چه؟</a:t>
            </a:r>
          </a:p>
          <a:p>
            <a:pPr marL="886968" lvl="3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 smtClean="0">
                <a:cs typeface="B Mitra" pitchFamily="2" charset="-78"/>
              </a:rPr>
              <a:t>2) چون انسان </a:t>
            </a:r>
            <a:r>
              <a:rPr lang="fa-IR" sz="2600" b="1" dirty="0" err="1" smtClean="0">
                <a:cs typeface="B Mitra" pitchFamily="2" charset="-78"/>
              </a:rPr>
              <a:t>ذاتا</a:t>
            </a:r>
            <a:r>
              <a:rPr lang="fa-IR" sz="2600" b="1" dirty="0" smtClean="0">
                <a:cs typeface="B Mitra" pitchFamily="2" charset="-78"/>
              </a:rPr>
              <a:t> ارزشمند است. </a:t>
            </a:r>
          </a:p>
          <a:p>
            <a:pPr marL="886968" lvl="3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 smtClean="0">
                <a:cs typeface="B Mitra" pitchFamily="2" charset="-78"/>
              </a:rPr>
              <a:t>نقد: حریم انسانیت است نه موجود </a:t>
            </a:r>
            <a:r>
              <a:rPr lang="fa-IR" sz="2600" b="1" dirty="0" err="1" smtClean="0">
                <a:cs typeface="B Mitra" pitchFamily="2" charset="-78"/>
              </a:rPr>
              <a:t>دوپا</a:t>
            </a:r>
            <a:r>
              <a:rPr lang="fa-IR" sz="2600" b="1" dirty="0" smtClean="0">
                <a:cs typeface="B Mitra" pitchFamily="2" charset="-78"/>
              </a:rPr>
              <a:t>: ملاک نه مراعات خواست دیگران، بلکه مراعات انسانیت است.</a:t>
            </a: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(الف) حقیقت آزادی</a:t>
            </a:r>
            <a:br>
              <a:rPr lang="fa-IR" dirty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2. حیطه آن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231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9067800" cy="5334000"/>
          </a:xfrm>
        </p:spPr>
        <p:txBody>
          <a:bodyPr>
            <a:normAutofit/>
          </a:bodyPr>
          <a:lstStyle/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endParaRPr lang="fa-IR" sz="3200" b="1" dirty="0" smtClean="0">
              <a:cs typeface="B Mitra" pitchFamily="2" charset="-78"/>
            </a:endParaRP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endParaRPr lang="fa-IR" sz="3200" b="1" dirty="0" smtClean="0">
              <a:cs typeface="B Mitra" pitchFamily="2" charset="-78"/>
            </a:endParaRP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3200" b="1" dirty="0" smtClean="0">
                <a:cs typeface="B Mitra" pitchFamily="2" charset="-78"/>
              </a:rPr>
              <a:t>در مقایسه با سایر عوامل </a:t>
            </a:r>
            <a:r>
              <a:rPr lang="fa-IR" sz="3200" b="1" dirty="0" err="1" smtClean="0">
                <a:cs typeface="B Mitra" pitchFamily="2" charset="-78"/>
              </a:rPr>
              <a:t>ایجابی</a:t>
            </a:r>
            <a:r>
              <a:rPr lang="fa-IR" sz="3200" b="1" dirty="0" smtClean="0">
                <a:cs typeface="B Mitra" pitchFamily="2" charset="-78"/>
              </a:rPr>
              <a:t> رتبه کمتری دارد.</a:t>
            </a:r>
            <a:endParaRPr lang="fa-IR" sz="2800" b="1" dirty="0" smtClean="0">
              <a:cs typeface="B Mitra" pitchFamily="2" charset="-78"/>
            </a:endParaRP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endParaRPr lang="fa-IR" sz="3200" b="1" dirty="0" smtClean="0">
              <a:cs typeface="B Mitra" pitchFamily="2" charset="-78"/>
            </a:endParaRP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3200" b="1" dirty="0" smtClean="0">
                <a:cs typeface="B Mitra" pitchFamily="2" charset="-78"/>
              </a:rPr>
              <a:t>علت احساس اهمیت شدید: همواره خود را از این جهت محروم </a:t>
            </a:r>
            <a:r>
              <a:rPr lang="fa-IR" sz="3200" b="1" dirty="0" err="1" smtClean="0">
                <a:cs typeface="B Mitra" pitchFamily="2" charset="-78"/>
              </a:rPr>
              <a:t>می‌دیده</a:t>
            </a:r>
            <a:endParaRPr lang="fa-IR" sz="3200" b="1" dirty="0" smtClean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(الف) حقیقت آزادی</a:t>
            </a:r>
            <a:br>
              <a:rPr lang="fa-IR" dirty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3. اهمیت و جایگاه </a:t>
            </a:r>
            <a:r>
              <a:rPr lang="fa-IR" dirty="0">
                <a:cs typeface="B Titr" pitchFamily="2" charset="-78"/>
              </a:rPr>
              <a:t>آن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411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fa-IR" b="1" dirty="0" smtClean="0">
              <a:cs typeface="B Mitra" pitchFamily="2" charset="-78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a-IR" b="1" dirty="0" smtClean="0">
                <a:cs typeface="B Mitra" pitchFamily="2" charset="-78"/>
              </a:rPr>
              <a:t>شروع دعوت و اصل اولی: </a:t>
            </a:r>
            <a:r>
              <a:rPr lang="fa-IR" b="1" dirty="0" err="1" smtClean="0">
                <a:cs typeface="B Mitra" pitchFamily="2" charset="-78"/>
              </a:rPr>
              <a:t>قولوا</a:t>
            </a:r>
            <a:r>
              <a:rPr lang="fa-IR" b="1" dirty="0" smtClean="0">
                <a:cs typeface="B Mitra" pitchFamily="2" charset="-78"/>
              </a:rPr>
              <a:t> لا اله الا الله </a:t>
            </a:r>
            <a:r>
              <a:rPr lang="fa-IR" b="1" dirty="0" err="1" smtClean="0">
                <a:cs typeface="B Mitra" pitchFamily="2" charset="-78"/>
              </a:rPr>
              <a:t>تفلحوا</a:t>
            </a:r>
            <a:endParaRPr lang="fa-IR" b="1" dirty="0" smtClean="0">
              <a:cs typeface="B Mitra" pitchFamily="2" charset="-78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fa-IR" b="1" dirty="0" smtClean="0">
              <a:cs typeface="B Mitra" pitchFamily="2" charset="-78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a-IR" b="1" dirty="0">
                <a:cs typeface="B Mitra" pitchFamily="2" charset="-78"/>
              </a:rPr>
              <a:t>در برخورد با دیگران</a:t>
            </a:r>
            <a:r>
              <a:rPr lang="fa-IR" b="1" dirty="0" smtClean="0">
                <a:cs typeface="B Mitra" pitchFamily="2" charset="-78"/>
              </a:rPr>
              <a:t>: </a:t>
            </a:r>
            <a:r>
              <a:rPr lang="fa-IR" b="1" dirty="0" err="1" smtClean="0">
                <a:cs typeface="B Mitra" pitchFamily="2" charset="-78"/>
              </a:rPr>
              <a:t>تعالوا</a:t>
            </a:r>
            <a:r>
              <a:rPr lang="fa-IR" b="1" dirty="0" smtClean="0">
                <a:cs typeface="B Mitra" pitchFamily="2" charset="-78"/>
              </a:rPr>
              <a:t> الی کلمه </a:t>
            </a:r>
            <a:r>
              <a:rPr lang="fa-IR" b="1" dirty="0" err="1" smtClean="0">
                <a:cs typeface="B Mitra" pitchFamily="2" charset="-78"/>
              </a:rPr>
              <a:t>سواء</a:t>
            </a:r>
            <a:r>
              <a:rPr lang="fa-IR" b="1" dirty="0" smtClean="0">
                <a:cs typeface="B Mitra" pitchFamily="2" charset="-78"/>
              </a:rPr>
              <a:t> </a:t>
            </a:r>
            <a:r>
              <a:rPr lang="fa-IR" b="1" dirty="0" err="1" smtClean="0">
                <a:cs typeface="B Mitra" pitchFamily="2" charset="-78"/>
              </a:rPr>
              <a:t>بیننا</a:t>
            </a:r>
            <a:r>
              <a:rPr lang="fa-IR" b="1" dirty="0" smtClean="0">
                <a:cs typeface="B Mitra" pitchFamily="2" charset="-78"/>
              </a:rPr>
              <a:t> و </a:t>
            </a:r>
            <a:r>
              <a:rPr lang="fa-IR" b="1" dirty="0" err="1" smtClean="0">
                <a:cs typeface="B Mitra" pitchFamily="2" charset="-78"/>
              </a:rPr>
              <a:t>بینکم</a:t>
            </a:r>
            <a:r>
              <a:rPr lang="fa-IR" b="1" dirty="0" smtClean="0">
                <a:cs typeface="B Mitra" pitchFamily="2" charset="-78"/>
              </a:rPr>
              <a:t>..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fa-IR" b="1" dirty="0" smtClean="0">
              <a:cs typeface="B Mitra" pitchFamily="2" charset="-78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a-IR" b="1" dirty="0" smtClean="0">
                <a:cs typeface="B Mitra" pitchFamily="2" charset="-78"/>
              </a:rPr>
              <a:t>تقویت روحیه آزادیخواهی: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a-IR" sz="2400" b="1" dirty="0" err="1" smtClean="0">
                <a:cs typeface="B Mitra" pitchFamily="2" charset="-78"/>
              </a:rPr>
              <a:t>لن</a:t>
            </a:r>
            <a:r>
              <a:rPr lang="fa-IR" sz="2400" b="1" dirty="0" smtClean="0">
                <a:cs typeface="B Mitra" pitchFamily="2" charset="-78"/>
              </a:rPr>
              <a:t> تقدس </a:t>
            </a:r>
            <a:r>
              <a:rPr lang="fa-IR" sz="2400" b="1" dirty="0" err="1" smtClean="0">
                <a:cs typeface="B Mitra" pitchFamily="2" charset="-78"/>
              </a:rPr>
              <a:t>امه</a:t>
            </a:r>
            <a:r>
              <a:rPr lang="fa-IR" sz="2400" b="1" dirty="0" smtClean="0">
                <a:cs typeface="B Mitra" pitchFamily="2" charset="-78"/>
              </a:rPr>
              <a:t> حتی </a:t>
            </a:r>
            <a:r>
              <a:rPr lang="fa-IR" sz="2400" b="1" dirty="0" err="1" smtClean="0">
                <a:cs typeface="B Mitra" pitchFamily="2" charset="-78"/>
              </a:rPr>
              <a:t>یوخذ</a:t>
            </a:r>
            <a:r>
              <a:rPr lang="fa-IR" sz="2400" b="1" dirty="0" smtClean="0">
                <a:cs typeface="B Mitra" pitchFamily="2" charset="-78"/>
              </a:rPr>
              <a:t> </a:t>
            </a:r>
            <a:r>
              <a:rPr lang="fa-IR" sz="2400" b="1" dirty="0" err="1" smtClean="0">
                <a:cs typeface="B Mitra" pitchFamily="2" charset="-78"/>
              </a:rPr>
              <a:t>للضعیف</a:t>
            </a:r>
            <a:r>
              <a:rPr lang="fa-IR" sz="2400" b="1" dirty="0" smtClean="0">
                <a:cs typeface="B Mitra" pitchFamily="2" charset="-78"/>
              </a:rPr>
              <a:t> </a:t>
            </a:r>
            <a:r>
              <a:rPr lang="fa-IR" sz="2400" b="1" dirty="0" err="1" smtClean="0">
                <a:cs typeface="B Mitra" pitchFamily="2" charset="-78"/>
              </a:rPr>
              <a:t>فیها</a:t>
            </a:r>
            <a:r>
              <a:rPr lang="fa-IR" sz="2400" b="1" dirty="0" smtClean="0">
                <a:cs typeface="B Mitra" pitchFamily="2" charset="-78"/>
              </a:rPr>
              <a:t> حقه من </a:t>
            </a:r>
            <a:r>
              <a:rPr lang="fa-IR" sz="2400" b="1" dirty="0" err="1" smtClean="0">
                <a:cs typeface="B Mitra" pitchFamily="2" charset="-78"/>
              </a:rPr>
              <a:t>القوی</a:t>
            </a:r>
            <a:r>
              <a:rPr lang="fa-IR" sz="2400" b="1" dirty="0" smtClean="0">
                <a:cs typeface="B Mitra" pitchFamily="2" charset="-78"/>
              </a:rPr>
              <a:t> </a:t>
            </a:r>
            <a:r>
              <a:rPr lang="fa-IR" sz="2400" b="1" dirty="0" err="1" smtClean="0">
                <a:cs typeface="B Mitra" pitchFamily="2" charset="-78"/>
              </a:rPr>
              <a:t>غیرمتعتع</a:t>
            </a:r>
            <a:endParaRPr lang="fa-IR" sz="2400" b="1" dirty="0" smtClean="0">
              <a:cs typeface="B Mitra" pitchFamily="2" charset="-78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a-IR" sz="2400" b="1" dirty="0" smtClean="0">
                <a:cs typeface="B Mitra" pitchFamily="2" charset="-78"/>
              </a:rPr>
              <a:t>داستان موسی: </a:t>
            </a:r>
            <a:r>
              <a:rPr lang="fa-IR" sz="2400" b="1" dirty="0" err="1" smtClean="0">
                <a:cs typeface="B Mitra" pitchFamily="2" charset="-78"/>
              </a:rPr>
              <a:t>تلک</a:t>
            </a:r>
            <a:r>
              <a:rPr lang="fa-IR" sz="2400" b="1" dirty="0" smtClean="0">
                <a:cs typeface="B Mitra" pitchFamily="2" charset="-78"/>
              </a:rPr>
              <a:t> </a:t>
            </a:r>
            <a:r>
              <a:rPr lang="fa-IR" sz="2400" b="1" dirty="0" err="1" smtClean="0">
                <a:cs typeface="B Mitra" pitchFamily="2" charset="-78"/>
              </a:rPr>
              <a:t>نعمه</a:t>
            </a:r>
            <a:r>
              <a:rPr lang="fa-IR" sz="2400" b="1" dirty="0" smtClean="0">
                <a:cs typeface="B Mitra" pitchFamily="2" charset="-78"/>
              </a:rPr>
              <a:t> </a:t>
            </a:r>
            <a:r>
              <a:rPr lang="fa-IR" sz="2400" b="1" dirty="0" err="1" smtClean="0">
                <a:cs typeface="B Mitra" pitchFamily="2" charset="-78"/>
              </a:rPr>
              <a:t>تنمها</a:t>
            </a:r>
            <a:r>
              <a:rPr lang="fa-IR" sz="2400" b="1" dirty="0" smtClean="0">
                <a:cs typeface="B Mitra" pitchFamily="2" charset="-78"/>
              </a:rPr>
              <a:t> علی ان </a:t>
            </a:r>
            <a:r>
              <a:rPr lang="fa-IR" sz="2400" b="1" dirty="0" err="1" smtClean="0">
                <a:cs typeface="B Mitra" pitchFamily="2" charset="-78"/>
              </a:rPr>
              <a:t>عبدت</a:t>
            </a:r>
            <a:r>
              <a:rPr lang="fa-IR" sz="2400" b="1" dirty="0" smtClean="0">
                <a:cs typeface="B Mitra" pitchFamily="2" charset="-78"/>
              </a:rPr>
              <a:t> بنی اسرائیل</a:t>
            </a:r>
            <a:endParaRPr lang="fa-IR" sz="2400" b="1" dirty="0">
              <a:cs typeface="B Mitra" pitchFamily="2" charset="-78"/>
            </a:endParaRPr>
          </a:p>
          <a:p>
            <a:pPr marL="566928" lvl="0" indent="-45720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Font typeface="Wingdings 3"/>
              <a:buAutoNum type="arabicParenR"/>
            </a:pPr>
            <a:endParaRPr lang="fa-IR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ب) موضع اسلام در قبال آن</a:t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1. در مقام ادعا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8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90127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3200" b="1" dirty="0" smtClean="0">
                <a:cs typeface="B Mitra" pitchFamily="2" charset="-78"/>
              </a:rPr>
              <a:t>1) ایمان به خدا</a:t>
            </a:r>
          </a:p>
          <a:p>
            <a:pPr marL="109728" indent="0">
              <a:buNone/>
            </a:pPr>
            <a:endParaRPr lang="fa-IR" sz="3200" dirty="0">
              <a:cs typeface="B Mitra" pitchFamily="2" charset="-78"/>
            </a:endParaRPr>
          </a:p>
          <a:p>
            <a:pPr marL="109728" indent="0">
              <a:buNone/>
            </a:pPr>
            <a:r>
              <a:rPr lang="fa-IR" sz="3200" b="1" dirty="0" smtClean="0">
                <a:cs typeface="B Mitra" pitchFamily="2" charset="-78"/>
              </a:rPr>
              <a:t> 2) ایمان به خود (روح الهی داشتن)</a:t>
            </a:r>
          </a:p>
          <a:p>
            <a:pPr marL="109728" indent="0" algn="ctr">
              <a:buNone/>
            </a:pPr>
            <a:endParaRPr lang="fa-IR" sz="3200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ب) موضع اسلام در قبال آن</a:t>
            </a:r>
            <a:br>
              <a:rPr lang="fa-IR" dirty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2. </a:t>
            </a:r>
            <a:r>
              <a:rPr lang="fa-IR" dirty="0">
                <a:cs typeface="B Titr" pitchFamily="2" charset="-78"/>
              </a:rPr>
              <a:t>در مقام </a:t>
            </a:r>
            <a:r>
              <a:rPr lang="fa-IR" dirty="0" smtClean="0">
                <a:cs typeface="B Titr" pitchFamily="2" charset="-78"/>
              </a:rPr>
              <a:t>زمینه سازی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312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362200"/>
            <a:ext cx="9144000" cy="5376672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			مبنای آن: مرکب بودن شخصیت آدمی   </a:t>
            </a:r>
            <a:r>
              <a:rPr lang="fa-IR" sz="2000" b="1" dirty="0" smtClean="0">
                <a:cs typeface="B Mitra" pitchFamily="2" charset="-78"/>
              </a:rPr>
              <a:t>جسم و روح</a:t>
            </a:r>
            <a:endParaRPr lang="fa-IR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 </a:t>
            </a:r>
            <a:r>
              <a:rPr lang="fa-IR" b="1" dirty="0">
                <a:cs typeface="B Mitra" pitchFamily="2" charset="-78"/>
              </a:rPr>
              <a:t>در حوزه خود </a:t>
            </a:r>
            <a:r>
              <a:rPr lang="fa-IR" b="1" dirty="0" smtClean="0">
                <a:cs typeface="B Mitra" pitchFamily="2" charset="-78"/>
              </a:rPr>
              <a:t>فرد		(من عالی و دانی)          دلیل    </a:t>
            </a:r>
            <a:r>
              <a:rPr lang="fa-IR" sz="1800" b="1" dirty="0" smtClean="0">
                <a:cs typeface="B Mitra" pitchFamily="2" charset="-78"/>
              </a:rPr>
              <a:t>تعارض شهوت با عقل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(</a:t>
            </a:r>
            <a:r>
              <a:rPr lang="fa-IR" b="1" dirty="0">
                <a:cs typeface="B Mitra" pitchFamily="2" charset="-78"/>
              </a:rPr>
              <a:t>آزادی </a:t>
            </a:r>
            <a:r>
              <a:rPr lang="fa-IR" b="1" dirty="0" smtClean="0">
                <a:cs typeface="B Mitra" pitchFamily="2" charset="-78"/>
              </a:rPr>
              <a:t>معنوی)						          </a:t>
            </a:r>
            <a:r>
              <a:rPr lang="fa-IR" sz="1800" b="1" dirty="0">
                <a:cs typeface="B Mitra" pitchFamily="2" charset="-78"/>
              </a:rPr>
              <a:t>نفس لوامه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>
                <a:cs typeface="B Mitra" pitchFamily="2" charset="-78"/>
              </a:rPr>
              <a:t>	</a:t>
            </a:r>
            <a:r>
              <a:rPr lang="fa-IR" b="1" dirty="0" smtClean="0">
                <a:cs typeface="B Mitra" pitchFamily="2" charset="-78"/>
              </a:rPr>
              <a:t>				</a:t>
            </a:r>
            <a:r>
              <a:rPr lang="fa-IR" sz="2400" b="1" dirty="0" smtClean="0">
                <a:cs typeface="B Mitra" pitchFamily="2" charset="-78"/>
              </a:rPr>
              <a:t>ساحت </a:t>
            </a:r>
            <a:r>
              <a:rPr lang="fa-IR" sz="2400" b="1" dirty="0" err="1" smtClean="0">
                <a:cs typeface="B Mitra" pitchFamily="2" charset="-78"/>
              </a:rPr>
              <a:t>فکر⇐آزادی</a:t>
            </a:r>
            <a:r>
              <a:rPr lang="fa-IR" sz="2400" b="1" dirty="0" smtClean="0">
                <a:cs typeface="B Mitra" pitchFamily="2" charset="-78"/>
              </a:rPr>
              <a:t> اندیشه از وهم</a:t>
            </a:r>
            <a:endParaRPr lang="fa-IR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			انواع آن	</a:t>
            </a:r>
            <a:r>
              <a:rPr lang="fa-IR" sz="2400" b="1" dirty="0" smtClean="0">
                <a:cs typeface="B Mitra" pitchFamily="2" charset="-78"/>
              </a:rPr>
              <a:t>(آزادی اندیشه غیر از آزادی بیان است)</a:t>
            </a:r>
            <a:endParaRPr lang="fa-IR" sz="2400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					</a:t>
            </a:r>
            <a:r>
              <a:rPr lang="fa-IR" sz="2400" b="1" dirty="0">
                <a:cs typeface="B Mitra" pitchFamily="2" charset="-78"/>
              </a:rPr>
              <a:t>ساحت احساسات ⇐آزادی اراده از میل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ب) موضع اسلام در قبال آن</a:t>
            </a:r>
            <a:br>
              <a:rPr lang="fa-IR" dirty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3. </a:t>
            </a:r>
            <a:r>
              <a:rPr lang="fa-IR" dirty="0">
                <a:cs typeface="B Titr" pitchFamily="2" charset="-78"/>
              </a:rPr>
              <a:t>در مقام </a:t>
            </a:r>
            <a:r>
              <a:rPr lang="fa-IR" dirty="0" err="1" smtClean="0">
                <a:cs typeface="B Titr" pitchFamily="2" charset="-78"/>
              </a:rPr>
              <a:t>پیاده‌سازی</a:t>
            </a:r>
            <a:r>
              <a:rPr lang="fa-IR" dirty="0" smtClean="0">
                <a:cs typeface="B Titr" pitchFamily="2" charset="-78"/>
              </a:rPr>
              <a:t> (فرد)</a:t>
            </a:r>
            <a:endParaRPr lang="fa-IR" dirty="0">
              <a:cs typeface="B Titr" pitchFamily="2" charset="-7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828800" y="2667000"/>
            <a:ext cx="5105400" cy="2743200"/>
            <a:chOff x="1828800" y="1828800"/>
            <a:chExt cx="5105400" cy="2743200"/>
          </a:xfrm>
        </p:grpSpPr>
        <p:cxnSp>
          <p:nvCxnSpPr>
            <p:cNvPr id="5" name="Straight Connector 4"/>
            <p:cNvCxnSpPr/>
            <p:nvPr/>
          </p:nvCxnSpPr>
          <p:spPr>
            <a:xfrm flipH="1" flipV="1">
              <a:off x="6324600" y="1828800"/>
              <a:ext cx="609600" cy="914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6400800" y="2743200"/>
              <a:ext cx="533400" cy="1219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 flipV="1">
              <a:off x="4572000" y="3505200"/>
              <a:ext cx="7620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4572000" y="4038600"/>
              <a:ext cx="7620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 flipV="1">
              <a:off x="1828800" y="1828800"/>
              <a:ext cx="3048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905000" y="2362200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905000" y="2362200"/>
              <a:ext cx="2286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069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1) آزادی سیاسی- اجتماعی (</a:t>
            </a:r>
            <a:r>
              <a:rPr lang="fa-IR" sz="2800" b="1" dirty="0">
                <a:cs typeface="B Mitra" pitchFamily="2" charset="-78"/>
              </a:rPr>
              <a:t>ب</a:t>
            </a:r>
            <a:r>
              <a:rPr lang="fa-IR" sz="2800" b="1" dirty="0" smtClean="0">
                <a:cs typeface="B Mitra" pitchFamily="2" charset="-78"/>
              </a:rPr>
              <a:t>رگه بعد)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2) آزادی بیان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 smtClean="0">
                <a:cs typeface="B Mitra" pitchFamily="2" charset="-78"/>
              </a:rPr>
              <a:t>(مشروط به: 1. عدم </a:t>
            </a:r>
            <a:r>
              <a:rPr lang="fa-IR" sz="2600" b="1" dirty="0" err="1" smtClean="0">
                <a:cs typeface="B Mitra" pitchFamily="2" charset="-78"/>
              </a:rPr>
              <a:t>فریبکاری</a:t>
            </a:r>
            <a:r>
              <a:rPr lang="fa-IR" sz="2600" b="1" dirty="0" smtClean="0">
                <a:cs typeface="B Mitra" pitchFamily="2" charset="-78"/>
              </a:rPr>
              <a:t>، 2. رعایت ضوابط اخلاقی)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3) آزادی عقیده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 </a:t>
            </a:r>
            <a:r>
              <a:rPr lang="fa-IR" sz="2600" b="1" dirty="0" smtClean="0">
                <a:cs typeface="B Mitra" pitchFamily="2" charset="-78"/>
              </a:rPr>
              <a:t>(آیا دین سعادت واقعی است یا </a:t>
            </a:r>
            <a:r>
              <a:rPr lang="fa-IR" sz="2600" b="1" dirty="0" err="1" smtClean="0">
                <a:cs typeface="B Mitra" pitchFamily="2" charset="-78"/>
              </a:rPr>
              <a:t>سلیقه‌ای</a:t>
            </a:r>
            <a:r>
              <a:rPr lang="fa-IR" sz="2600" b="1" dirty="0" smtClean="0">
                <a:cs typeface="B Mitra" pitchFamily="2" charset="-78"/>
              </a:rPr>
              <a:t>؟ </a:t>
            </a:r>
            <a:r>
              <a:rPr lang="fa-IR" sz="2600" b="1" dirty="0" err="1" smtClean="0">
                <a:cs typeface="B Mitra" pitchFamily="2" charset="-78"/>
              </a:rPr>
              <a:t>واضح‌البطلان‌ها</a:t>
            </a:r>
            <a:r>
              <a:rPr lang="fa-IR" sz="2600" b="1" dirty="0" smtClean="0">
                <a:cs typeface="B Mitra" pitchFamily="2" charset="-78"/>
              </a:rPr>
              <a:t> مثل «شرک» اجازه ندارند)</a:t>
            </a:r>
            <a:endParaRPr lang="fa-IR" sz="28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4)‌ آزادی در برقراری روابط با دیگران</a:t>
            </a:r>
            <a:endParaRPr lang="fa-IR" sz="2800" b="1" dirty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 smtClean="0">
                <a:cs typeface="B Mitra" pitchFamily="2" charset="-78"/>
              </a:rPr>
              <a:t>ضابطه: میزان تاثیر مثبت یا منفی او در ما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 smtClean="0">
                <a:cs typeface="B Mitra" pitchFamily="2" charset="-78"/>
              </a:rPr>
              <a:t>	4-1) بحث جهاد (</a:t>
            </a:r>
            <a:r>
              <a:rPr lang="fa-IR" sz="2600" b="1" dirty="0" err="1">
                <a:cs typeface="B Mitra" pitchFamily="2" charset="-78"/>
              </a:rPr>
              <a:t>ب</a:t>
            </a:r>
            <a:r>
              <a:rPr lang="fa-IR" sz="2600" b="1" dirty="0" err="1" smtClean="0">
                <a:cs typeface="B Mitra" pitchFamily="2" charset="-78"/>
              </a:rPr>
              <a:t>رگه‌های</a:t>
            </a:r>
            <a:r>
              <a:rPr lang="fa-IR" sz="2600" b="1" dirty="0" smtClean="0">
                <a:cs typeface="B Mitra" pitchFamily="2" charset="-78"/>
              </a:rPr>
              <a:t> بعد)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600" b="1" dirty="0">
                <a:cs typeface="B Mitra" pitchFamily="2" charset="-78"/>
              </a:rPr>
              <a:t>	</a:t>
            </a:r>
            <a:r>
              <a:rPr lang="fa-IR" sz="2600" b="1" dirty="0" smtClean="0">
                <a:cs typeface="B Mitra" pitchFamily="2" charset="-78"/>
              </a:rPr>
              <a:t>4-2) ارتداد: سنخ حکم اجتماعی- سیاسی است نه عقیدتی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72312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cs typeface="B Titr" pitchFamily="2" charset="-78"/>
              </a:rPr>
              <a:t>ب) موضع اسلام در قبال آن</a:t>
            </a:r>
            <a:br>
              <a:rPr lang="fa-IR" dirty="0">
                <a:cs typeface="B Titr" pitchFamily="2" charset="-78"/>
              </a:rPr>
            </a:br>
            <a:r>
              <a:rPr lang="fa-IR" dirty="0">
                <a:cs typeface="B Titr" pitchFamily="2" charset="-78"/>
              </a:rPr>
              <a:t>3. در مقام </a:t>
            </a:r>
            <a:r>
              <a:rPr lang="fa-IR" dirty="0" err="1" smtClean="0">
                <a:cs typeface="B Titr" pitchFamily="2" charset="-78"/>
              </a:rPr>
              <a:t>پیاده‌سازی</a:t>
            </a:r>
            <a:r>
              <a:rPr lang="fa-IR" dirty="0" smtClean="0">
                <a:cs typeface="B Titr" pitchFamily="2" charset="-78"/>
              </a:rPr>
              <a:t> (جامعه)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833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385</TotalTime>
  <Words>597</Words>
  <Application>Microsoft Office PowerPoint</Application>
  <PresentationFormat>On-screen Show (4:3)</PresentationFormat>
  <Paragraphs>99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B Mitra</vt:lpstr>
      <vt:lpstr>B Titr</vt:lpstr>
      <vt:lpstr>Lucida Sans Unicode</vt:lpstr>
      <vt:lpstr>Verdana</vt:lpstr>
      <vt:lpstr>Wingdings 2</vt:lpstr>
      <vt:lpstr>Wingdings 3</vt:lpstr>
      <vt:lpstr>Concourse</vt:lpstr>
      <vt:lpstr>بسم الله الرحمن الرحیم</vt:lpstr>
      <vt:lpstr>آزادی انسان</vt:lpstr>
      <vt:lpstr>(الف) حقیقت آزادی 1. تحلیل معنایی:</vt:lpstr>
      <vt:lpstr>(الف) حقیقت آزادی 2. حیطه آن</vt:lpstr>
      <vt:lpstr>(الف) حقیقت آزادی 3. اهمیت و جایگاه آن</vt:lpstr>
      <vt:lpstr>ب) موضع اسلام در قبال آن 1. در مقام ادعا</vt:lpstr>
      <vt:lpstr>ب) موضع اسلام در قبال آن 2. در مقام زمینه سازی</vt:lpstr>
      <vt:lpstr>ب) موضع اسلام در قبال آن 3. در مقام پیاده‌سازی (فرد)</vt:lpstr>
      <vt:lpstr>ب) موضع اسلام در قبال آن 3. در مقام پیاده‌سازی (جامعه)</vt:lpstr>
      <vt:lpstr>ب) موضع اسلام در قبال آن 3-1) آزادی سیاسی- اجتماعی</vt:lpstr>
      <vt:lpstr>ب) موضع اسلام در قبال آن 3-4-1. بحث جهاد</vt:lpstr>
      <vt:lpstr>ادامه بحث جهاد</vt:lpstr>
      <vt:lpstr>و آخر دعوانا ان الحمدلله رب العالمین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mpc</dc:creator>
  <cp:lastModifiedBy>mpc</cp:lastModifiedBy>
  <cp:revision>42</cp:revision>
  <dcterms:created xsi:type="dcterms:W3CDTF">2015-01-28T18:45:52Z</dcterms:created>
  <dcterms:modified xsi:type="dcterms:W3CDTF">2015-05-16T07:38:03Z</dcterms:modified>
</cp:coreProperties>
</file>