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40" r:id="rId1"/>
  </p:sldMasterIdLst>
  <p:notesMasterIdLst>
    <p:notesMasterId r:id="rId47"/>
  </p:notesMasterIdLst>
  <p:sldIdLst>
    <p:sldId id="272" r:id="rId2"/>
    <p:sldId id="325" r:id="rId3"/>
    <p:sldId id="318" r:id="rId4"/>
    <p:sldId id="310" r:id="rId5"/>
    <p:sldId id="308" r:id="rId6"/>
    <p:sldId id="358" r:id="rId7"/>
    <p:sldId id="320" r:id="rId8"/>
    <p:sldId id="326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78" r:id="rId21"/>
    <p:sldId id="376" r:id="rId22"/>
    <p:sldId id="379" r:id="rId23"/>
    <p:sldId id="380" r:id="rId24"/>
    <p:sldId id="381" r:id="rId25"/>
    <p:sldId id="382" r:id="rId26"/>
    <p:sldId id="383" r:id="rId27"/>
    <p:sldId id="384" r:id="rId28"/>
    <p:sldId id="385" r:id="rId29"/>
    <p:sldId id="386" r:id="rId30"/>
    <p:sldId id="387" r:id="rId31"/>
    <p:sldId id="388" r:id="rId32"/>
    <p:sldId id="389" r:id="rId33"/>
    <p:sldId id="390" r:id="rId34"/>
    <p:sldId id="391" r:id="rId35"/>
    <p:sldId id="392" r:id="rId36"/>
    <p:sldId id="377" r:id="rId37"/>
    <p:sldId id="360" r:id="rId38"/>
    <p:sldId id="359" r:id="rId39"/>
    <p:sldId id="362" r:id="rId40"/>
    <p:sldId id="363" r:id="rId41"/>
    <p:sldId id="361" r:id="rId42"/>
    <p:sldId id="393" r:id="rId43"/>
    <p:sldId id="364" r:id="rId44"/>
    <p:sldId id="394" r:id="rId45"/>
    <p:sldId id="297" r:id="rId46"/>
  </p:sldIdLst>
  <p:sldSz cx="9144000" cy="6858000" type="screen4x3"/>
  <p:notesSz cx="6858000" cy="9144000"/>
  <p:defaultTextStyle>
    <a:defPPr>
      <a:defRPr lang="fa-I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036" autoAdjust="0"/>
    <p:restoredTop sz="96092" autoAdjust="0"/>
  </p:normalViewPr>
  <p:slideViewPr>
    <p:cSldViewPr>
      <p:cViewPr varScale="1">
        <p:scale>
          <a:sx n="73" d="100"/>
          <a:sy n="73" d="100"/>
        </p:scale>
        <p:origin x="12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8BFFDA1-9E88-43A9-8A92-8B0476D122FF}" type="datetimeFigureOut">
              <a:rPr lang="fa-IR" smtClean="0"/>
              <a:t>13/08/1438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93C0164-6CD9-4EE7-9135-3C22F0BB507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1815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C0164-6CD9-4EE7-9135-3C22F0BB5076}" type="slidenum">
              <a:rPr lang="fa-IR" smtClean="0">
                <a:solidFill>
                  <a:prstClr val="black"/>
                </a:solidFill>
              </a:rPr>
              <a:pPr/>
              <a:t>4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299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C0164-6CD9-4EE7-9135-3C22F0BB5076}" type="slidenum">
              <a:rPr lang="fa-IR" smtClean="0"/>
              <a:t>28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87918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9DC2B-CBDA-422F-BE63-46DEBB0B497A}" type="datetimeFigureOut">
              <a:rPr lang="fa-IR"/>
              <a:pPr>
                <a:defRPr/>
              </a:pPr>
              <a:t>13/08/1438</a:t>
            </a:fld>
            <a:endParaRPr lang="fa-IR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4A836-3FB4-4259-BBDB-D2C4326FD08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D2AA8-82B6-4759-9AF7-3FB48938A319}" type="datetimeFigureOut">
              <a:rPr lang="fa-IR"/>
              <a:pPr>
                <a:defRPr/>
              </a:pPr>
              <a:t>13/08/1438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3850A-C5F7-4C6C-96C6-BFA132CF87B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3989C-1DE0-4D2D-9759-63846945C15A}" type="datetimeFigureOut">
              <a:rPr lang="fa-IR"/>
              <a:pPr>
                <a:defRPr/>
              </a:pPr>
              <a:t>13/08/1438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A08A1-0B86-4EC8-84A1-1E1D8EAF5CE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9B13A-88B4-40B1-91E8-BE7850C6D158}" type="datetimeFigureOut">
              <a:rPr lang="fa-IR"/>
              <a:pPr>
                <a:defRPr/>
              </a:pPr>
              <a:t>13/08/1438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92692-66D8-4435-A91E-5703AD1707A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30CB1-5C62-449A-8619-492E0813B711}" type="datetimeFigureOut">
              <a:rPr lang="fa-IR"/>
              <a:pPr>
                <a:defRPr/>
              </a:pPr>
              <a:t>13/08/1438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F1F0C-E5B7-40B7-AFA9-70A76A6CCF0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A4C9B-B78A-48FE-B585-D829CE2D1F2C}" type="datetimeFigureOut">
              <a:rPr lang="fa-IR"/>
              <a:pPr>
                <a:defRPr/>
              </a:pPr>
              <a:t>13/08/1438</a:t>
            </a:fld>
            <a:endParaRPr lang="fa-I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23CBA-4730-49E8-A218-43D60E9A2AA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51E6B-6A71-4809-80B2-74A97B42F4DB}" type="datetimeFigureOut">
              <a:rPr lang="fa-IR"/>
              <a:pPr>
                <a:defRPr/>
              </a:pPr>
              <a:t>13/08/1438</a:t>
            </a:fld>
            <a:endParaRPr lang="fa-I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49C9A-EC09-4715-BD26-94A41DA8264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6CCC4-51C1-4E14-90FA-B980E9FA8B89}" type="datetimeFigureOut">
              <a:rPr lang="fa-IR"/>
              <a:pPr>
                <a:defRPr/>
              </a:pPr>
              <a:t>13/08/1438</a:t>
            </a:fld>
            <a:endParaRPr lang="fa-I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F8A12-1FAB-40E0-8B3A-99E09701F94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C52CB-73F5-40B2-81B8-C47244E7A4D3}" type="datetimeFigureOut">
              <a:rPr lang="fa-IR"/>
              <a:pPr>
                <a:defRPr/>
              </a:pPr>
              <a:t>13/08/1438</a:t>
            </a:fld>
            <a:endParaRPr lang="fa-I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26599-F7B2-4839-98F3-EFA73A21D8B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F89C7-8D2D-4FB6-A0B5-57ABFB0A6CF0}" type="datetimeFigureOut">
              <a:rPr lang="fa-IR"/>
              <a:pPr>
                <a:defRPr/>
              </a:pPr>
              <a:t>13/08/1438</a:t>
            </a:fld>
            <a:endParaRPr lang="fa-I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7185-8205-45C1-AB58-CBAC73C84AE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BB377-1900-40E2-BCAF-D17304E7E1F7}" type="datetimeFigureOut">
              <a:rPr lang="fa-IR"/>
              <a:pPr>
                <a:defRPr/>
              </a:pPr>
              <a:t>13/08/1438</a:t>
            </a:fld>
            <a:endParaRPr lang="fa-I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1A6F5-A5EB-4170-9906-6CDFEE6FB4F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EB4AD37-1EFF-4279-AF51-9C9A4733277B}" type="datetimeFigureOut">
              <a:rPr lang="fa-IR"/>
              <a:pPr>
                <a:defRPr/>
              </a:pPr>
              <a:t>13/08/1438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EB6AC86-D17D-4279-8CF0-88E7479362B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5" r:id="rId2"/>
    <p:sldLayoutId id="2147483864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5" r:id="rId9"/>
    <p:sldLayoutId id="2147483861" r:id="rId10"/>
    <p:sldLayoutId id="2147483862" r:id="rId11"/>
  </p:sldLayoutIdLst>
  <p:txStyles>
    <p:titleStyle>
      <a:lvl1pPr algn="l" rtl="1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2pPr>
      <a:lvl3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3pPr>
      <a:lvl4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4pPr>
      <a:lvl5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9pPr>
    </p:titleStyle>
    <p:bodyStyle>
      <a:lvl1pPr marL="273050" indent="-273050" algn="r" rtl="1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46063" algn="r" rtl="1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914400" indent="-246063" algn="r" rtl="1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187450" indent="-209550" algn="r" rtl="1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462088" indent="-209550" algn="r" rtl="1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0DF593-3C82-4FCA-A946-59B29C677D7F}" type="slidenum">
              <a:rPr lang="fa-IR"/>
              <a:pPr>
                <a:defRPr/>
              </a:pPr>
              <a:t>1</a:t>
            </a:fld>
            <a:endParaRPr lang="fa-IR"/>
          </a:p>
        </p:txBody>
      </p:sp>
      <p:pic>
        <p:nvPicPr>
          <p:cNvPr id="5" name="Picture 4" descr="04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5063" y="1624013"/>
            <a:ext cx="4333875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1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b="1" smtClean="0">
                <a:cs typeface="B Lotus" pitchFamily="2" charset="-78"/>
              </a:rPr>
              <a:t>اما پوزیتیویسم دچار چالشهای جدی شد</a:t>
            </a:r>
            <a:endParaRPr lang="en-US" sz="4400" b="1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sz="1100" b="1" dirty="0" smtClean="0">
              <a:cs typeface="B Lotus" pitchFamily="2" charset="-78"/>
            </a:endParaRPr>
          </a:p>
          <a:p>
            <a:pPr marL="0" indent="0" algn="ctr">
              <a:buNone/>
            </a:pPr>
            <a:r>
              <a:rPr lang="fa-IR" sz="3200" b="1" dirty="0" smtClean="0">
                <a:cs typeface="B Lotus" pitchFamily="2" charset="-78"/>
              </a:rPr>
              <a:t>1</a:t>
            </a:r>
            <a:r>
              <a:rPr lang="fa-IR" sz="3200" b="1" dirty="0">
                <a:cs typeface="B Lotus" pitchFamily="2" charset="-78"/>
              </a:rPr>
              <a:t>. آیا مشاهده مقدم بر نظریه است؟</a:t>
            </a:r>
          </a:p>
          <a:p>
            <a:pPr marL="0" indent="0">
              <a:buNone/>
            </a:pPr>
            <a:r>
              <a:rPr lang="fa-IR" sz="2800" dirty="0" smtClean="0">
                <a:cs typeface="B Lotus" pitchFamily="2" charset="-78"/>
              </a:rPr>
              <a:t>مثال تصاویر سه بعدی، تصاویر دوگانه، تصاویر رادیولوژی</a:t>
            </a:r>
          </a:p>
          <a:p>
            <a:pPr marL="0" indent="0" algn="ctr">
              <a:buNone/>
            </a:pPr>
            <a:r>
              <a:rPr lang="fa-IR" sz="3200" b="1" dirty="0">
                <a:cs typeface="B Lotus" pitchFamily="2" charset="-78"/>
              </a:rPr>
              <a:t>2. آیا رهایی از پیشفرضها در علم ممکن است؟</a:t>
            </a:r>
          </a:p>
          <a:p>
            <a:pPr marL="0" indent="0">
              <a:buNone/>
            </a:pPr>
            <a:r>
              <a:rPr lang="fa-IR" sz="2800" dirty="0" smtClean="0">
                <a:cs typeface="B Lotus" pitchFamily="2" charset="-78"/>
              </a:rPr>
              <a:t>مثال: علل خرابیها در زلزله بم چه بود؟</a:t>
            </a:r>
          </a:p>
          <a:p>
            <a:pPr marL="0" indent="0" algn="ctr">
              <a:buNone/>
            </a:pPr>
            <a:r>
              <a:rPr lang="fa-IR" sz="3200" b="1" dirty="0" smtClean="0">
                <a:cs typeface="B Lotus" pitchFamily="2" charset="-78"/>
              </a:rPr>
              <a:t>3. آیا علم فارغ از ارزش ممکن است؟</a:t>
            </a:r>
          </a:p>
          <a:p>
            <a:pPr marL="0" indent="0">
              <a:buNone/>
            </a:pPr>
            <a:r>
              <a:rPr lang="fa-IR" sz="2800" dirty="0" smtClean="0">
                <a:cs typeface="B Lotus" pitchFamily="2" charset="-78"/>
              </a:rPr>
              <a:t>مثال: «مساله» درگروی نامطلوب بودن وضع موجود (قضاوت ارزشی) است</a:t>
            </a:r>
          </a:p>
          <a:p>
            <a:pPr marL="0" indent="0" algn="ctr">
              <a:buNone/>
            </a:pPr>
            <a:r>
              <a:rPr lang="fa-IR" sz="3200" b="1" dirty="0">
                <a:cs typeface="B Lotus" pitchFamily="2" charset="-78"/>
              </a:rPr>
              <a:t>4. آیا اصلا اثبات یک تئوری ممکن است؟</a:t>
            </a:r>
          </a:p>
          <a:p>
            <a:pPr marL="0" indent="0">
              <a:buNone/>
            </a:pPr>
            <a:r>
              <a:rPr lang="fa-IR" sz="2800" dirty="0" smtClean="0">
                <a:cs typeface="B Lotus" pitchFamily="2" charset="-78"/>
              </a:rPr>
              <a:t>مثال: ابطال گرایی، پارادیمها و ...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58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smtClean="0">
                <a:cs typeface="B Lotus" pitchFamily="2" charset="-78"/>
              </a:rPr>
              <a:t>ويژگي هاي علم و معرفت نزد پوزيتيويسم</a:t>
            </a:r>
            <a:endParaRPr lang="en-US" b="1">
              <a:cs typeface="B Lotus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571972" y="1571625"/>
          <a:ext cx="4000528" cy="510620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4602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fa-IR" sz="2800" b="1" i="1" smtClean="0">
                          <a:cs typeface="B Lotus" pitchFamily="2" charset="-78"/>
                        </a:rPr>
                        <a:t>پوزيتيويسم اوليه:</a:t>
                      </a:r>
                      <a:endParaRPr lang="fa-I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218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تقدم مشاهده بر فرضيه و نظريه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(استقراگرايي)</a:t>
                      </a:r>
                    </a:p>
                    <a:p>
                      <a:pPr rtl="1"/>
                      <a:endParaRPr lang="fa-I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602">
                <a:tc>
                  <a:txBody>
                    <a:bodyPr/>
                    <a:lstStyle/>
                    <a:p>
                      <a:pPr rtl="1"/>
                      <a:r>
                        <a:rPr lang="fa-IR" sz="2800" b="1" smtClean="0">
                          <a:cs typeface="B Lotus" pitchFamily="2" charset="-78"/>
                        </a:rPr>
                        <a:t>اثبات‌گرايي </a:t>
                      </a:r>
                      <a:endParaRPr lang="fa-I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8391">
                <a:tc>
                  <a:txBody>
                    <a:bodyPr/>
                    <a:lstStyle/>
                    <a:p>
                      <a:pPr rtl="1"/>
                      <a:r>
                        <a:rPr lang="fa-IR" sz="2800" b="1" smtClean="0">
                          <a:cs typeface="B Lotus" pitchFamily="2" charset="-78"/>
                        </a:rPr>
                        <a:t>بي‌معنايي شناختي گزاره‌هاي فلسفي، ديني، اخلاقي، هنري</a:t>
                      </a:r>
                      <a:endParaRPr lang="fa-IR" sz="2800" b="1">
                        <a:cs typeface="B Lotus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839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عدم ابتناي علم بر غيرتجربه</a:t>
                      </a:r>
                      <a:endParaRPr lang="fa-I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5012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kumimoji="0" lang="fa-IR" sz="2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 نفي نگاه اخلاقي به دانشمند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71472" y="1571625"/>
          <a:ext cx="4000528" cy="510620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46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i="1" smtClean="0">
                          <a:cs typeface="B Lotus" pitchFamily="2" charset="-78"/>
                        </a:rPr>
                        <a:t>پوزيتيويسم اصلاح شده:</a:t>
                      </a:r>
                      <a:endParaRPr lang="fa-I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218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تقدم زماني فرضيه بر مشاهده و تقدم رتبي مشاهده بر نظريه (تفکيک داوري از گردآوري)</a:t>
                      </a:r>
                      <a:endParaRPr lang="fa-I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6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تاييدگرايي، ابطال‌گرايي</a:t>
                      </a:r>
                      <a:endParaRPr lang="fa-I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839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تفکيک علم از فلسفه، دين، اخلاق</a:t>
                      </a:r>
                      <a:r>
                        <a:rPr lang="fa-IR" sz="2800" b="1" baseline="0" smtClean="0">
                          <a:cs typeface="B Lotus" pitchFamily="2" charset="-78"/>
                        </a:rPr>
                        <a:t> و هنر</a:t>
                      </a:r>
                      <a:endParaRPr lang="fa-I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8391">
                <a:tc>
                  <a:txBody>
                    <a:bodyPr/>
                    <a:lstStyle/>
                    <a:p>
                      <a:pPr rtl="1"/>
                      <a:r>
                        <a:rPr kumimoji="0" lang="fa-IR" sz="2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تاکيد بر هويت جمعي علم </a:t>
                      </a:r>
                    </a:p>
                    <a:p>
                      <a:pPr rtl="1"/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(ابتناي علم بر تصميم دانشمندان)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5012">
                <a:tc>
                  <a:txBody>
                    <a:bodyPr/>
                    <a:lstStyle/>
                    <a:p>
                      <a:pPr marL="514350" indent="-514350" algn="r" rtl="1" eaLnBrk="1" latinLnBrk="0" hangingPunct="1">
                        <a:buNone/>
                      </a:pPr>
                      <a:r>
                        <a:rPr lang="fa-IR" sz="2400" b="1" smtClean="0">
                          <a:cs typeface="B Lotus" pitchFamily="2" charset="-78"/>
                        </a:rPr>
                        <a:t> </a:t>
                      </a:r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اخلاق حرفه‌اي به جاي اخلاق انساني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53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143000"/>
          </a:xfrm>
        </p:spPr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ويژگي‌هاي معرفت نزد پساپوزيتيويسم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686272" y="1920875"/>
          <a:ext cx="4000528" cy="479427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46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i="1" smtClean="0">
                          <a:cs typeface="B Lotus" pitchFamily="2" charset="-78"/>
                        </a:rPr>
                        <a:t>پوزيتيويسم (اصلاح شده)</a:t>
                      </a:r>
                      <a:endParaRPr lang="fa-I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96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تفکيک داوري از گردآوري</a:t>
                      </a:r>
                      <a:endParaRPr lang="fa-I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تاييدگرايي،</a:t>
                      </a:r>
                      <a:r>
                        <a:rPr lang="fa-IR" sz="2800" b="1" baseline="0" smtClean="0">
                          <a:cs typeface="B Lotus" pitchFamily="2" charset="-78"/>
                        </a:rPr>
                        <a:t> </a:t>
                      </a:r>
                      <a:r>
                        <a:rPr lang="fa-IR" sz="2800" b="1" smtClean="0">
                          <a:cs typeface="B Lotus" pitchFamily="2" charset="-78"/>
                        </a:rPr>
                        <a:t>ابطال‌گرايي</a:t>
                      </a:r>
                      <a:endParaRPr lang="fa-I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839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تفکيک علم از فلسفه، دين، اخلاق</a:t>
                      </a:r>
                      <a:r>
                        <a:rPr lang="fa-IR" sz="2800" b="1" baseline="0" smtClean="0">
                          <a:cs typeface="B Lotus" pitchFamily="2" charset="-78"/>
                        </a:rPr>
                        <a:t> و هنر</a:t>
                      </a:r>
                      <a:endParaRPr lang="fa-I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8391">
                <a:tc>
                  <a:txBody>
                    <a:bodyPr/>
                    <a:lstStyle/>
                    <a:p>
                      <a:pPr rtl="1"/>
                      <a:r>
                        <a:rPr kumimoji="0" lang="fa-IR" sz="2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تاکيد بر هويت جمعي علم </a:t>
                      </a:r>
                    </a:p>
                    <a:p>
                      <a:pPr rtl="1"/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(ابتناي علم بر تصميم دانشمندان)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183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fa-IR" sz="2400" b="1" smtClean="0">
                          <a:cs typeface="B Lotus" pitchFamily="2" charset="-78"/>
                        </a:rPr>
                        <a:t> اخلاق حرفه‌اي به جاي اخلاق انساني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95272" y="1920875"/>
          <a:ext cx="4000528" cy="482962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055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i="1" smtClean="0">
                          <a:cs typeface="B Lotus" pitchFamily="2" charset="-78"/>
                        </a:rPr>
                        <a:t>پساپوزيتيويسم</a:t>
                      </a:r>
                      <a:endParaRPr lang="fa-I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4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تقدم رتبي نظريه بر مشاهده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(عدم</a:t>
                      </a:r>
                      <a:r>
                        <a:rPr lang="fa-IR" sz="2800" b="1" baseline="0" smtClean="0">
                          <a:cs typeface="B Lotus" pitchFamily="2" charset="-78"/>
                        </a:rPr>
                        <a:t> اعتبار معرفت‌شناختي‌تجربه)</a:t>
                      </a:r>
                      <a:endParaRPr lang="fa-I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100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پارادايم، برنامه پژوهشي،آنارشيسم معرفت‌شناختي</a:t>
                      </a:r>
                      <a:endParaRPr lang="fa-I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100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درهم‌تنيدگي علم با فلسفه، دين، اخلاق</a:t>
                      </a:r>
                      <a:r>
                        <a:rPr lang="fa-IR" sz="2800" b="1" baseline="0" smtClean="0">
                          <a:cs typeface="B Lotus" pitchFamily="2" charset="-78"/>
                        </a:rPr>
                        <a:t> و هنر</a:t>
                      </a:r>
                      <a:endParaRPr lang="fa-IR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4614">
                <a:tc>
                  <a:txBody>
                    <a:bodyPr/>
                    <a:lstStyle/>
                    <a:p>
                      <a:pPr rtl="1"/>
                      <a:r>
                        <a:rPr kumimoji="0" lang="fa-IR" sz="2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تاکيد بر هويت جمعي علم </a:t>
                      </a:r>
                    </a:p>
                    <a:p>
                      <a:pPr rtl="1"/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(ابتناي علم بر تصميم دانشمندان)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662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fa-IR" sz="2400" b="1" smtClean="0">
                          <a:cs typeface="B Lotus" pitchFamily="2" charset="-78"/>
                        </a:rPr>
                        <a:t>کدام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مهمتر است:</a:t>
                      </a:r>
                      <a:r>
                        <a:rPr lang="fa-IR" sz="2400" b="1" smtClean="0">
                          <a:cs typeface="B Lotus" pitchFamily="2" charset="-78"/>
                        </a:rPr>
                        <a:t> آزادی یا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حقیقت؟</a:t>
                      </a:r>
                      <a:endParaRPr lang="fa-IR" sz="2400" b="1" smtClean="0">
                        <a:cs typeface="B Lotus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71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50"/>
          </a:xfrm>
        </p:spPr>
        <p:txBody>
          <a:bodyPr/>
          <a:lstStyle/>
          <a:p>
            <a:pPr algn="ctr"/>
            <a:r>
              <a:rPr lang="fa-IR" sz="4000" b="1" smtClean="0">
                <a:cs typeface="B Titr" panose="00000700000000000000" pitchFamily="2" charset="-78"/>
              </a:rPr>
              <a:t>جمع‌بندي علم در فضاي فکري غرب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گمان کردند ملاک علم روش تجربي است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 اما فهميدند که روش تجربي ناب وجود ندارد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 </a:t>
            </a:r>
            <a:r>
              <a:rPr lang="fa-IR" sz="3600" b="1" smtClean="0">
                <a:solidFill>
                  <a:srgbClr val="C00000"/>
                </a:solidFill>
                <a:ea typeface="+mn-ea"/>
                <a:cs typeface="B Lotus" pitchFamily="2" charset="-78"/>
              </a:rPr>
              <a:t>پس: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 </a:t>
            </a:r>
            <a:r>
              <a:rPr lang="fa-IR" sz="3600" b="1" smtClean="0">
                <a:solidFill>
                  <a:schemeClr val="accent5">
                    <a:lumMod val="50000"/>
                  </a:schemeClr>
                </a:solidFill>
                <a:ea typeface="+mn-ea"/>
                <a:cs typeface="B Lotus" pitchFamily="2" charset="-78"/>
              </a:rPr>
              <a:t>الف) پوزيتيويسم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smtClean="0">
                <a:ea typeface="+mn-ea"/>
                <a:cs typeface="B Lotus" pitchFamily="2" charset="-78"/>
              </a:rPr>
              <a:t>چاره‌اي نداريم؛ تا حد امکان سعي مي‌کنيم مولفه‌هاي غيرتجربي (پيشفرضها، ارزشها، نقش عالم و ...) را کنار بگذاريم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2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solidFill>
                  <a:schemeClr val="accent5">
                    <a:lumMod val="50000"/>
                  </a:schemeClr>
                </a:solidFill>
                <a:ea typeface="+mn-ea"/>
                <a:cs typeface="B Lotus" pitchFamily="2" charset="-78"/>
              </a:rPr>
              <a:t>ب) پساپوزيتيويسم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فرقي بين علم و غيرعلم نيست (نسبيت‌گرايي)</a:t>
            </a:r>
            <a:endParaRPr lang="en-US" sz="36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a-IR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0694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857250"/>
            <a:ext cx="8229600" cy="1071563"/>
          </a:xfrm>
        </p:spPr>
        <p:txBody>
          <a:bodyPr/>
          <a:lstStyle/>
          <a:p>
            <a:pPr algn="ctr">
              <a:lnSpc>
                <a:spcPct val="130000"/>
              </a:lnSpc>
            </a:pPr>
            <a:r>
              <a:rPr lang="fa-IR" sz="3600" b="1" smtClean="0">
                <a:cs typeface="B Titr" panose="00000700000000000000" pitchFamily="2" charset="-78"/>
              </a:rPr>
              <a:t>ورود اين نگاه به جامعه ما</a:t>
            </a:r>
            <a:br>
              <a:rPr lang="fa-IR" sz="3600" b="1" smtClean="0">
                <a:cs typeface="B Titr" panose="00000700000000000000" pitchFamily="2" charset="-78"/>
              </a:rPr>
            </a:br>
            <a:r>
              <a:rPr lang="fa-IR" sz="3600" b="1" smtClean="0">
                <a:cs typeface="B Titr" panose="00000700000000000000" pitchFamily="2" charset="-78"/>
              </a:rPr>
              <a:t>اولین موضع‌گیری‌ها در مساله علم دینی</a:t>
            </a:r>
            <a:endParaRPr lang="en-US" sz="3600" smtClean="0">
              <a:cs typeface="B Titr" panose="00000700000000000000" pitchFamily="2" charset="-7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71563" y="2214563"/>
            <a:ext cx="742950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 rtl="1"/>
            <a:r>
              <a:rPr lang="fa-IR" sz="3200" b="1">
                <a:solidFill>
                  <a:srgbClr val="C00000"/>
                </a:solidFill>
                <a:cs typeface="B Lotus" pitchFamily="2" charset="-78"/>
              </a:rPr>
              <a:t>محوريت روش تجربي در تحليل علم</a:t>
            </a:r>
          </a:p>
          <a:p>
            <a:pPr marL="514350" indent="-514350" algn="ctr" rtl="1"/>
            <a:endParaRPr lang="fa-IR" sz="3200" b="1">
              <a:cs typeface="B Lotus" pitchFamily="2" charset="-78"/>
            </a:endParaRPr>
          </a:p>
          <a:p>
            <a:pPr marL="514350" indent="-514350" algn="r" rtl="1"/>
            <a:r>
              <a:rPr lang="fa-IR" sz="3200" b="1">
                <a:cs typeface="B Lotus" pitchFamily="2" charset="-78"/>
              </a:rPr>
              <a:t>نگاه پوزيتيويستي (مخالفان علم ديني):</a:t>
            </a:r>
          </a:p>
          <a:p>
            <a:pPr marL="514350" indent="-514350" algn="ctr" rtl="1"/>
            <a:endParaRPr lang="fa-IR" sz="1200" b="1">
              <a:cs typeface="B Lotus" pitchFamily="2" charset="-78"/>
            </a:endParaRPr>
          </a:p>
          <a:p>
            <a:pPr marL="514350" indent="-514350" algn="ctr" rtl="1"/>
            <a:r>
              <a:rPr lang="fa-IR" sz="3200" b="1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تفکيک روش تجربي از روش عقلي و نقلي</a:t>
            </a:r>
          </a:p>
          <a:p>
            <a:pPr marL="514350" indent="-514350" algn="ctr" rtl="1"/>
            <a:endParaRPr lang="fa-IR" sz="3600" b="1">
              <a:cs typeface="B Lotus" pitchFamily="2" charset="-78"/>
            </a:endParaRPr>
          </a:p>
          <a:p>
            <a:pPr marL="514350" indent="-514350" algn="r" rtl="1"/>
            <a:r>
              <a:rPr lang="fa-IR" sz="3200" b="1">
                <a:cs typeface="B Lotus" pitchFamily="2" charset="-78"/>
              </a:rPr>
              <a:t>نگاه پساپوزيتيويستي (برخي موافقان علم ديني):</a:t>
            </a:r>
          </a:p>
          <a:p>
            <a:pPr marL="514350" indent="-514350" algn="ctr" rtl="1"/>
            <a:endParaRPr lang="fa-IR" sz="1400" b="1">
              <a:cs typeface="B Lotus" pitchFamily="2" charset="-78"/>
            </a:endParaRPr>
          </a:p>
          <a:p>
            <a:pPr marL="514350" indent="-514350" algn="ctr" rtl="1"/>
            <a:r>
              <a:rPr lang="fa-IR" sz="3600" b="1">
                <a:cs typeface="B Lotus" pitchFamily="2" charset="-78"/>
              </a:rPr>
              <a:t> </a:t>
            </a:r>
            <a:r>
              <a:rPr lang="fa-IR" sz="2800" b="1" smtClean="0">
                <a:cs typeface="B Lotus" pitchFamily="2" charset="-78"/>
              </a:rPr>
              <a:t>نسیبت معرفت و جدي </a:t>
            </a:r>
            <a:r>
              <a:rPr lang="fa-IR" sz="2800" b="1">
                <a:cs typeface="B Lotus" pitchFamily="2" charset="-78"/>
              </a:rPr>
              <a:t>گرفتن مولفه‌هاي فرهنگي در علم</a:t>
            </a:r>
            <a:endParaRPr lang="en-US" sz="2800" b="1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0135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28241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fa-IR" sz="3200" b="1" smtClean="0">
                <a:cs typeface="B Lotus" panose="00000400000000000000" pitchFamily="2" charset="-78"/>
              </a:rPr>
              <a:t>ماده‌هاي مختلف قضيه در ذيل صورت واحد قياس قابل جمع است.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fa-IR" sz="2800" b="1" smtClean="0">
                <a:cs typeface="B Lotus" panose="00000400000000000000" pitchFamily="2" charset="-78"/>
              </a:rPr>
              <a:t>الف ب است + ب ج است = الف ج است.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fa-IR" sz="2800" b="1" smtClean="0">
              <a:cs typeface="B Lotus" panose="00000400000000000000" pitchFamily="2" charset="-78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fa-IR" sz="3200" b="1" smtClean="0">
                <a:cs typeface="B Lotus" panose="00000400000000000000" pitchFamily="2" charset="-78"/>
              </a:rPr>
              <a:t>تناقض بين محصول دو روش قابل قبول نيست.</a:t>
            </a:r>
            <a:endParaRPr lang="en-US" sz="3200" b="1" smtClean="0">
              <a:cs typeface="B Lotus" panose="00000400000000000000" pitchFamily="2" charset="-78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fa-IR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85750" y="1071563"/>
            <a:ext cx="8372475" cy="1928812"/>
          </a:xfrm>
        </p:spPr>
        <p:txBody>
          <a:bodyPr/>
          <a:lstStyle/>
          <a:p>
            <a:pPr algn="ctr" eaLnBrk="1" hangingPunct="1"/>
            <a:r>
              <a:rPr lang="fa-IR" sz="3600" b="1" smtClean="0">
                <a:solidFill>
                  <a:srgbClr val="C00000"/>
                </a:solidFill>
                <a:cs typeface="B Lotus" panose="00000400000000000000" pitchFamily="2" charset="-78"/>
              </a:rPr>
              <a:t>آيا روش تجربي را ملاک علم بودن علم دانستن و </a:t>
            </a:r>
            <a:br>
              <a:rPr lang="fa-IR" sz="3600" b="1" smtClean="0">
                <a:solidFill>
                  <a:srgbClr val="C00000"/>
                </a:solidFill>
                <a:cs typeface="B Lotus" panose="00000400000000000000" pitchFamily="2" charset="-78"/>
              </a:rPr>
            </a:br>
            <a:r>
              <a:rPr lang="fa-IR" sz="3600" b="1" smtClean="0">
                <a:solidFill>
                  <a:srgbClr val="C00000"/>
                </a:solidFill>
                <a:cs typeface="B Lotus" panose="00000400000000000000" pitchFamily="2" charset="-78"/>
              </a:rPr>
              <a:t>تفکيک روشي علوم (به روش تجربي و روش عقلي) منطقي و قابل دفاع است؟</a:t>
            </a:r>
          </a:p>
        </p:txBody>
      </p:sp>
    </p:spTree>
    <p:extLst>
      <p:ext uri="{BB962C8B-B14F-4D97-AF65-F5344CB8AC3E}">
        <p14:creationId xmlns:p14="http://schemas.microsoft.com/office/powerpoint/2010/main" val="308158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643562"/>
          </a:xfrm>
        </p:spPr>
        <p:txBody>
          <a:bodyPr>
            <a:normAutofit fontScale="92500" lnSpcReduction="20000"/>
          </a:bodyPr>
          <a:lstStyle/>
          <a:p>
            <a:pPr marL="274320" indent="-274320" algn="ctr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 با وجود آن اشکال مهم منطقي،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 چرا اصرار بر روش تجربي وتفکيک روشي اينقدر مهم و معروف گرديده است؟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200" b="1" dirty="0" smtClean="0">
              <a:ea typeface="+mn-ea"/>
              <a:cs typeface="B Lotus" pitchFamily="2" charset="-78"/>
            </a:endParaRPr>
          </a:p>
          <a:p>
            <a:pPr marL="514350" indent="-51435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سير نگاه به علم در غرب از بيکن تا کنت:</a:t>
            </a:r>
          </a:p>
          <a:p>
            <a:pPr marL="514350" indent="-51435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تبديل وظيفه علم از شناخت واقعيت به تسلط بر عالم</a:t>
            </a:r>
            <a:endParaRPr lang="en-US" sz="3200" b="1" dirty="0" smtClean="0">
              <a:ea typeface="+mn-ea"/>
              <a:cs typeface="B Lotus" pitchFamily="2" charset="-78"/>
            </a:endParaRP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200" b="1" dirty="0" smtClean="0">
              <a:ea typeface="+mn-ea"/>
              <a:cs typeface="B Lotus" pitchFamily="2" charset="-78"/>
            </a:endParaRPr>
          </a:p>
          <a:p>
            <a:pPr marL="514350" indent="-51435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2"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سير تفکر فلسفي غرب از دکارت تا کانت: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تبديل وظيفه فلسفه از واقعيت‌شناسي به ذهن‌شناسي، و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جدا شدن عرصه کار فلسفه از عرصه کار علم تجربي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200" b="1" dirty="0" smtClean="0">
              <a:ea typeface="+mn-ea"/>
              <a:cs typeface="B Lotus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7315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16707"/>
          </a:xfrm>
          <a:noFill/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a-IR" sz="4800" b="1" smtClean="0">
                <a:cs typeface="B Lotus" pitchFamily="2" charset="-78"/>
              </a:rPr>
              <a:t>2. مبادي و مباني علم، یا پيش‌فرض‌ها؟</a:t>
            </a:r>
            <a:endParaRPr lang="en-US" sz="4800" b="1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8784976" cy="4824536"/>
          </a:xfrm>
        </p:spPr>
        <p:txBody>
          <a:bodyPr/>
          <a:lstStyle/>
          <a:p>
            <a:pPr marL="0" indent="0">
              <a:buNone/>
            </a:pPr>
            <a:r>
              <a:rPr lang="fa-IR" sz="2800" b="1" smtClean="0">
                <a:solidFill>
                  <a:srgbClr val="FF0000"/>
                </a:solidFill>
                <a:cs typeface="B Lotus" pitchFamily="2" charset="-78"/>
              </a:rPr>
              <a:t>دیدگاه پوزیتیویسم و پساپوزیتیویسم</a:t>
            </a:r>
            <a:r>
              <a:rPr lang="fa-IR" sz="2800" b="1">
                <a:solidFill>
                  <a:srgbClr val="FF0000"/>
                </a:solidFill>
                <a:cs typeface="B Lotus" pitchFamily="2" charset="-78"/>
              </a:rPr>
              <a:t>: </a:t>
            </a:r>
            <a:r>
              <a:rPr lang="fa-IR" sz="2800" b="1" smtClean="0">
                <a:solidFill>
                  <a:srgbClr val="FF0000"/>
                </a:solidFill>
                <a:cs typeface="B Lotus" pitchFamily="2" charset="-78"/>
              </a:rPr>
              <a:t>معرفت منحصر در روش تجربی است</a:t>
            </a:r>
          </a:p>
          <a:p>
            <a:pPr marL="0" indent="0">
              <a:buNone/>
            </a:pPr>
            <a:r>
              <a:rPr lang="fa-IR" sz="2800" b="1" smtClean="0">
                <a:cs typeface="B Lotus" pitchFamily="2" charset="-78"/>
              </a:rPr>
              <a:t>پوزیتیویسم: پیشفرضها را تا حد امکان دخالت ندهید.</a:t>
            </a:r>
          </a:p>
          <a:p>
            <a:pPr marL="0" indent="0">
              <a:buNone/>
            </a:pPr>
            <a:r>
              <a:rPr lang="fa-IR" sz="2800" b="1" smtClean="0">
                <a:cs typeface="B Lotus" pitchFamily="2" charset="-78"/>
              </a:rPr>
              <a:t>پست پوزیتیویسم: نمی توانید؛ لذا علم پارادایمیک و نسبی است.</a:t>
            </a:r>
          </a:p>
          <a:p>
            <a:pPr marL="0" indent="0">
              <a:buNone/>
            </a:pPr>
            <a:r>
              <a:rPr lang="fa-IR" sz="2800" b="1">
                <a:solidFill>
                  <a:srgbClr val="FF0000"/>
                </a:solidFill>
                <a:cs typeface="B Lotus" pitchFamily="2" charset="-78"/>
              </a:rPr>
              <a:t>تحلیل منطقی- فلسفی از جایگاه </a:t>
            </a:r>
            <a:r>
              <a:rPr lang="fa-IR" sz="2800" b="1" smtClean="0">
                <a:solidFill>
                  <a:srgbClr val="FF0000"/>
                </a:solidFill>
                <a:cs typeface="B Lotus" pitchFamily="2" charset="-78"/>
              </a:rPr>
              <a:t>پیشفرضها</a:t>
            </a:r>
            <a:endParaRPr lang="fa-IR" sz="2800" b="1">
              <a:cs typeface="B Lotus" pitchFamily="2" charset="-78"/>
            </a:endParaRPr>
          </a:p>
          <a:p>
            <a:pPr marL="0" indent="0">
              <a:buNone/>
            </a:pPr>
            <a:r>
              <a:rPr lang="fa-IR" sz="2800" b="1" smtClean="0">
                <a:cs typeface="B Lotus" pitchFamily="2" charset="-78"/>
              </a:rPr>
              <a:t>اگر معرفت منحصر در داده های تجربی نیست، پس پیشفرضها قابلیت بحث معرفتی پیدا می کنند و به عنوان مبادی علم، مورد بررسی معرفتی قرار می گیرند و ورود آنها لزوما به نسبی گرایی منجر نمی شود. مثلا:</a:t>
            </a:r>
          </a:p>
          <a:p>
            <a:pPr marL="0" indent="0">
              <a:buFont typeface="Wingdings 2" pitchFamily="18" charset="2"/>
              <a:buNone/>
            </a:pPr>
            <a:r>
              <a:rPr lang="fa-IR" sz="2400" b="1" smtClean="0">
                <a:cs typeface="B Lotus" pitchFamily="2" charset="-78"/>
              </a:rPr>
              <a:t>1. آیا عالم منحصر در ماده فیزیکی است؟ </a:t>
            </a:r>
          </a:p>
          <a:p>
            <a:pPr marL="0" indent="0">
              <a:buFont typeface="Wingdings 2" pitchFamily="18" charset="2"/>
              <a:buNone/>
            </a:pPr>
            <a:r>
              <a:rPr lang="fa-IR" sz="2400" b="1" smtClean="0">
                <a:cs typeface="B Lotus" pitchFamily="2" charset="-78"/>
              </a:rPr>
              <a:t>2. آیا انسان منحصر در ابعاد جسمی و مادی است؟</a:t>
            </a:r>
          </a:p>
          <a:p>
            <a:pPr marL="0" indent="0">
              <a:buFont typeface="Wingdings 2" pitchFamily="18" charset="2"/>
              <a:buNone/>
            </a:pPr>
            <a:r>
              <a:rPr lang="fa-IR" sz="2400" b="1" smtClean="0">
                <a:cs typeface="B Lotus" pitchFamily="2" charset="-78"/>
              </a:rPr>
              <a:t>3</a:t>
            </a:r>
            <a:r>
              <a:rPr lang="fa-IR" sz="2400" b="1">
                <a:cs typeface="B Lotus" pitchFamily="2" charset="-78"/>
              </a:rPr>
              <a:t>. آیا اختیار (انسان شناسی) با علیت (جهان شناسی) قابل جمع است؟</a:t>
            </a:r>
          </a:p>
        </p:txBody>
      </p:sp>
    </p:spTree>
    <p:extLst>
      <p:ext uri="{BB962C8B-B14F-4D97-AF65-F5344CB8AC3E}">
        <p14:creationId xmlns:p14="http://schemas.microsoft.com/office/powerpoint/2010/main" val="260935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4" y="1000125"/>
            <a:ext cx="8463855" cy="844699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a-IR" b="1" smtClean="0">
                <a:cs typeface="B Lotus" pitchFamily="2" charset="-78"/>
              </a:rPr>
              <a:t>3. جایگاه معرفتی ارزشها، نسبت علم و اخلاق</a:t>
            </a:r>
            <a:endParaRPr lang="fa-IR" b="1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2276872"/>
            <a:ext cx="8229600" cy="42484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a-IR" sz="4000" b="1" smtClean="0">
                <a:solidFill>
                  <a:srgbClr val="FF0000"/>
                </a:solidFill>
                <a:cs typeface="B Lotus" pitchFamily="2" charset="-78"/>
              </a:rPr>
              <a:t>پوزیتیویسم </a:t>
            </a:r>
            <a:r>
              <a:rPr lang="fa-IR" sz="4000" b="1">
                <a:solidFill>
                  <a:srgbClr val="FF0000"/>
                </a:solidFill>
                <a:cs typeface="B Lotus" pitchFamily="2" charset="-78"/>
              </a:rPr>
              <a:t>و پساپوزیتیویسم: معرفت </a:t>
            </a:r>
            <a:r>
              <a:rPr lang="fa-IR" sz="4000" b="1" smtClean="0">
                <a:solidFill>
                  <a:srgbClr val="FF0000"/>
                </a:solidFill>
                <a:cs typeface="B Lotus" pitchFamily="2" charset="-78"/>
              </a:rPr>
              <a:t>منحصردر داده های </a:t>
            </a:r>
            <a:r>
              <a:rPr lang="fa-IR" sz="4000" b="1">
                <a:solidFill>
                  <a:srgbClr val="FF0000"/>
                </a:solidFill>
                <a:cs typeface="B Lotus" pitchFamily="2" charset="-78"/>
              </a:rPr>
              <a:t>تجربی است</a:t>
            </a:r>
          </a:p>
          <a:p>
            <a:pPr marL="0" indent="0">
              <a:buNone/>
            </a:pPr>
            <a:r>
              <a:rPr lang="fa-IR" sz="4000" b="1">
                <a:cs typeface="B Lotus" pitchFamily="2" charset="-78"/>
              </a:rPr>
              <a:t>پوزیتیویسم: </a:t>
            </a:r>
            <a:r>
              <a:rPr lang="fa-IR" sz="4000" b="1" smtClean="0">
                <a:cs typeface="B Lotus" pitchFamily="2" charset="-78"/>
              </a:rPr>
              <a:t>ارزشها </a:t>
            </a:r>
            <a:r>
              <a:rPr lang="fa-IR" sz="4000" b="1">
                <a:cs typeface="B Lotus" pitchFamily="2" charset="-78"/>
              </a:rPr>
              <a:t>را تا حد امکان دخالت ندهید.</a:t>
            </a:r>
          </a:p>
          <a:p>
            <a:pPr marL="0" indent="0">
              <a:buNone/>
            </a:pPr>
            <a:r>
              <a:rPr lang="fa-IR" sz="4000" b="1">
                <a:cs typeface="B Lotus" pitchFamily="2" charset="-78"/>
              </a:rPr>
              <a:t>پست پوزیتیویسم: نمی توانید؛ لذا علم </a:t>
            </a:r>
            <a:r>
              <a:rPr lang="fa-IR" sz="4000" b="1" smtClean="0">
                <a:cs typeface="B Lotus" pitchFamily="2" charset="-78"/>
              </a:rPr>
              <a:t>پدیده ای فرهنگی </a:t>
            </a:r>
            <a:r>
              <a:rPr lang="fa-IR" sz="4000" b="1">
                <a:cs typeface="B Lotus" pitchFamily="2" charset="-78"/>
              </a:rPr>
              <a:t>و نسبی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a-IR" b="1" smtClean="0">
              <a:solidFill>
                <a:srgbClr val="FF0000"/>
              </a:solidFill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4000" b="1" smtClean="0">
                <a:solidFill>
                  <a:srgbClr val="FF0000"/>
                </a:solidFill>
                <a:cs typeface="B Lotus" pitchFamily="2" charset="-78"/>
              </a:rPr>
              <a:t>تحلیل </a:t>
            </a:r>
            <a:r>
              <a:rPr lang="fa-IR" sz="4000" b="1">
                <a:solidFill>
                  <a:srgbClr val="FF0000"/>
                </a:solidFill>
                <a:cs typeface="B Lotus" pitchFamily="2" charset="-78"/>
              </a:rPr>
              <a:t>منطقی- فلسفی از جایگاه </a:t>
            </a:r>
            <a:r>
              <a:rPr lang="fa-IR" sz="4000" b="1" smtClean="0">
                <a:solidFill>
                  <a:srgbClr val="FF0000"/>
                </a:solidFill>
                <a:cs typeface="B Lotus" pitchFamily="2" charset="-78"/>
              </a:rPr>
              <a:t>ارزشها</a:t>
            </a:r>
            <a:endParaRPr lang="fa-IR" sz="4000" b="1">
              <a:solidFill>
                <a:srgbClr val="FF0000"/>
              </a:solidFill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4000" b="1" smtClean="0">
                <a:ea typeface="+mn-ea"/>
                <a:cs typeface="B Lotus" pitchFamily="2" charset="-78"/>
              </a:rPr>
              <a:t>اشکال هيوم در باب نسبت هست و باید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4000" b="1" smtClean="0">
                <a:ea typeface="+mn-ea"/>
                <a:cs typeface="B Lotus" pitchFamily="2" charset="-78"/>
              </a:rPr>
              <a:t>راه‌حل: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fa-IR" sz="4000" b="1" smtClean="0">
                <a:ea typeface="+mn-ea"/>
                <a:cs typeface="B Lotus" pitchFamily="2" charset="-78"/>
              </a:rPr>
              <a:t>تقسیم ارزشها به ارزش مطلق و روش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fa-IR" sz="4000" b="1" smtClean="0">
                <a:ea typeface="+mn-ea"/>
                <a:cs typeface="B Lotus" pitchFamily="2" charset="-78"/>
              </a:rPr>
              <a:t>تحليل وجودشناختي غايات (واقعي بودن غايت)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8531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4. نقش و جايگاه عالم در علم</a:t>
            </a:r>
            <a:endParaRPr lang="en-US" b="1" smtClean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551784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a-IR" sz="3200" b="1" smtClean="0">
              <a:ea typeface="+mn-ea"/>
              <a:cs typeface="B Lotus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3200" b="1" smtClean="0">
                <a:solidFill>
                  <a:srgbClr val="FF0000"/>
                </a:solidFill>
                <a:cs typeface="B Lotus" pitchFamily="2" charset="-78"/>
              </a:rPr>
              <a:t>اشاره ای به نزاعهای پوزیتیویسم </a:t>
            </a:r>
            <a:r>
              <a:rPr lang="fa-IR" sz="3200" b="1">
                <a:solidFill>
                  <a:srgbClr val="FF0000"/>
                </a:solidFill>
                <a:cs typeface="B Lotus" pitchFamily="2" charset="-78"/>
              </a:rPr>
              <a:t>و پساپوزیتیویسم</a:t>
            </a:r>
            <a:r>
              <a:rPr lang="fa-IR" sz="3200" b="1" smtClean="0">
                <a:solidFill>
                  <a:srgbClr val="FF0000"/>
                </a:solidFill>
                <a:cs typeface="B Lotus" pitchFamily="2" charset="-78"/>
              </a:rPr>
              <a:t>:</a:t>
            </a:r>
            <a:endParaRPr lang="fa-IR" sz="32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smtClean="0">
                <a:ea typeface="+mn-ea"/>
                <a:cs typeface="B Lotus" pitchFamily="2" charset="-78"/>
              </a:rPr>
              <a:t>ماشين منطقي يا صاحب نظر؟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smtClean="0">
                <a:ea typeface="+mn-ea"/>
                <a:cs typeface="B Lotus" pitchFamily="2" charset="-78"/>
              </a:rPr>
              <a:t>توليد کارخانه اي پژوهشگر يا تربيت انديشمند؟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smtClean="0">
                <a:ea typeface="+mn-ea"/>
                <a:cs typeface="B Lotus" pitchFamily="2" charset="-78"/>
              </a:rPr>
              <a:t>تکنولوژي براي انسان يا انسان براي تکنولوژي؟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smtClean="0">
                <a:ea typeface="+mn-ea"/>
                <a:cs typeface="B Lotus" pitchFamily="2" charset="-78"/>
              </a:rPr>
              <a:t>هدف نظام آموزشي مدرن: جهت گيري شغلي يا علمي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smtClean="0">
                <a:ea typeface="+mn-ea"/>
                <a:cs typeface="B Lotus" pitchFamily="2" charset="-78"/>
              </a:rPr>
              <a:t>   (علم براي ثروت و  ...، يا علم براي حقيقت جويي)؟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200" b="1" smtClean="0">
              <a:ea typeface="+mn-ea"/>
              <a:cs typeface="B Lotus" pitchFamily="2" charset="-78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smtClean="0">
                <a:solidFill>
                  <a:schemeClr val="accent6">
                    <a:lumMod val="50000"/>
                  </a:schemeClr>
                </a:solidFill>
                <a:ea typeface="+mn-ea"/>
                <a:cs typeface="B Lotus" pitchFamily="2" charset="-78"/>
              </a:rPr>
              <a:t>آيا اخلاق در فرآیند عالم شدن اثري دارد؟</a:t>
            </a:r>
            <a:endParaRPr lang="en-US" sz="3200" b="1">
              <a:solidFill>
                <a:schemeClr val="accent6">
                  <a:lumMod val="50000"/>
                </a:schemeClr>
              </a:solidFill>
              <a:ea typeface="+mn-ea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015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708920"/>
            <a:ext cx="8458200" cy="2659897"/>
          </a:xfrm>
        </p:spPr>
        <p:txBody>
          <a:bodyPr>
            <a:normAutofit fontScale="90000"/>
          </a:bodyPr>
          <a:lstStyle/>
          <a:p>
            <a:pPr algn="ctr" rtl="1" fontAlgn="auto">
              <a:spcAft>
                <a:spcPts val="0"/>
              </a:spcAft>
              <a:defRPr/>
            </a:pPr>
            <a:r>
              <a:rPr lang="fa-IR" sz="6700" dirty="0" smtClean="0">
                <a:solidFill>
                  <a:schemeClr val="accent3">
                    <a:lumMod val="20000"/>
                    <a:lumOff val="80000"/>
                  </a:schemeClr>
                </a:solidFill>
                <a:cs typeface="B Lotus" panose="00000400000000000000" pitchFamily="2" charset="-78"/>
              </a:rPr>
              <a:t>معنی، امکان و راهکارهای تحقق علوم انسانی اسلامی</a:t>
            </a:r>
            <a:r>
              <a:rPr lang="fa-IR" dirty="0" smtClean="0">
                <a:cs typeface="B Lotus" panose="00000400000000000000" pitchFamily="2" charset="-78"/>
              </a:rPr>
              <a:t/>
            </a:r>
            <a:br>
              <a:rPr lang="fa-IR" dirty="0" smtClean="0">
                <a:cs typeface="B Lotus" panose="00000400000000000000" pitchFamily="2" charset="-78"/>
              </a:rPr>
            </a:br>
            <a:r>
              <a:rPr lang="fa-IR" dirty="0" smtClean="0">
                <a:cs typeface="B Lotus" panose="00000400000000000000" pitchFamily="2" charset="-78"/>
              </a:rPr>
              <a:t/>
            </a:r>
            <a:br>
              <a:rPr lang="fa-IR" dirty="0" smtClean="0">
                <a:cs typeface="B Lotus" panose="00000400000000000000" pitchFamily="2" charset="-78"/>
              </a:rPr>
            </a:br>
            <a:r>
              <a:rPr lang="fa-IR" sz="5400" dirty="0" smtClean="0">
                <a:solidFill>
                  <a:srgbClr val="FFFF00"/>
                </a:solidFill>
                <a:cs typeface="B Lotus" panose="00000400000000000000" pitchFamily="2" charset="-78"/>
              </a:rPr>
              <a:t>گذر از علم ديني به علوم انسانی اسلامی</a:t>
            </a:r>
            <a:endParaRPr lang="fa-IR" sz="5400" dirty="0">
              <a:solidFill>
                <a:srgbClr val="FFFF00"/>
              </a:solidFill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86545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22945"/>
          </a:xfrm>
        </p:spPr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نحوه شکل گيري علم در ضمير عالم</a:t>
            </a:r>
            <a:endParaRPr lang="en-US" b="1" smtClean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14099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solidFill>
                  <a:srgbClr val="FF0000"/>
                </a:solidFill>
                <a:ea typeface="+mn-ea"/>
                <a:cs typeface="B Lotus" pitchFamily="2" charset="-78"/>
              </a:rPr>
              <a:t>تحلیل منطقی- فلسفی از نسبت وجودی علم و اخلاق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ea typeface="+mn-ea"/>
                <a:cs typeface="B Lotus" pitchFamily="2" charset="-78"/>
              </a:rPr>
              <a:t>1- درهم تنيدگي ابعاد معرفتي و اخلاقي در وجود انسان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smtClean="0">
                <a:ea typeface="+mn-ea"/>
                <a:cs typeface="B Lotus" pitchFamily="2" charset="-78"/>
              </a:rPr>
              <a:t>دليل</a:t>
            </a:r>
            <a:r>
              <a:rPr lang="fa-IR" sz="2400" b="1" smtClean="0">
                <a:ea typeface="+mn-ea"/>
                <a:cs typeface="B Lotus" pitchFamily="2" charset="-78"/>
              </a:rPr>
              <a:t>: - عمل پژوهش يک فعل ارادي است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smtClean="0">
                <a:ea typeface="+mn-ea"/>
                <a:cs typeface="B Lotus" pitchFamily="2" charset="-78"/>
              </a:rPr>
              <a:t>       - هرفعل ارادي غايتمند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smtClean="0">
                <a:solidFill>
                  <a:srgbClr val="C00000"/>
                </a:solidFill>
                <a:ea typeface="+mn-ea"/>
                <a:cs typeface="B Lotus" pitchFamily="2" charset="-78"/>
              </a:rPr>
              <a:t>نتيجه</a:t>
            </a:r>
            <a:r>
              <a:rPr lang="fa-IR" sz="2400" b="1" smtClean="0">
                <a:solidFill>
                  <a:srgbClr val="C00000"/>
                </a:solidFill>
                <a:ea typeface="+mn-ea"/>
                <a:cs typeface="B Lotus" pitchFamily="2" charset="-78"/>
              </a:rPr>
              <a:t>: خواسته من در جهت‌گيري و برنامه پژوهشي من موثر است. (نسبی گرایی؟)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smtClean="0">
                <a:solidFill>
                  <a:schemeClr val="accent6">
                    <a:lumMod val="50000"/>
                  </a:schemeClr>
                </a:solidFill>
                <a:ea typeface="+mn-ea"/>
                <a:cs typeface="B Lotus" pitchFamily="2" charset="-78"/>
              </a:rPr>
              <a:t>راهکار</a:t>
            </a:r>
            <a:r>
              <a:rPr lang="fa-IR" sz="2400" b="1" smtClean="0">
                <a:solidFill>
                  <a:schemeClr val="accent6">
                    <a:lumMod val="50000"/>
                  </a:schemeClr>
                </a:solidFill>
                <a:ea typeface="+mn-ea"/>
                <a:cs typeface="B Lotus" pitchFamily="2" charset="-78"/>
              </a:rPr>
              <a:t>: الف. بودايي (بي‌جهتي) 		ب. اسلامي (حقيقت‌جويي)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2400" b="1" smtClean="0">
              <a:solidFill>
                <a:schemeClr val="accent6">
                  <a:lumMod val="50000"/>
                </a:schemeClr>
              </a:solidFill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ea typeface="+mn-ea"/>
                <a:cs typeface="B Lotus" pitchFamily="2" charset="-78"/>
              </a:rPr>
              <a:t>2- دريافت علم از مراتب بالاتر وجود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smtClean="0">
                <a:ea typeface="+mn-ea"/>
                <a:cs typeface="B Lotus" pitchFamily="2" charset="-78"/>
              </a:rPr>
              <a:t>دليل</a:t>
            </a:r>
            <a:r>
              <a:rPr lang="fa-IR" sz="2400" b="1" smtClean="0">
                <a:ea typeface="+mn-ea"/>
                <a:cs typeface="B Lotus" pitchFamily="2" charset="-78"/>
              </a:rPr>
              <a:t>: معطي شيء، فاقد شيء نيست.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smtClean="0">
                <a:solidFill>
                  <a:srgbClr val="C00000"/>
                </a:solidFill>
                <a:ea typeface="+mn-ea"/>
                <a:cs typeface="B Lotus" pitchFamily="2" charset="-78"/>
              </a:rPr>
              <a:t>نتيجه</a:t>
            </a:r>
            <a:r>
              <a:rPr lang="fa-IR" sz="2400" b="1" smtClean="0">
                <a:solidFill>
                  <a:srgbClr val="C00000"/>
                </a:solidFill>
                <a:ea typeface="+mn-ea"/>
                <a:cs typeface="B Lotus" pitchFamily="2" charset="-78"/>
              </a:rPr>
              <a:t>: نقش سنخيت بين معطي و گيرنده در دستيابي به حقيقت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smtClean="0">
                <a:ea typeface="+mn-ea"/>
                <a:cs typeface="B Lotus" pitchFamily="2" charset="-78"/>
              </a:rPr>
              <a:t>رفع اشکال </a:t>
            </a:r>
            <a:r>
              <a:rPr lang="fa-IR" sz="2400" b="1" smtClean="0">
                <a:ea typeface="+mn-ea"/>
                <a:cs typeface="B Lotus" pitchFamily="2" charset="-78"/>
              </a:rPr>
              <a:t>در کافران: توجه به دو وصف رحمانيت و رحيميت در دريافت علم</a:t>
            </a:r>
            <a:endParaRPr lang="en-US" sz="2400" b="1">
              <a:ea typeface="+mn-ea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7703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2214563"/>
            <a:ext cx="8229600" cy="43576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a-IR" sz="3200" b="1" smtClean="0">
                <a:cs typeface="B Lotus" pitchFamily="2" charset="-78"/>
              </a:rPr>
              <a:t>در موضوع واحد، از همه منابع و ابزارهاي شناخت (حس، برهان، شهود، وحي) به تناسب موضوع مي‌توان استفاده کرد.</a:t>
            </a:r>
          </a:p>
          <a:p>
            <a:pPr>
              <a:buFont typeface="Arial" pitchFamily="34" charset="0"/>
              <a:buChar char="•"/>
            </a:pPr>
            <a:endParaRPr lang="en-US" sz="3200" b="1" smtClean="0">
              <a:cs typeface="B Lotus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fa-IR" sz="3200" b="1" smtClean="0">
                <a:cs typeface="B Lotus" pitchFamily="2" charset="-78"/>
              </a:rPr>
              <a:t>هم بحث پيش‌فرض‌ها و هم بحث ارزشها قابليت بحث معرفتي دارند (مبادي تصوري و تصديقي، حکمت عملي)</a:t>
            </a:r>
          </a:p>
          <a:p>
            <a:pPr>
              <a:buFont typeface="Arial" pitchFamily="34" charset="0"/>
              <a:buChar char="•"/>
            </a:pPr>
            <a:endParaRPr lang="fa-IR" sz="3200" b="1" smtClean="0">
              <a:cs typeface="B Lotus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fa-IR" sz="3200" b="1" smtClean="0">
                <a:cs typeface="B Lotus" pitchFamily="2" charset="-78"/>
              </a:rPr>
              <a:t>علم ربط وجودي با عالم دارد.</a:t>
            </a:r>
            <a:endParaRPr lang="en-US" sz="3200" b="1" smtClean="0">
              <a:cs typeface="B Lotus" pitchFamily="2" charset="-78"/>
            </a:endParaRPr>
          </a:p>
          <a:p>
            <a:pPr>
              <a:buFont typeface="Wingdings 2" pitchFamily="18" charset="2"/>
              <a:buNone/>
            </a:pPr>
            <a:endParaRPr lang="fa-IR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5750" y="1071563"/>
            <a:ext cx="8372475" cy="928687"/>
          </a:xfrm>
        </p:spPr>
        <p:txBody>
          <a:bodyPr/>
          <a:lstStyle/>
          <a:p>
            <a:pPr algn="ctr"/>
            <a:r>
              <a:rPr lang="fa-IR" sz="4400" b="1" smtClean="0">
                <a:cs typeface="B Lotus" pitchFamily="2" charset="-78"/>
              </a:rPr>
              <a:t>جمع‌بندي بحث علم</a:t>
            </a:r>
            <a:endParaRPr lang="fa-IR" sz="4800" b="1" smtClean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227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68563"/>
            <a:ext cx="8229600" cy="4389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a-IR" sz="3600" b="1" dirty="0" smtClean="0">
                <a:cs typeface="B Lotus" pitchFamily="2" charset="-78"/>
              </a:rPr>
              <a:t>نکته: تحقيقي بودن اصول دين در اسلام</a:t>
            </a:r>
          </a:p>
          <a:p>
            <a:pPr algn="ctr">
              <a:buFont typeface="Wingdings 2" pitchFamily="18" charset="2"/>
              <a:buNone/>
            </a:pPr>
            <a:r>
              <a:rPr lang="fa-IR" sz="3600" b="1" dirty="0" smtClean="0">
                <a:solidFill>
                  <a:srgbClr val="FF0000"/>
                </a:solidFill>
                <a:cs typeface="B Lotus" pitchFamily="2" charset="-78"/>
              </a:rPr>
              <a:t>استدلال بر توحید </a:t>
            </a:r>
          </a:p>
          <a:p>
            <a:pPr algn="ctr">
              <a:buFont typeface="Wingdings 2" pitchFamily="18" charset="2"/>
              <a:buNone/>
            </a:pPr>
            <a:r>
              <a:rPr lang="fa-IR" sz="3600" b="1" dirty="0" smtClean="0">
                <a:solidFill>
                  <a:srgbClr val="FF0000"/>
                </a:solidFill>
                <a:cs typeface="B Lotus" pitchFamily="2" charset="-78"/>
              </a:rPr>
              <a:t>استدلال بر معاد</a:t>
            </a:r>
          </a:p>
          <a:p>
            <a:pPr algn="ctr">
              <a:buFont typeface="Wingdings 2" pitchFamily="18" charset="2"/>
              <a:buNone/>
            </a:pPr>
            <a:r>
              <a:rPr lang="fa-IR" sz="3600" b="1" dirty="0" smtClean="0">
                <a:solidFill>
                  <a:srgbClr val="FF0000"/>
                </a:solidFill>
                <a:cs typeface="B Lotus" pitchFamily="2" charset="-78"/>
              </a:rPr>
              <a:t>استدلال بر نبوت</a:t>
            </a:r>
          </a:p>
          <a:p>
            <a:pPr>
              <a:buFont typeface="Wingdings 2" pitchFamily="18" charset="2"/>
              <a:buNone/>
            </a:pPr>
            <a:r>
              <a:rPr lang="fa-IR" sz="3200" b="1" dirty="0" smtClean="0">
                <a:cs typeface="B Lotus" pitchFamily="2" charset="-78"/>
              </a:rPr>
              <a:t>عدم کفایت عقل بشر در حل مسائل زندگی (سعادت)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372475" cy="1166391"/>
          </a:xfrm>
        </p:spPr>
        <p:txBody>
          <a:bodyPr>
            <a:noAutofit/>
          </a:bodyPr>
          <a:lstStyle/>
          <a:p>
            <a:pPr algn="ctr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fa-IR" sz="3600" b="1" dirty="0" smtClean="0">
                <a:cs typeface="B Mitra" panose="00000400000000000000" pitchFamily="2" charset="-78"/>
              </a:rPr>
              <a:t>1. چرایی و ضرورت دین</a:t>
            </a:r>
            <a:r>
              <a:rPr lang="fa-IR" sz="3600" b="1" dirty="0">
                <a:cs typeface="B Mitra" panose="00000400000000000000" pitchFamily="2" charset="-78"/>
              </a:rPr>
              <a:t/>
            </a:r>
            <a:br>
              <a:rPr lang="fa-IR" sz="3600" b="1" dirty="0">
                <a:cs typeface="B Mitra" panose="00000400000000000000" pitchFamily="2" charset="-78"/>
              </a:rPr>
            </a:br>
            <a:r>
              <a:rPr lang="fa-IR" sz="2800" b="1" dirty="0" smtClean="0">
                <a:cs typeface="B Mitra" panose="00000400000000000000" pitchFamily="2" charset="-78"/>
              </a:rPr>
              <a:t>ثمره بحث: باور دینی (ایمان)، امري معرفتي است</a:t>
            </a:r>
            <a:endParaRPr lang="en-US" sz="2800" b="1" dirty="0" smtClean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341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pPr algn="ctr"/>
            <a:r>
              <a:rPr lang="fa-I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اثبات </a:t>
            </a:r>
            <a:r>
              <a:rPr lang="fa-IR" sz="4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نبوت </a:t>
            </a:r>
            <a:endParaRPr lang="fa-I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770437"/>
          </a:xfrm>
        </p:spPr>
        <p:txBody>
          <a:bodyPr/>
          <a:lstStyle/>
          <a:p>
            <a:r>
              <a:rPr lang="fa-IR" sz="2400" b="1" dirty="0" smtClean="0">
                <a:cs typeface="B Lotus" pitchFamily="2" charset="-78"/>
              </a:rPr>
              <a:t>خدا هست. (موجودی که همه عالم وابسته به اوست و او بی‌نیاز از همه است)</a:t>
            </a:r>
          </a:p>
          <a:p>
            <a:pPr marL="0" indent="0" algn="ctr">
              <a:buNone/>
            </a:pPr>
            <a:r>
              <a:rPr lang="fa-IR" sz="2000" b="1" dirty="0" smtClean="0">
                <a:cs typeface="B Lotus" pitchFamily="2" charset="-78"/>
              </a:rPr>
              <a:t>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یا ایها الناس انتم </a:t>
            </a: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الفقراء الی الله و الله هو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الغنی الحمید. فاطر/15</a:t>
            </a:r>
            <a:endParaRPr lang="fa-IR" sz="2000" b="1" dirty="0">
              <a:solidFill>
                <a:schemeClr val="accent2">
                  <a:lumMod val="50000"/>
                </a:schemeClr>
              </a:solidFill>
              <a:cs typeface="B Lotus" pitchFamily="2" charset="-78"/>
            </a:endParaRPr>
          </a:p>
          <a:p>
            <a:r>
              <a:rPr lang="fa-IR" sz="2400" b="1" dirty="0" smtClean="0">
                <a:cs typeface="B Lotus" pitchFamily="2" charset="-78"/>
              </a:rPr>
              <a:t> خداوند عالم مطلق و مهربان (رحمن) است. </a:t>
            </a:r>
          </a:p>
          <a:p>
            <a:pPr marL="0" indent="0" algn="ctr">
              <a:buNone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الایعلم </a:t>
            </a: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من خلق و هو اللطیف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الخبیر. ملک/14</a:t>
            </a:r>
          </a:p>
          <a:p>
            <a:r>
              <a:rPr lang="fa-IR" sz="24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نتیجه1: </a:t>
            </a:r>
            <a:r>
              <a:rPr lang="fa-IR" sz="2400" b="1" dirty="0" smtClean="0">
                <a:cs typeface="B Lotus" pitchFamily="2" charset="-78"/>
              </a:rPr>
              <a:t>راه </a:t>
            </a:r>
            <a:r>
              <a:rPr lang="fa-IR" sz="2400" b="1" dirty="0">
                <a:cs typeface="B Lotus" pitchFamily="2" charset="-78"/>
              </a:rPr>
              <a:t>رفع تمام نیازهای بشر را می‌داند و انسان را </a:t>
            </a:r>
            <a:r>
              <a:rPr lang="fa-IR" sz="2400" b="1" dirty="0" smtClean="0">
                <a:cs typeface="B Lotus" pitchFamily="2" charset="-78"/>
              </a:rPr>
              <a:t>رها نمی‌کند.</a:t>
            </a:r>
          </a:p>
          <a:p>
            <a:pPr marL="0" indent="0" algn="ctr">
              <a:buNone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ایحسب الانسان ان یترک سدی. قیامت/36</a:t>
            </a:r>
          </a:p>
          <a:p>
            <a:r>
              <a:rPr lang="fa-IR" sz="2400" b="1" dirty="0" smtClean="0">
                <a:cs typeface="B Lotus" pitchFamily="2" charset="-78"/>
              </a:rPr>
              <a:t>عقل بشر برای درک راه زندگی به تنهایی کفایت نمی‌کند.</a:t>
            </a: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cs typeface="B Lotus" pitchFamily="2" charset="-78"/>
              </a:rPr>
              <a:t> </a:t>
            </a:r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Lotus" pitchFamily="2" charset="-78"/>
            </a:endParaRPr>
          </a:p>
          <a:p>
            <a:pPr marL="0" indent="0" algn="ctr">
              <a:buNone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عسی </a:t>
            </a: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ان تکرهوا شیئا و هو خیر لکم و ... والله یعلم و انتم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لاتعلمون. بقره/216</a:t>
            </a:r>
            <a:endParaRPr lang="fa-IR" sz="2000" b="1" dirty="0">
              <a:solidFill>
                <a:schemeClr val="accent2">
                  <a:lumMod val="50000"/>
                </a:schemeClr>
              </a:solidFill>
              <a:cs typeface="B Lotus" pitchFamily="2" charset="-78"/>
            </a:endParaRPr>
          </a:p>
          <a:p>
            <a:r>
              <a:rPr lang="fa-IR" sz="2400" b="1" dirty="0" smtClean="0">
                <a:cs typeface="B Lotus" pitchFamily="2" charset="-78"/>
              </a:rPr>
              <a:t>نتیجه2: از راه دیگری به عقل کمک می‌رساند. (وحی. اصل نبوت) </a:t>
            </a:r>
          </a:p>
          <a:p>
            <a:pPr marL="0" indent="0" algn="ctr">
              <a:buNone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الرحمن علم القرآن. رحمن/1-2</a:t>
            </a:r>
          </a:p>
          <a:p>
            <a:pPr marL="0" indent="0" algn="ctr">
              <a:buNone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 ان </a:t>
            </a: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ربکم الرحمن فاتبعونی و اطیعوا امری.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طه/90</a:t>
            </a:r>
          </a:p>
          <a:p>
            <a:pPr marL="0" indent="0" algn="ctr">
              <a:buNone/>
            </a:pP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مایاتیهم من ذکر من الرحمن محدث الا استمعوه و هم یلعبون.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شعرا/5</a:t>
            </a:r>
            <a:endParaRPr lang="fa-IR" sz="2000" b="1" dirty="0">
              <a:solidFill>
                <a:schemeClr val="accent2">
                  <a:lumMod val="50000"/>
                </a:schemeClr>
              </a:solidFill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243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pPr algn="ctr"/>
            <a:r>
              <a:rPr lang="fa-IR" sz="4000" smtClean="0">
                <a:cs typeface="B Titr" panose="00000700000000000000" pitchFamily="2" charset="-78"/>
              </a:rPr>
              <a:t>بررسی شبهه جانشینی علوم مدرن به جای دین</a:t>
            </a:r>
            <a:endParaRPr lang="en-US" sz="40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053" y="2204864"/>
            <a:ext cx="8229600" cy="4389437"/>
          </a:xfrm>
        </p:spPr>
        <p:txBody>
          <a:bodyPr/>
          <a:lstStyle/>
          <a:p>
            <a:pPr marL="0" indent="0">
              <a:buNone/>
            </a:pPr>
            <a:r>
              <a:rPr lang="fa-IR" sz="2800" b="1">
                <a:cs typeface="B Lotus" pitchFamily="2" charset="-78"/>
              </a:rPr>
              <a:t>مقدمه: روش علوم مدرن، آزمون و خطاست</a:t>
            </a:r>
            <a:r>
              <a:rPr lang="fa-IR" sz="2800" b="1" smtClean="0">
                <a:cs typeface="B Lotus" pitchFamily="2" charset="-78"/>
              </a:rPr>
              <a:t>.</a:t>
            </a:r>
          </a:p>
          <a:p>
            <a:pPr marL="0" indent="0">
              <a:buNone/>
            </a:pPr>
            <a:r>
              <a:rPr lang="fa-IR" sz="2800" b="1" smtClean="0">
                <a:cs typeface="B Lotus" pitchFamily="2" charset="-78"/>
              </a:rPr>
              <a:t>دو پاسخ:</a:t>
            </a:r>
            <a:endParaRPr lang="fa-IR" sz="2800" b="1">
              <a:cs typeface="B Lotus" pitchFamily="2" charset="-78"/>
            </a:endParaRPr>
          </a:p>
          <a:p>
            <a:pPr marL="0" indent="0">
              <a:buNone/>
            </a:pPr>
            <a:r>
              <a:rPr lang="fa-IR" sz="2800" b="1" smtClean="0">
                <a:cs typeface="B Lotus" pitchFamily="2" charset="-78"/>
              </a:rPr>
              <a:t>1. ناتوانی </a:t>
            </a:r>
            <a:r>
              <a:rPr lang="fa-IR" sz="2800" b="1">
                <a:cs typeface="B Lotus" pitchFamily="2" charset="-78"/>
              </a:rPr>
              <a:t>علوم مدرن از مساله زندگی پس از مرگ (</a:t>
            </a:r>
            <a:r>
              <a:rPr lang="fa-IR" sz="2800" b="1" err="1">
                <a:cs typeface="B Lotus" pitchFamily="2" charset="-78"/>
              </a:rPr>
              <a:t>شرطی‌های</a:t>
            </a:r>
            <a:r>
              <a:rPr lang="fa-IR" sz="2800" b="1">
                <a:cs typeface="B Lotus" pitchFamily="2" charset="-78"/>
              </a:rPr>
              <a:t> امام صادق (ع) - </a:t>
            </a:r>
            <a:r>
              <a:rPr lang="fa-IR" sz="2800" b="1" err="1">
                <a:cs typeface="B Lotus" pitchFamily="2" charset="-78"/>
              </a:rPr>
              <a:t>پاسکال</a:t>
            </a:r>
            <a:r>
              <a:rPr lang="fa-IR" sz="2800" b="1" smtClean="0">
                <a:cs typeface="B Lotus" pitchFamily="2" charset="-78"/>
              </a:rPr>
              <a:t>)</a:t>
            </a:r>
          </a:p>
          <a:p>
            <a:pPr marL="0" indent="0">
              <a:buNone/>
            </a:pPr>
            <a:endParaRPr lang="fa-IR" sz="2800" b="1">
              <a:cs typeface="B Lotus" pitchFamily="2" charset="-78"/>
            </a:endParaRPr>
          </a:p>
          <a:p>
            <a:pPr>
              <a:buNone/>
            </a:pPr>
            <a:r>
              <a:rPr lang="fa-IR" sz="2800" b="1">
                <a:cs typeface="B Lotus" pitchFamily="2" charset="-78"/>
              </a:rPr>
              <a:t>2. نقص ذاتی علوم مدرن در سعادت </a:t>
            </a:r>
            <a:r>
              <a:rPr lang="fa-IR" sz="2800" b="1" smtClean="0">
                <a:cs typeface="B Lotus" pitchFamily="2" charset="-78"/>
              </a:rPr>
              <a:t>دنیوی</a:t>
            </a:r>
            <a:endParaRPr lang="fa-IR" sz="2800" b="1">
              <a:cs typeface="B Lotus" pitchFamily="2" charset="-78"/>
            </a:endParaRPr>
          </a:p>
          <a:p>
            <a:pPr>
              <a:buNone/>
            </a:pPr>
            <a:r>
              <a:rPr lang="fa-IR" sz="2800" b="1">
                <a:cs typeface="B Lotus" pitchFamily="2" charset="-78"/>
              </a:rPr>
              <a:t>الف) </a:t>
            </a:r>
            <a:r>
              <a:rPr lang="fa-IR" sz="2800" b="1" err="1">
                <a:cs typeface="B Lotus" pitchFamily="2" charset="-78"/>
              </a:rPr>
              <a:t>آزمون‌های</a:t>
            </a:r>
            <a:r>
              <a:rPr lang="fa-IR" sz="2800" b="1">
                <a:cs typeface="B Lotus" pitchFamily="2" charset="-78"/>
              </a:rPr>
              <a:t> ویرانگر وجود دارد که </a:t>
            </a:r>
            <a:r>
              <a:rPr lang="fa-IR" sz="2800" b="1" err="1">
                <a:cs typeface="B Lotus" pitchFamily="2" charset="-78"/>
              </a:rPr>
              <a:t>آزمودنش</a:t>
            </a:r>
            <a:r>
              <a:rPr lang="fa-IR" sz="2800" b="1">
                <a:cs typeface="B Lotus" pitchFamily="2" charset="-78"/>
              </a:rPr>
              <a:t> خلاف عقل است</a:t>
            </a:r>
            <a:r>
              <a:rPr lang="fa-IR" sz="2800" b="1" smtClean="0">
                <a:cs typeface="B Lotus" pitchFamily="2" charset="-78"/>
              </a:rPr>
              <a:t>.</a:t>
            </a:r>
          </a:p>
          <a:p>
            <a:pPr>
              <a:buNone/>
            </a:pPr>
            <a:r>
              <a:rPr lang="fa-IR" sz="2800" b="1" smtClean="0">
                <a:cs typeface="B Lotus" pitchFamily="2" charset="-78"/>
              </a:rPr>
              <a:t>ب) خدای مهربانی هست که انسان را رها نکرده</a:t>
            </a:r>
            <a:r>
              <a:rPr lang="fa-IR" smtClean="0"/>
              <a:t> است</a:t>
            </a:r>
            <a:endParaRPr lang="fa-IR" sz="2800" b="1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518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800" b="1">
                <a:cs typeface="B Titr" panose="00000700000000000000" pitchFamily="2" charset="-78"/>
              </a:rPr>
              <a:t>ثمره </a:t>
            </a:r>
            <a:r>
              <a:rPr lang="fa-IR" sz="4800" b="1" smtClean="0">
                <a:cs typeface="B Titr" panose="00000700000000000000" pitchFamily="2" charset="-78"/>
              </a:rPr>
              <a:t>بحث از ضرورت دین (</a:t>
            </a:r>
            <a:r>
              <a:rPr lang="fa-IR" sz="4800" b="1" err="1" smtClean="0">
                <a:cs typeface="B Titr" panose="00000700000000000000" pitchFamily="2" charset="-78"/>
              </a:rPr>
              <a:t>نبوت</a:t>
            </a:r>
            <a:r>
              <a:rPr lang="fa-IR" sz="4800" b="1" smtClean="0">
                <a:cs typeface="B Titr" panose="00000700000000000000" pitchFamily="2" charset="-78"/>
              </a:rPr>
              <a:t>)</a:t>
            </a:r>
            <a:endParaRPr lang="en-US" sz="48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471664"/>
          </a:xfrm>
        </p:spPr>
        <p:txBody>
          <a:bodyPr/>
          <a:lstStyle/>
          <a:p>
            <a:pPr marL="0" indent="0" algn="ctr">
              <a:buNone/>
            </a:pPr>
            <a:r>
              <a:rPr lang="fa-IR" sz="4400" b="1" smtClean="0">
                <a:cs typeface="B Lotus" pitchFamily="2" charset="-78"/>
              </a:rPr>
              <a:t>گزاره </a:t>
            </a:r>
            <a:r>
              <a:rPr lang="fa-IR" sz="4400" b="1" err="1">
                <a:cs typeface="B Lotus" pitchFamily="2" charset="-78"/>
              </a:rPr>
              <a:t>هاي</a:t>
            </a:r>
            <a:r>
              <a:rPr lang="fa-IR" sz="4400" b="1">
                <a:cs typeface="B Lotus" pitchFamily="2" charset="-78"/>
              </a:rPr>
              <a:t> متون </a:t>
            </a:r>
            <a:r>
              <a:rPr lang="fa-IR" sz="4400" b="1" smtClean="0">
                <a:cs typeface="B Lotus" pitchFamily="2" charset="-78"/>
              </a:rPr>
              <a:t>اسلامی، </a:t>
            </a:r>
            <a:r>
              <a:rPr lang="fa-IR" sz="4400" b="1" err="1">
                <a:cs typeface="B Lotus" pitchFamily="2" charset="-78"/>
              </a:rPr>
              <a:t>معرفت‌زاست</a:t>
            </a:r>
            <a:r>
              <a:rPr lang="fa-IR" sz="4400" b="1">
                <a:cs typeface="B Lotus" pitchFamily="2" charset="-78"/>
              </a:rPr>
              <a:t> </a:t>
            </a:r>
            <a:endParaRPr lang="fa-IR" sz="4400" b="1" smtClean="0">
              <a:cs typeface="B Lotus" pitchFamily="2" charset="-78"/>
            </a:endParaRPr>
          </a:p>
          <a:p>
            <a:pPr marL="0" indent="0" algn="ctr">
              <a:buNone/>
            </a:pPr>
            <a:r>
              <a:rPr lang="fa-IR" sz="4400" b="1" smtClean="0">
                <a:cs typeface="B Lotus" pitchFamily="2" charset="-78"/>
              </a:rPr>
              <a:t>و </a:t>
            </a:r>
          </a:p>
          <a:p>
            <a:pPr marL="0" indent="0" algn="ctr">
              <a:buNone/>
            </a:pPr>
            <a:r>
              <a:rPr lang="fa-IR" sz="4400" b="1" err="1" smtClean="0">
                <a:cs typeface="B Lotus" pitchFamily="2" charset="-78"/>
              </a:rPr>
              <a:t>مي‌توان</a:t>
            </a:r>
            <a:r>
              <a:rPr lang="fa-IR" sz="4400" b="1" smtClean="0">
                <a:cs typeface="B Lotus" pitchFamily="2" charset="-78"/>
              </a:rPr>
              <a:t> از آنها در </a:t>
            </a:r>
            <a:r>
              <a:rPr lang="fa-IR" sz="4400" b="1">
                <a:cs typeface="B Lotus" pitchFamily="2" charset="-78"/>
              </a:rPr>
              <a:t>مباحث </a:t>
            </a:r>
            <a:r>
              <a:rPr lang="fa-IR" sz="4400" b="1" err="1">
                <a:cs typeface="B Lotus" pitchFamily="2" charset="-78"/>
              </a:rPr>
              <a:t>علمي</a:t>
            </a:r>
            <a:r>
              <a:rPr lang="fa-IR" sz="4400" b="1">
                <a:cs typeface="B Lotus" pitchFamily="2" charset="-78"/>
              </a:rPr>
              <a:t> استفاده کرد.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pPr algn="ctr"/>
            <a:r>
              <a:rPr lang="fa-IR" b="1" smtClean="0">
                <a:cs typeface="B Titr" panose="00000700000000000000" pitchFamily="2" charset="-78"/>
              </a:rPr>
              <a:t>حقیقت وحی و قرآن</a:t>
            </a:r>
            <a:endParaRPr lang="en-US" b="1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smtClean="0">
                <a:cs typeface="B Lotus" panose="00000400000000000000" pitchFamily="2" charset="-78"/>
              </a:rPr>
              <a:t>آیا وحی از سنخ تجربه دینی است؟ (تفاوت تجربه دینی، شهود و وحی)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درک مبهم، درک نیازمند تعبیر، دریافت کلام با عصمت</a:t>
            </a:r>
          </a:p>
          <a:p>
            <a:pPr marL="0" indent="0">
              <a:buNone/>
            </a:pPr>
            <a:endParaRPr lang="fa-IR" b="1" smtClean="0">
              <a:cs typeface="B Lotus" panose="00000400000000000000" pitchFamily="2" charset="-78"/>
            </a:endParaRPr>
          </a:p>
          <a:p>
            <a:r>
              <a:rPr lang="fa-IR" b="1" smtClean="0">
                <a:cs typeface="B Lotus" panose="00000400000000000000" pitchFamily="2" charset="-78"/>
              </a:rPr>
              <a:t>تفاوت بنیادین: آیا خدا به انسان اعتنا دارد یا انسان را رها کرده است؟ (مفهوم رحمانیت)</a:t>
            </a:r>
          </a:p>
          <a:p>
            <a:r>
              <a:rPr lang="fa-IR" b="1" smtClean="0">
                <a:cs typeface="B Lotus" panose="00000400000000000000" pitchFamily="2" charset="-78"/>
              </a:rPr>
              <a:t>ریشه اشکال: تلقی مسیحی از وحی</a:t>
            </a:r>
          </a:p>
          <a:p>
            <a:endParaRPr lang="fa-IR" b="1">
              <a:cs typeface="B Lotus" panose="00000400000000000000" pitchFamily="2" charset="-78"/>
            </a:endParaRPr>
          </a:p>
          <a:p>
            <a:r>
              <a:rPr lang="fa-IR" b="1" smtClean="0">
                <a:cs typeface="B Lotus" panose="00000400000000000000" pitchFamily="2" charset="-78"/>
              </a:rPr>
              <a:t>کلام خدا: امکان استعمال لفظ در بیش از یک معنا + علم بی‌نهایت</a:t>
            </a:r>
          </a:p>
          <a:p>
            <a:endParaRPr lang="fa-IR" b="1">
              <a:cs typeface="B Lotus" panose="00000400000000000000" pitchFamily="2" charset="-78"/>
            </a:endParaRPr>
          </a:p>
          <a:p>
            <a:r>
              <a:rPr lang="fa-IR" b="1" smtClean="0">
                <a:cs typeface="B Lotus" panose="00000400000000000000" pitchFamily="2" charset="-78"/>
              </a:rPr>
              <a:t>اعجاز و کارکرد آن (اثبات نبوت خاصه و کلام خدا بودن قرآن)</a:t>
            </a:r>
            <a:endParaRPr lang="en-US" b="1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424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4864"/>
            <a:ext cx="8964488" cy="4653135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>
                <a:cs typeface="B Lotus" pitchFamily="2" charset="-78"/>
              </a:rPr>
              <a:t>عرصه مداخله وحي در مسائل مختلف انسان (علمي و عملي) چقدر است؟ </a:t>
            </a:r>
            <a:endParaRPr lang="fa-IR" sz="3600" b="1" smtClean="0"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600" b="1" smtClean="0">
              <a:cs typeface="B Lotus" pitchFamily="2" charset="-78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4600" b="1" smtClean="0">
                <a:solidFill>
                  <a:srgbClr val="FF0000"/>
                </a:solidFill>
                <a:ea typeface="+mn-ea"/>
                <a:cs typeface="B Lotus" pitchFamily="2" charset="-78"/>
              </a:rPr>
              <a:t>روش حل مساله: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1) ملکیان: درون‌بيني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solidFill>
                  <a:srgbClr val="FF0000"/>
                </a:solidFill>
                <a:ea typeface="+mn-ea"/>
                <a:cs typeface="B Lotus" pitchFamily="2" charset="-78"/>
              </a:rPr>
              <a:t>نقد و بررسی: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انتظار از هر چیزی با توجه به خود آن چیز است، نه صرف احساسات ما نسبت به آن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2) سروش:‌ دین حداقلی (جایی که علم ناتوان می‌شود)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solidFill>
                  <a:srgbClr val="FF0000"/>
                </a:solidFill>
                <a:ea typeface="+mn-ea"/>
                <a:cs typeface="B Lotus" pitchFamily="2" charset="-78"/>
              </a:rPr>
              <a:t>نقد و بررسی: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ویرانگری فرضیه، بعد از آزمودن معلوم می‌شود؛ و نیاز ما قبل از آزمودن است.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57188" y="857251"/>
            <a:ext cx="8372475" cy="84355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000" b="1" smtClean="0">
                <a:cs typeface="B Titr" panose="00000700000000000000" pitchFamily="2" charset="-78"/>
              </a:rPr>
              <a:t>2. قلمروی دین (مساله انتظار بشر از دين</a:t>
            </a:r>
            <a:r>
              <a:rPr lang="fa-IR" sz="4000" smtClean="0">
                <a:cs typeface="B Titr" panose="00000700000000000000" pitchFamily="2" charset="-78"/>
              </a:rPr>
              <a:t>)</a:t>
            </a:r>
            <a:endParaRPr lang="en-US" sz="4000" smtClean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233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</p:spPr>
        <p:txBody>
          <a:bodyPr/>
          <a:lstStyle/>
          <a:p>
            <a:pPr algn="ctr"/>
            <a:r>
              <a:rPr lang="fa-IR" sz="4000" b="1">
                <a:cs typeface="B Titr" panose="00000700000000000000" pitchFamily="2" charset="-78"/>
              </a:rPr>
              <a:t>روش </a:t>
            </a:r>
            <a:r>
              <a:rPr lang="fa-IR" sz="4000" b="1" smtClean="0">
                <a:cs typeface="B Titr" panose="00000700000000000000" pitchFamily="2" charset="-78"/>
              </a:rPr>
              <a:t>صحیح حل مساله قلمروی وحی: </a:t>
            </a:r>
            <a:r>
              <a:rPr lang="fa-IR" sz="4000" b="1">
                <a:cs typeface="B Titr" panose="00000700000000000000" pitchFamily="2" charset="-78"/>
              </a:rPr>
              <a:t>بازخوانی دلیل </a:t>
            </a:r>
            <a:r>
              <a:rPr lang="fa-IR" sz="4000" b="1" smtClean="0">
                <a:cs typeface="B Titr" panose="00000700000000000000" pitchFamily="2" charset="-78"/>
              </a:rPr>
              <a:t>نبوت</a:t>
            </a:r>
            <a:endParaRPr lang="en-US" sz="40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68563"/>
            <a:ext cx="9036496" cy="4389437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2800" b="1" smtClean="0">
                <a:solidFill>
                  <a:srgbClr val="00B050"/>
                </a:solidFill>
                <a:cs typeface="B Lotus" pitchFamily="2" charset="-78"/>
              </a:rPr>
              <a:t>1</a:t>
            </a:r>
            <a:r>
              <a:rPr lang="fa-IR" sz="3200" b="1" smtClean="0">
                <a:solidFill>
                  <a:srgbClr val="00B050"/>
                </a:solidFill>
                <a:cs typeface="B Lotus" pitchFamily="2" charset="-78"/>
              </a:rPr>
              <a:t>) از باب زندگی پس از مرگ: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2800" b="1" smtClean="0">
                <a:cs typeface="B Lotus" pitchFamily="2" charset="-78"/>
              </a:rPr>
              <a:t>در بسیاری از عرصه‌ها نمی‌دانیم کدام اقدام دنیوی در آخرت ما چه اثری دارد.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a-IR" sz="2800" b="1" smtClean="0">
              <a:cs typeface="B Lotus" pitchFamily="2" charset="-78"/>
            </a:endParaRP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3200" b="1" smtClean="0">
                <a:solidFill>
                  <a:srgbClr val="00B050"/>
                </a:solidFill>
                <a:cs typeface="B Lotus" pitchFamily="2" charset="-78"/>
              </a:rPr>
              <a:t>2) از باب ناتوانی عقل به خاطر </a:t>
            </a:r>
            <a:r>
              <a:rPr lang="fa-IR" sz="3200" b="1">
                <a:solidFill>
                  <a:srgbClr val="00B050"/>
                </a:solidFill>
                <a:cs typeface="B Lotus" pitchFamily="2" charset="-78"/>
              </a:rPr>
              <a:t>احتمال آزمونهای ویرانگر </a:t>
            </a:r>
            <a:endParaRPr lang="fa-IR" sz="3200" b="1" smtClean="0">
              <a:solidFill>
                <a:srgbClr val="00B050"/>
              </a:solidFill>
              <a:cs typeface="B Lotus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2800" b="1" smtClean="0">
                <a:cs typeface="B Lotus" pitchFamily="2" charset="-78"/>
              </a:rPr>
              <a:t>چون </a:t>
            </a:r>
            <a:r>
              <a:rPr lang="fa-IR" sz="2800" b="1">
                <a:cs typeface="B Lotus" pitchFamily="2" charset="-78"/>
              </a:rPr>
              <a:t>وحی باید قبل از آزمودن، ما را مطلع کند، پس پذیرش </a:t>
            </a:r>
            <a:r>
              <a:rPr lang="fa-IR" sz="2800" b="1" smtClean="0">
                <a:cs typeface="B Lotus" pitchFamily="2" charset="-78"/>
              </a:rPr>
              <a:t>سخن وحی، مقدم </a:t>
            </a:r>
            <a:r>
              <a:rPr lang="fa-IR" sz="2800" b="1">
                <a:cs typeface="B Lotus" pitchFamily="2" charset="-78"/>
              </a:rPr>
              <a:t>بر آزمودن است نه متوقف </a:t>
            </a:r>
            <a:r>
              <a:rPr lang="fa-IR" sz="2800" b="1" smtClean="0">
                <a:cs typeface="B Lotus" pitchFamily="2" charset="-78"/>
              </a:rPr>
              <a:t>برآن.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a-IR" sz="2800" b="1" smtClean="0">
              <a:cs typeface="B Lotus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3200" b="1" smtClean="0">
                <a:solidFill>
                  <a:srgbClr val="FF0000"/>
                </a:solidFill>
                <a:cs typeface="B Lotus" pitchFamily="2" charset="-78"/>
              </a:rPr>
              <a:t>نتیجه: </a:t>
            </a:r>
            <a:r>
              <a:rPr lang="fa-IR" sz="2800" b="1" smtClean="0">
                <a:solidFill>
                  <a:srgbClr val="FF0000"/>
                </a:solidFill>
                <a:cs typeface="B Lotus" pitchFamily="2" charset="-78"/>
              </a:rPr>
              <a:t>	     </a:t>
            </a:r>
            <a:r>
              <a:rPr lang="fa-IR" sz="2800" b="1" smtClean="0">
                <a:cs typeface="B Lotus" pitchFamily="2" charset="-78"/>
              </a:rPr>
              <a:t>نمی‌توان </a:t>
            </a:r>
            <a:r>
              <a:rPr lang="fa-IR" sz="2800" b="1">
                <a:cs typeface="B Lotus" pitchFamily="2" charset="-78"/>
              </a:rPr>
              <a:t>پیشاپیش </a:t>
            </a:r>
            <a:r>
              <a:rPr lang="fa-IR" sz="2800" b="1" smtClean="0">
                <a:cs typeface="B Lotus" pitchFamily="2" charset="-78"/>
              </a:rPr>
              <a:t>قلمروی مداخله </a:t>
            </a:r>
            <a:r>
              <a:rPr lang="fa-IR" sz="2800" b="1">
                <a:cs typeface="B Lotus" pitchFamily="2" charset="-78"/>
              </a:rPr>
              <a:t>وحی را محدود </a:t>
            </a:r>
            <a:r>
              <a:rPr lang="fa-IR" sz="2800" b="1" smtClean="0">
                <a:cs typeface="B Lotus" pitchFamily="2" charset="-78"/>
              </a:rPr>
              <a:t>کرد.</a:t>
            </a:r>
            <a:endParaRPr lang="fa-IR" sz="2800" b="1">
              <a:cs typeface="B Lotus" pitchFamily="2" charset="-78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pPr algn="ctr"/>
            <a:r>
              <a:rPr lang="fa-IR" sz="4400" smtClean="0">
                <a:cs typeface="B Titr" panose="00000700000000000000" pitchFamily="2" charset="-78"/>
              </a:rPr>
              <a:t>2. جامعیت قرآن</a:t>
            </a:r>
            <a:endParaRPr lang="en-US" sz="44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1) سعادت دنیا و آخرت (بحث قبل)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2)‌ دین حداقلی و دین حداکثری (بحث قبل)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3) ذاتی و عرضی دین 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آیا روش حل مساله، شرطیهای خلاف واقع است یا مراجعه به دلیل ضرورت دین؟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4) شخصی بودن دین، آیا گوهره دین معنویت و اخلاق است؟</a:t>
            </a:r>
          </a:p>
          <a:p>
            <a:pPr>
              <a:buFontTx/>
              <a:buChar char="-"/>
            </a:pPr>
            <a:r>
              <a:rPr lang="fa-IR" b="1" smtClean="0">
                <a:cs typeface="B Lotus" panose="00000400000000000000" pitchFamily="2" charset="-78"/>
              </a:rPr>
              <a:t>سعادت، مساله‌ای شخصی یا اجتماعی؟ (نسبت فرد و جامعه)</a:t>
            </a:r>
          </a:p>
          <a:p>
            <a:pPr>
              <a:buFontTx/>
              <a:buChar char="-"/>
            </a:pPr>
            <a:r>
              <a:rPr lang="fa-IR" b="1" smtClean="0">
                <a:cs typeface="B Lotus" panose="00000400000000000000" pitchFamily="2" charset="-78"/>
              </a:rPr>
              <a:t>افق نهایی انسان، اخلاق یا ایمان؟ (تفکیک ذات، صفات و فعل) </a:t>
            </a:r>
          </a:p>
          <a:p>
            <a:pPr>
              <a:buFontTx/>
              <a:buChar char="-"/>
            </a:pPr>
            <a:r>
              <a:rPr lang="fa-IR" b="1" smtClean="0">
                <a:cs typeface="B Lotus" panose="00000400000000000000" pitchFamily="2" charset="-78"/>
              </a:rPr>
              <a:t>نهایت انسان: حیوان اخلاقمند یا خلیفه الله؟</a:t>
            </a:r>
            <a:endParaRPr lang="en-US" b="1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067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6000" b="1" dirty="0" smtClean="0">
                <a:cs typeface="B Lotus" pitchFamily="2" charset="-78"/>
              </a:rPr>
              <a:t>مساله اولیه</a:t>
            </a:r>
            <a:endParaRPr lang="en-US" sz="6000" b="1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ctr">
              <a:buFont typeface="Wingdings" panose="05000000000000000000" pitchFamily="2" charset="2"/>
              <a:buChar char="v"/>
            </a:pPr>
            <a:r>
              <a:rPr lang="fa-IR" sz="3200" b="1" dirty="0" smtClean="0">
                <a:cs typeface="B Lotus" pitchFamily="2" charset="-78"/>
              </a:rPr>
              <a:t>علوم در دوره مدرن تطورات عمیقی پیدا کرده و داعیه‌دار کل زندگی بشر شده‌اند.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fa-IR" sz="3200" b="1" dirty="0" smtClean="0">
                <a:cs typeface="B Lotus" pitchFamily="2" charset="-78"/>
              </a:rPr>
              <a:t>اسلام هم از ابتدا داعیه‌دار کل زندگی و شئونات انسان بوده.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fa-IR" sz="3200" b="1" dirty="0" smtClean="0">
                <a:cs typeface="B Lotus" pitchFamily="2" charset="-78"/>
              </a:rPr>
              <a:t>زندگی امروز ما مسلمانان با علم جدید و دستاوردهای </a:t>
            </a:r>
            <a:r>
              <a:rPr lang="fa-IR" sz="3200" b="1" dirty="0">
                <a:cs typeface="B Lotus" pitchFamily="2" charset="-78"/>
              </a:rPr>
              <a:t>آن گره </a:t>
            </a:r>
            <a:r>
              <a:rPr lang="fa-IR" sz="3200" b="1" dirty="0" smtClean="0">
                <a:cs typeface="B Lotus" pitchFamily="2" charset="-78"/>
              </a:rPr>
              <a:t>خورده</a:t>
            </a:r>
            <a:r>
              <a:rPr lang="fa-IR" sz="3200" b="1" dirty="0">
                <a:cs typeface="B Lotus" pitchFamily="2" charset="-78"/>
              </a:rPr>
              <a:t> </a:t>
            </a:r>
            <a:r>
              <a:rPr lang="fa-IR" sz="3200" b="1" dirty="0" smtClean="0">
                <a:cs typeface="B Lotus" pitchFamily="2" charset="-78"/>
              </a:rPr>
              <a:t>است.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fa-IR" sz="3200" b="1" dirty="0" smtClean="0">
                <a:cs typeface="B Lotus" pitchFamily="2" charset="-78"/>
              </a:rPr>
              <a:t> بین </a:t>
            </a:r>
            <a:r>
              <a:rPr lang="fa-IR" sz="3200" b="1" dirty="0">
                <a:cs typeface="B Lotus" pitchFamily="2" charset="-78"/>
              </a:rPr>
              <a:t>علوم جدید و دین اسلام </a:t>
            </a:r>
            <a:r>
              <a:rPr lang="fa-IR" sz="3200" b="1" dirty="0" smtClean="0">
                <a:cs typeface="B Lotus" pitchFamily="2" charset="-78"/>
              </a:rPr>
              <a:t>ناسازگاری </a:t>
            </a:r>
            <a:r>
              <a:rPr lang="fa-IR" sz="3200" b="1" dirty="0">
                <a:cs typeface="B Lotus" pitchFamily="2" charset="-78"/>
              </a:rPr>
              <a:t>احساس </a:t>
            </a:r>
            <a:r>
              <a:rPr lang="fa-IR" sz="3200" b="1" dirty="0" smtClean="0">
                <a:cs typeface="B Lotus" pitchFamily="2" charset="-78"/>
              </a:rPr>
              <a:t>می‌شود.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fa-IR" sz="3200" b="1" dirty="0">
              <a:cs typeface="B Lotus" pitchFamily="2" charset="-78"/>
            </a:endParaRPr>
          </a:p>
          <a:p>
            <a:pPr algn="ctr">
              <a:buFont typeface="Wingdings" panose="05000000000000000000" pitchFamily="2" charset="2"/>
              <a:buChar char="v"/>
            </a:pPr>
            <a:r>
              <a:rPr lang="fa-IR" sz="3200" b="1" dirty="0" smtClean="0">
                <a:solidFill>
                  <a:srgbClr val="FF0000"/>
                </a:solidFill>
                <a:cs typeface="B Lotus" pitchFamily="2" charset="-78"/>
              </a:rPr>
              <a:t>چه </a:t>
            </a:r>
            <a:r>
              <a:rPr lang="fa-IR" sz="3200" b="1" dirty="0">
                <a:solidFill>
                  <a:srgbClr val="FF0000"/>
                </a:solidFill>
                <a:cs typeface="B Lotus" pitchFamily="2" charset="-78"/>
              </a:rPr>
              <a:t>باید کرد؟</a:t>
            </a:r>
            <a:endParaRPr lang="en-US" sz="3200" b="1" dirty="0">
              <a:solidFill>
                <a:srgbClr val="FF0000"/>
              </a:solidFill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77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780928"/>
            <a:ext cx="9120474" cy="3312368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cs typeface="B Lotus" pitchFamily="2" charset="-78"/>
              </a:rPr>
              <a:t>آيا اسلام </a:t>
            </a:r>
            <a:r>
              <a:rPr lang="fa-IR" sz="3200" b="1" dirty="0">
                <a:cs typeface="B Lotus" pitchFamily="2" charset="-78"/>
              </a:rPr>
              <a:t>فقط گزاره‌هاي وحياني را معتبر مي‌داند يا ساير گزاره‌هاي معرفتي </a:t>
            </a:r>
            <a:r>
              <a:rPr lang="fa-IR" sz="3200" b="1" dirty="0" smtClean="0">
                <a:cs typeface="B Lotus" pitchFamily="2" charset="-78"/>
              </a:rPr>
              <a:t>(محصول عقل بشری) </a:t>
            </a:r>
            <a:r>
              <a:rPr lang="fa-IR" sz="3200" b="1" dirty="0">
                <a:cs typeface="B Lotus" pitchFamily="2" charset="-78"/>
              </a:rPr>
              <a:t>را هم قبول مي‌کند</a:t>
            </a:r>
            <a:r>
              <a:rPr lang="fa-IR" sz="3200" b="1" dirty="0" smtClean="0">
                <a:cs typeface="B Lotus" pitchFamily="2" charset="-78"/>
              </a:rPr>
              <a:t>؟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cs typeface="B Lotus" pitchFamily="2" charset="-78"/>
              </a:rPr>
              <a:t>(علم دینی از زاویه دین)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8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خالق همان رب است، پس کتاب خلقت و کتاب شريعت بر هم منطبق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b="1" dirty="0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2800" b="1" dirty="0" smtClean="0">
                <a:ea typeface="+mn-ea"/>
                <a:cs typeface="B Lotus" pitchFamily="2" charset="-78"/>
              </a:rPr>
              <a:t>مساله همان مساله حجيت در علم اصول است. (حجيت عقل)</a:t>
            </a:r>
            <a:endParaRPr lang="en-US" sz="2800" b="1" dirty="0" smtClean="0">
              <a:ea typeface="+mn-ea"/>
              <a:cs typeface="B Lotus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8268" y="908720"/>
            <a:ext cx="8643938" cy="1584176"/>
          </a:xfrm>
        </p:spPr>
        <p:txBody>
          <a:bodyPr/>
          <a:lstStyle/>
          <a:p>
            <a:pPr algn="ctr"/>
            <a:r>
              <a:rPr lang="fa-IR" sz="3600" b="1" smtClean="0">
                <a:cs typeface="B Titr" panose="00000700000000000000" pitchFamily="2" charset="-78"/>
              </a:rPr>
              <a:t>3. موضع علم و دین در قبال هم</a:t>
            </a:r>
            <a:br>
              <a:rPr lang="fa-IR" sz="3600" b="1" smtClean="0">
                <a:cs typeface="B Titr" panose="00000700000000000000" pitchFamily="2" charset="-78"/>
              </a:rPr>
            </a:br>
            <a:r>
              <a:rPr lang="fa-IR" sz="3600" b="1" smtClean="0">
                <a:cs typeface="B Titr" panose="00000700000000000000" pitchFamily="2" charset="-78"/>
              </a:rPr>
              <a:t/>
            </a:r>
            <a:br>
              <a:rPr lang="fa-IR" sz="3600" b="1" smtClean="0">
                <a:cs typeface="B Titr" panose="00000700000000000000" pitchFamily="2" charset="-78"/>
              </a:rPr>
            </a:br>
            <a:r>
              <a:rPr lang="fa-IR" sz="3600" b="1">
                <a:cs typeface="B Lotus" pitchFamily="2" charset="-78"/>
              </a:rPr>
              <a:t>الف. موضع دین </a:t>
            </a:r>
            <a:r>
              <a:rPr lang="fa-IR" sz="3600" b="1" smtClean="0">
                <a:cs typeface="B Lotus" pitchFamily="2" charset="-78"/>
              </a:rPr>
              <a:t>اسلام در </a:t>
            </a:r>
            <a:r>
              <a:rPr lang="fa-IR" sz="3600" b="1">
                <a:cs typeface="B Lotus" pitchFamily="2" charset="-78"/>
              </a:rPr>
              <a:t>قبال </a:t>
            </a:r>
            <a:r>
              <a:rPr lang="fa-IR" sz="3600" b="1" smtClean="0">
                <a:cs typeface="B Lotus" pitchFamily="2" charset="-78"/>
              </a:rPr>
              <a:t>علم</a:t>
            </a:r>
            <a:endParaRPr lang="en-US" sz="3600" b="1" smtClean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019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b="1" smtClean="0">
                <a:cs typeface="B Titr" panose="00000700000000000000" pitchFamily="2" charset="-78"/>
              </a:rPr>
              <a:t>3. معرفت دینی</a:t>
            </a:r>
            <a:endParaRPr lang="en-US" sz="4400" b="1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a-IR" sz="3200" b="1" smtClean="0">
                <a:cs typeface="B Lotus" panose="00000400000000000000" pitchFamily="2" charset="-78"/>
              </a:rPr>
              <a:t>الف: متون دینی</a:t>
            </a:r>
          </a:p>
          <a:p>
            <a:r>
              <a:rPr lang="fa-IR" sz="3200" b="1" smtClean="0">
                <a:cs typeface="B Lotus" panose="00000400000000000000" pitchFamily="2" charset="-78"/>
              </a:rPr>
              <a:t>تعدد </a:t>
            </a:r>
            <a:r>
              <a:rPr lang="fa-IR" sz="3200" b="1">
                <a:cs typeface="B Lotus" panose="00000400000000000000" pitchFamily="2" charset="-78"/>
              </a:rPr>
              <a:t>قرائات (معنای صحیح و غلط آن) </a:t>
            </a:r>
          </a:p>
          <a:p>
            <a:r>
              <a:rPr lang="fa-IR" sz="3200" b="1" smtClean="0">
                <a:cs typeface="B Lotus" panose="00000400000000000000" pitchFamily="2" charset="-78"/>
              </a:rPr>
              <a:t>تدبر همگانی در قرآن و مساله تفسیر به رای </a:t>
            </a:r>
          </a:p>
          <a:p>
            <a:r>
              <a:rPr lang="fa-IR" sz="3200" b="1">
                <a:cs typeface="B Lotus" panose="00000400000000000000" pitchFamily="2" charset="-78"/>
              </a:rPr>
              <a:t>امکان قرائت معتبر و </a:t>
            </a:r>
            <a:r>
              <a:rPr lang="fa-IR" sz="3200" b="1" smtClean="0">
                <a:cs typeface="B Lotus" panose="00000400000000000000" pitchFamily="2" charset="-78"/>
              </a:rPr>
              <a:t>معیار</a:t>
            </a:r>
          </a:p>
          <a:p>
            <a:pPr marL="0" indent="0">
              <a:buNone/>
            </a:pPr>
            <a:endParaRPr lang="fa-IR" sz="3200" b="1">
              <a:cs typeface="B Lotus" panose="00000400000000000000" pitchFamily="2" charset="-78"/>
            </a:endParaRPr>
          </a:p>
          <a:p>
            <a:pPr marL="0" indent="0" algn="ctr">
              <a:buNone/>
            </a:pPr>
            <a:r>
              <a:rPr lang="fa-IR" sz="3200" b="1" smtClean="0">
                <a:cs typeface="B Lotus" panose="00000400000000000000" pitchFamily="2" charset="-78"/>
              </a:rPr>
              <a:t>ب. گزاره‌های معتبر بشری</a:t>
            </a:r>
          </a:p>
          <a:p>
            <a:endParaRPr lang="fa-IR" sz="3200" b="1" smtClean="0">
              <a:cs typeface="B Lotus" panose="00000400000000000000" pitchFamily="2" charset="-78"/>
            </a:endParaRPr>
          </a:p>
          <a:p>
            <a:pPr marL="0" indent="0">
              <a:buNone/>
            </a:pPr>
            <a:r>
              <a:rPr lang="fa-IR" sz="3200" b="1" smtClean="0">
                <a:cs typeface="B Lotus" panose="00000400000000000000" pitchFamily="2" charset="-78"/>
              </a:rPr>
              <a:t>نکته: جایگاه نقل در نظام معرفتی بشر</a:t>
            </a:r>
          </a:p>
          <a:p>
            <a:endParaRPr lang="en-US" sz="3200" b="1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367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996952"/>
            <a:ext cx="8507288" cy="3327648"/>
          </a:xfrm>
        </p:spPr>
        <p:txBody>
          <a:bodyPr/>
          <a:lstStyle/>
          <a:p>
            <a:pPr marL="0" indent="0">
              <a:buNone/>
            </a:pPr>
            <a:r>
              <a:rPr lang="fa-IR" sz="2800" b="1" smtClean="0">
                <a:cs typeface="B Lotus" panose="00000400000000000000" pitchFamily="2" charset="-78"/>
              </a:rPr>
              <a:t>امروزه گمان می‌شود علم</a:t>
            </a:r>
            <a:r>
              <a:rPr lang="fa-IR" sz="2800" b="1">
                <a:cs typeface="B Lotus" panose="00000400000000000000" pitchFamily="2" charset="-78"/>
              </a:rPr>
              <a:t>، فقط </a:t>
            </a:r>
            <a:r>
              <a:rPr lang="fa-IR" sz="2800" b="1" smtClean="0">
                <a:cs typeface="B Lotus" panose="00000400000000000000" pitchFamily="2" charset="-78"/>
              </a:rPr>
              <a:t>باید از </a:t>
            </a:r>
            <a:r>
              <a:rPr lang="fa-IR" sz="2800" b="1">
                <a:cs typeface="B Lotus" panose="00000400000000000000" pitchFamily="2" charset="-78"/>
              </a:rPr>
              <a:t>روش تجربی </a:t>
            </a:r>
            <a:r>
              <a:rPr lang="fa-IR" sz="2800" b="1" smtClean="0">
                <a:cs typeface="B Lotus" panose="00000400000000000000" pitchFamily="2" charset="-78"/>
              </a:rPr>
              <a:t>استفاده کند.</a:t>
            </a:r>
          </a:p>
          <a:p>
            <a:pPr marL="0" indent="0">
              <a:buNone/>
            </a:pPr>
            <a:r>
              <a:rPr lang="fa-IR" sz="2800" b="1" smtClean="0">
                <a:cs typeface="B Lotus" panose="00000400000000000000" pitchFamily="2" charset="-78"/>
              </a:rPr>
              <a:t>آیا این سخن معتبر است؟</a:t>
            </a:r>
          </a:p>
          <a:p>
            <a:pPr marL="0" indent="0" algn="ctr">
              <a:buNone/>
            </a:pPr>
            <a:r>
              <a:rPr lang="fa-IR" sz="2800" b="1" smtClean="0">
                <a:cs typeface="B Lotus" panose="00000400000000000000" pitchFamily="2" charset="-78"/>
              </a:rPr>
              <a:t> (امکان علم دینی از زاویه علم)</a:t>
            </a:r>
          </a:p>
          <a:p>
            <a:pPr marL="0" indent="0">
              <a:buNone/>
            </a:pPr>
            <a:endParaRPr lang="fa-IR" sz="2800" b="1" smtClean="0">
              <a:cs typeface="B Lotus" panose="00000400000000000000" pitchFamily="2" charset="-78"/>
            </a:endParaRPr>
          </a:p>
          <a:p>
            <a:pPr marL="0" indent="0">
              <a:buNone/>
            </a:pPr>
            <a:r>
              <a:rPr lang="fa-IR" sz="2800" b="1" smtClean="0">
                <a:cs typeface="B Lotus" panose="00000400000000000000" pitchFamily="2" charset="-78"/>
              </a:rPr>
              <a:t>یادآوری: نزاع علم و دین، نزاع تمدن غربی است، نه اسلام</a:t>
            </a:r>
          </a:p>
          <a:p>
            <a:pPr marL="0" indent="0">
              <a:buNone/>
            </a:pPr>
            <a:r>
              <a:rPr lang="fa-IR" sz="2800" b="1">
                <a:solidFill>
                  <a:srgbClr val="0070C0"/>
                </a:solidFill>
                <a:cs typeface="B Lotus" pitchFamily="2" charset="-78"/>
              </a:rPr>
              <a:t>آیا می دانید تصویر ما از علم در طول تاریخ چه اندازه تغییر کرده است؟</a:t>
            </a:r>
          </a:p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</p:spPr>
        <p:txBody>
          <a:bodyPr/>
          <a:lstStyle/>
          <a:p>
            <a:pPr algn="ctr"/>
            <a:r>
              <a:rPr lang="fa-IR" sz="3600" b="1" smtClean="0">
                <a:cs typeface="B Titr" panose="00000700000000000000" pitchFamily="2" charset="-78"/>
              </a:rPr>
              <a:t>3. موضع علم و دین در قبال هم</a:t>
            </a:r>
            <a:br>
              <a:rPr lang="fa-IR" sz="3600" b="1" smtClean="0">
                <a:cs typeface="B Titr" panose="00000700000000000000" pitchFamily="2" charset="-78"/>
              </a:rPr>
            </a:br>
            <a:r>
              <a:rPr lang="fa-IR" sz="3600" b="1" smtClean="0">
                <a:cs typeface="B Titr" panose="00000700000000000000" pitchFamily="2" charset="-78"/>
              </a:rPr>
              <a:t/>
            </a:r>
            <a:br>
              <a:rPr lang="fa-IR" sz="3600" b="1" smtClean="0">
                <a:cs typeface="B Titr" panose="00000700000000000000" pitchFamily="2" charset="-78"/>
              </a:rPr>
            </a:br>
            <a:r>
              <a:rPr lang="fa-IR" sz="3600" b="1">
                <a:cs typeface="B Lotus" pitchFamily="2" charset="-78"/>
              </a:rPr>
              <a:t>الف. موضع </a:t>
            </a:r>
            <a:r>
              <a:rPr lang="fa-IR" sz="3600" b="1" smtClean="0">
                <a:cs typeface="B Lotus" pitchFamily="2" charset="-78"/>
              </a:rPr>
              <a:t>علم </a:t>
            </a:r>
            <a:r>
              <a:rPr lang="fa-IR" sz="3600" b="1">
                <a:cs typeface="B Lotus" pitchFamily="2" charset="-78"/>
              </a:rPr>
              <a:t>در قبال </a:t>
            </a:r>
            <a:r>
              <a:rPr lang="fa-IR" sz="3600" b="1" smtClean="0">
                <a:cs typeface="B Lotus" pitchFamily="2" charset="-78"/>
              </a:rPr>
              <a:t>دین (اسلام)</a:t>
            </a:r>
            <a:endParaRPr lang="en-US" sz="3600" b="1" smtClean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7048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50"/>
          </a:xfrm>
        </p:spPr>
        <p:txBody>
          <a:bodyPr/>
          <a:lstStyle/>
          <a:p>
            <a:pPr algn="ctr"/>
            <a:r>
              <a:rPr lang="fa-IR" sz="4400" smtClean="0">
                <a:cs typeface="B Titr" panose="00000700000000000000" pitchFamily="2" charset="-78"/>
              </a:rPr>
              <a:t>4. علم دینی و تعارض علم و دین</a:t>
            </a:r>
            <a:endParaRPr lang="en-US" sz="44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163"/>
            <a:ext cx="9144000" cy="4662189"/>
          </a:xfrm>
        </p:spPr>
        <p:txBody>
          <a:bodyPr/>
          <a:lstStyle/>
          <a:p>
            <a:pPr marL="0" indent="0">
              <a:buNone/>
            </a:pPr>
            <a:r>
              <a:rPr lang="fa-IR" sz="3000"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anose="00000400000000000000" pitchFamily="2" charset="-78"/>
              </a:rPr>
              <a:t>اگر بین داده‌های بشری و معارف وحیانی تعارض رخ دهد، چه باید کرد</a:t>
            </a:r>
            <a:r>
              <a:rPr lang="fa-IR" sz="30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anose="00000400000000000000" pitchFamily="2" charset="-78"/>
              </a:rPr>
              <a:t>؟</a:t>
            </a:r>
          </a:p>
          <a:p>
            <a:pPr marL="0" indent="0">
              <a:buNone/>
            </a:pPr>
            <a:endParaRPr lang="fa-IR" sz="1600" b="1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anose="00000400000000000000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b="1" smtClean="0">
                <a:cs typeface="B Lotus" pitchFamily="2" charset="-78"/>
              </a:rPr>
              <a:t>1) همواره تعارض </a:t>
            </a:r>
            <a:r>
              <a:rPr lang="fa-IR" b="1">
                <a:cs typeface="B Lotus" pitchFamily="2" charset="-78"/>
              </a:rPr>
              <a:t>بين عقل (گزاره‌هاي معرفتي غيروحياني يا «فهم» ما از خلقت) و نقل (فهم ما از وحي) است؛ نه بين عقل و </a:t>
            </a:r>
            <a:r>
              <a:rPr lang="fa-IR" b="1" smtClean="0">
                <a:cs typeface="B Lotus" pitchFamily="2" charset="-78"/>
              </a:rPr>
              <a:t>دين؛ یا علم و دین. 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b="1" smtClean="0">
                <a:solidFill>
                  <a:srgbClr val="00B050"/>
                </a:solidFill>
                <a:cs typeface="B Lotus" pitchFamily="2" charset="-78"/>
              </a:rPr>
              <a:t>دين </a:t>
            </a:r>
            <a:r>
              <a:rPr lang="fa-IR" b="1">
                <a:solidFill>
                  <a:srgbClr val="00B050"/>
                </a:solidFill>
                <a:cs typeface="B Lotus" pitchFamily="2" charset="-78"/>
              </a:rPr>
              <a:t>مجموع عقل و نقل است</a:t>
            </a:r>
            <a:r>
              <a:rPr lang="fa-IR" b="1" smtClean="0">
                <a:solidFill>
                  <a:srgbClr val="00B050"/>
                </a:solidFill>
                <a:cs typeface="B Lotus" pitchFamily="2" charset="-78"/>
              </a:rPr>
              <a:t>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1400" b="1">
              <a:cs typeface="B Lotus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b="1" smtClean="0">
                <a:cs typeface="B Lotus" pitchFamily="2" charset="-78"/>
              </a:rPr>
              <a:t>2) راه </a:t>
            </a:r>
            <a:r>
              <a:rPr lang="fa-IR" b="1">
                <a:cs typeface="B Lotus" pitchFamily="2" charset="-78"/>
              </a:rPr>
              <a:t>رفع تعارض، توسعه مباحث «تعادل و تراجيح</a:t>
            </a:r>
            <a:r>
              <a:rPr lang="fa-IR" b="1" smtClean="0">
                <a:cs typeface="B Lotus" pitchFamily="2" charset="-78"/>
              </a:rPr>
              <a:t>» (روش‌شناسی) </a:t>
            </a:r>
            <a:r>
              <a:rPr lang="fa-IR" b="1">
                <a:cs typeface="B Lotus" pitchFamily="2" charset="-78"/>
              </a:rPr>
              <a:t>است: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>
                <a:cs typeface="B Lotus" pitchFamily="2" charset="-78"/>
              </a:rPr>
              <a:t>همان گونه که بين جملات وحي (قرآن و حديث) تناقضي نيست؛ و تعارض بين يک جمله معتبر و يک جمله غيرمعتبر، يا تعارض بين دو «فهم» از جملات وحي است؛ بين فعل تکويني خدا و فعل تشريعي او نيز تعارضي نيست؛ و تعارض بين «فهم» ما از فعل خدا و «فهم» ما از سخن خداوند است</a:t>
            </a:r>
            <a:r>
              <a:rPr lang="fa-IR" b="1" smtClean="0">
                <a:cs typeface="B Lotus" pitchFamily="2" charset="-78"/>
              </a:rPr>
              <a:t>.</a:t>
            </a:r>
            <a:endParaRPr lang="fa-IR" b="1"/>
          </a:p>
        </p:txBody>
      </p:sp>
    </p:spTree>
    <p:extLst>
      <p:ext uri="{BB962C8B-B14F-4D97-AF65-F5344CB8AC3E}">
        <p14:creationId xmlns:p14="http://schemas.microsoft.com/office/powerpoint/2010/main" val="298327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067966"/>
          </a:xfrm>
        </p:spPr>
        <p:txBody>
          <a:bodyPr/>
          <a:lstStyle/>
          <a:p>
            <a:pPr algn="ctr"/>
            <a:r>
              <a:rPr lang="fa-IR" sz="4800" b="1" smtClean="0">
                <a:cs typeface="B Titr" panose="00000700000000000000" pitchFamily="2" charset="-78"/>
              </a:rPr>
              <a:t>5. ویژگی‌های علم دینی</a:t>
            </a:r>
            <a:endParaRPr lang="fa-IR" sz="4800" smtClean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1) استفاده از منابع مورد قبول علم و دین (عقل و نقل) (= محتواي صحيح)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	</a:t>
            </a:r>
            <a:r>
              <a:rPr lang="fa-IR" sz="2800" b="1" smtClean="0">
                <a:ea typeface="+mn-ea"/>
                <a:cs typeface="B Badr" pitchFamily="2" charset="-78"/>
              </a:rPr>
              <a:t>اِئْتُونِي بِكِتَابٍ مِن قَبْلِ هَذَا أَوْ أَثَارَةٍ مِنْ عِلْمٍ إن كُنتُمْ صَادِقِينَ </a:t>
            </a:r>
            <a:r>
              <a:rPr lang="fa-IR" sz="2800" b="1" smtClean="0">
                <a:ea typeface="+mn-ea"/>
                <a:cs typeface="B Lotus" pitchFamily="2" charset="-78"/>
              </a:rPr>
              <a:t>(احقاف/4)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15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solidFill>
                  <a:srgbClr val="00B050"/>
                </a:solidFill>
                <a:ea typeface="+mn-ea"/>
                <a:cs typeface="B Lotus" pitchFamily="2" charset="-78"/>
              </a:rPr>
              <a:t>تکمله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2) در راستای غایات مطلوب بودن (</a:t>
            </a:r>
            <a:r>
              <a:rPr lang="fa-IR" sz="2800" smtClean="0">
                <a:ea typeface="+mn-ea"/>
                <a:cs typeface="B Lotus" pitchFamily="2" charset="-78"/>
              </a:rPr>
              <a:t>=</a:t>
            </a:r>
            <a:r>
              <a:rPr lang="fa-IR" sz="2800" b="1" smtClean="0">
                <a:ea typeface="+mn-ea"/>
                <a:cs typeface="B Lotus" pitchFamily="2" charset="-78"/>
              </a:rPr>
              <a:t> قرب خدا</a:t>
            </a:r>
            <a:r>
              <a:rPr lang="fa-IR" sz="2800" smtClean="0">
                <a:ea typeface="+mn-ea"/>
                <a:cs typeface="B Lotus" pitchFamily="2" charset="-78"/>
              </a:rPr>
              <a:t>=</a:t>
            </a:r>
            <a:r>
              <a:rPr lang="fa-IR" sz="2800" b="1" smtClean="0">
                <a:ea typeface="+mn-ea"/>
                <a:cs typeface="B Lotus" pitchFamily="2" charset="-78"/>
              </a:rPr>
              <a:t> تقرب به حقیقت محض)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	علم منافق (سوره منافقون، آیه 1)، اضلال با قرآن (يُضِلُّ بِهِ كَثِيراً - بقره/6)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15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3) مبتنی بر مبانی صحیح (= درک صحیح) </a:t>
            </a:r>
            <a:endParaRPr lang="fa-IR" sz="15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خوارج (کلمه حق یراد بها الباطل)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 </a:t>
            </a:r>
            <a:r>
              <a:rPr lang="fa-IR" sz="2800" b="1" smtClean="0">
                <a:ea typeface="+mn-ea"/>
                <a:cs typeface="B Badr" pitchFamily="2" charset="-78"/>
              </a:rPr>
              <a:t>وَمِنْهُمْ أُمِّيُّونَ لاَ يَعْلَمُونَ الْكِتَابَ إِلاَّ أَمَانِيَّ وَإِنْ هُمْ إِلاَّ يَظُنُّونَ</a:t>
            </a:r>
            <a:r>
              <a:rPr lang="fa-IR" sz="2800" b="1" smtClean="0">
                <a:ea typeface="+mn-ea"/>
                <a:cs typeface="B Lotus" pitchFamily="2" charset="-78"/>
              </a:rPr>
              <a:t>(بقره/78)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Badr" pitchFamily="2" charset="-78"/>
              </a:rPr>
              <a:t>لَيْسَ بِأَمَانِيِّكُمْ وَلا أَمَانِيِّ أهْلِ الْكِتَابِ</a:t>
            </a:r>
            <a:r>
              <a:rPr lang="fa-IR" sz="2800" b="1" smtClean="0">
                <a:ea typeface="+mn-ea"/>
                <a:cs typeface="B Lotus" pitchFamily="2" charset="-78"/>
              </a:rPr>
              <a:t> (نساء/123)</a:t>
            </a:r>
            <a:endParaRPr lang="fa-IR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635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6613"/>
            <a:ext cx="8858250" cy="877887"/>
          </a:xfrm>
        </p:spPr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علم مطلوب دين</a:t>
            </a:r>
            <a:endParaRPr lang="en-US" b="1" smtClean="0">
              <a:cs typeface="Traditional Arabic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buFont typeface="Wingdings 2" pitchFamily="18" charset="2"/>
              <a:buNone/>
            </a:pPr>
            <a:r>
              <a:rPr lang="fa-IR" sz="2800" b="1" dirty="0" smtClean="0">
                <a:cs typeface="B Lotus" pitchFamily="2" charset="-78"/>
              </a:rPr>
              <a:t>«</a:t>
            </a:r>
            <a:r>
              <a:rPr lang="fa-IR" sz="2800" b="1" dirty="0" smtClean="0">
                <a:cs typeface="B Badr" pitchFamily="2" charset="-78"/>
              </a:rPr>
              <a:t>انما العلم ثلاثة : آية محکمة، أو فريضة عادلة أو سنة قائمة؛ و ما خلاهنّ فهو فضل</a:t>
            </a:r>
            <a:r>
              <a:rPr lang="fa-IR" sz="2800" b="1" dirty="0" smtClean="0">
                <a:cs typeface="B Lotus" pitchFamily="2" charset="-78"/>
              </a:rPr>
              <a:t>» (اصول کافي، ج1، ص‌32)</a:t>
            </a:r>
            <a:endParaRPr lang="en-US" sz="2800" b="1" dirty="0" smtClean="0">
              <a:cs typeface="B Lotus" pitchFamily="2" charset="-78"/>
            </a:endParaRPr>
          </a:p>
          <a:p>
            <a:pPr algn="just">
              <a:lnSpc>
                <a:spcPct val="110000"/>
              </a:lnSpc>
              <a:buFont typeface="Wingdings 2" pitchFamily="18" charset="2"/>
              <a:buNone/>
            </a:pPr>
            <a:r>
              <a:rPr lang="fa-IR" sz="2800" b="1" smtClean="0">
                <a:cs typeface="B Lotus" pitchFamily="2" charset="-78"/>
              </a:rPr>
              <a:t>يعني هر علمي که واقعا به حقيقت مرتبط باشد (نظري) يا در راستاي تحقق حق به کار آيد (عملي)؛ و از آنجا که خدا ريشه و پشتوانه و اصل همه حقايق است، نگاه توحيدي بايد در هر شناختي (چه نظري، چه عملي) حضور داشته باشد؛ و هر شناختي که از خدا غافل باشد، فضل هست، اما علم نيست؛ يا به تعبير ديگر، علم هست، اما علم مطلوب نيست: </a:t>
            </a:r>
          </a:p>
          <a:p>
            <a:pPr algn="just">
              <a:lnSpc>
                <a:spcPct val="110000"/>
              </a:lnSpc>
              <a:buFont typeface="Wingdings 2" pitchFamily="18" charset="2"/>
              <a:buNone/>
            </a:pPr>
            <a:r>
              <a:rPr lang="fa-IR" sz="2800" b="1" dirty="0" smtClean="0">
                <a:cs typeface="B Badr" pitchFamily="2" charset="-78"/>
              </a:rPr>
              <a:t>يَعْلَمُونَ ظَاهِراً مِنَ الْحَيَاةِ الدُّنْيَا وَهُمْ عَنِ الْآخِرَةِ هُمْ غَافِلُونَ </a:t>
            </a:r>
            <a:r>
              <a:rPr lang="fa-IR" sz="2800" b="1" dirty="0" smtClean="0">
                <a:cs typeface="B Lotus" pitchFamily="2" charset="-78"/>
              </a:rPr>
              <a:t>(روم/7) </a:t>
            </a:r>
            <a:endParaRPr lang="en-US" sz="2400" dirty="0" smtClean="0">
              <a:cs typeface="Majalla UI"/>
            </a:endParaRPr>
          </a:p>
        </p:txBody>
      </p:sp>
    </p:spTree>
    <p:extLst>
      <p:ext uri="{BB962C8B-B14F-4D97-AF65-F5344CB8AC3E}">
        <p14:creationId xmlns:p14="http://schemas.microsoft.com/office/powerpoint/2010/main" val="19031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اما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sz="2800" b="1" dirty="0" smtClean="0">
                <a:cs typeface="B Lotus" panose="00000400000000000000" pitchFamily="2" charset="-78"/>
              </a:rPr>
              <a:t>مطالعه انضمامی در حوزه علوم اجتماعی فهم جدیدی از مساله علم دینی را در ذهن انسان رقم می‌زند؛ </a:t>
            </a:r>
          </a:p>
          <a:p>
            <a:pPr marL="0" indent="0">
              <a:buNone/>
            </a:pPr>
            <a:r>
              <a:rPr lang="fa-IR" sz="2800" b="1" dirty="0" smtClean="0">
                <a:cs typeface="B Lotus" panose="00000400000000000000" pitchFamily="2" charset="-78"/>
              </a:rPr>
              <a:t>نقطه ضعف کتاب «معنی، امکان و راهکارهای تحقق علم دینی» و تقریبا عموم کتابهایی که با عنوان علم دینی یا علوم انسانی اسلامی نوشته شده، این است که شناخت مناسبی از «علوم انسانی» غربی ندارند؛</a:t>
            </a:r>
          </a:p>
          <a:p>
            <a:pPr marL="0" indent="0">
              <a:buNone/>
            </a:pPr>
            <a:endParaRPr lang="fa-IR" sz="2800" b="1" dirty="0" smtClean="0">
              <a:cs typeface="B Lotus" panose="00000400000000000000" pitchFamily="2" charset="-78"/>
            </a:endParaRPr>
          </a:p>
          <a:p>
            <a:pPr marL="0" indent="0" algn="ctr">
              <a:buNone/>
            </a:pPr>
            <a:r>
              <a:rPr lang="fa-IR" sz="2800" b="1" dirty="0" smtClean="0">
                <a:cs typeface="B Lotus" panose="00000400000000000000" pitchFamily="2" charset="-78"/>
              </a:rPr>
              <a:t>لذا </a:t>
            </a:r>
          </a:p>
          <a:p>
            <a:pPr marL="0" indent="0" algn="ctr">
              <a:buNone/>
            </a:pPr>
            <a:r>
              <a:rPr lang="fa-IR" sz="2800" b="1" dirty="0" smtClean="0">
                <a:cs typeface="B Lotus" panose="00000400000000000000" pitchFamily="2" charset="-78"/>
              </a:rPr>
              <a:t>بحثشان در </a:t>
            </a:r>
            <a:r>
              <a:rPr lang="fa-IR" sz="2800" b="1" dirty="0" smtClean="0">
                <a:solidFill>
                  <a:srgbClr val="FF0000"/>
                </a:solidFill>
                <a:cs typeface="B Lotus" panose="00000400000000000000" pitchFamily="2" charset="-78"/>
              </a:rPr>
              <a:t>افق انتزاعی </a:t>
            </a:r>
            <a:r>
              <a:rPr lang="fa-IR" sz="2800" b="1" dirty="0" smtClean="0">
                <a:cs typeface="B Lotus" panose="00000400000000000000" pitchFamily="2" charset="-78"/>
              </a:rPr>
              <a:t>علم دینی باقی مانده و به </a:t>
            </a:r>
            <a:r>
              <a:rPr lang="fa-IR" sz="2800" b="1" dirty="0" smtClean="0">
                <a:solidFill>
                  <a:srgbClr val="FF0000"/>
                </a:solidFill>
                <a:cs typeface="B Lotus" panose="00000400000000000000" pitchFamily="2" charset="-78"/>
              </a:rPr>
              <a:t>افق انضمامی </a:t>
            </a:r>
            <a:r>
              <a:rPr lang="fa-IR" sz="2800" b="1" dirty="0" smtClean="0">
                <a:cs typeface="B Lotus" panose="00000400000000000000" pitchFamily="2" charset="-78"/>
              </a:rPr>
              <a:t>علوم انسانی اسلامی نرسیده است</a:t>
            </a:r>
            <a:endParaRPr lang="en-US" sz="2800" b="1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50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 rtl="0"/>
            <a:r>
              <a:rPr lang="fa-IR" sz="4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شاخه‌های اصلی علم در دوره مدرن</a:t>
            </a:r>
            <a:endParaRPr lang="fa-IR" sz="4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220381"/>
              </p:ext>
            </p:extLst>
          </p:nvPr>
        </p:nvGraphicFramePr>
        <p:xfrm>
          <a:off x="499108" y="1935164"/>
          <a:ext cx="8429885" cy="438943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53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768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62577"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solidFill>
                            <a:schemeClr val="tx1"/>
                          </a:solidFill>
                          <a:cs typeface="B Lotus" pitchFamily="2" charset="-78"/>
                        </a:rPr>
                        <a:t>علوم</a:t>
                      </a:r>
                      <a:r>
                        <a:rPr lang="fa-IR" sz="2400" b="1" baseline="0" dirty="0" smtClean="0">
                          <a:solidFill>
                            <a:schemeClr val="tx1"/>
                          </a:solidFill>
                          <a:cs typeface="B Lotus" pitchFamily="2" charset="-78"/>
                        </a:rPr>
                        <a:t> پایه (علوم طبیعی و ریاضی)</a:t>
                      </a:r>
                      <a:endParaRPr lang="fa-IR" sz="2400" b="1" dirty="0">
                        <a:solidFill>
                          <a:schemeClr val="tx1"/>
                        </a:solidFill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solidFill>
                            <a:schemeClr val="tx1"/>
                          </a:solidFill>
                          <a:cs typeface="B Lotus" pitchFamily="2" charset="-78"/>
                        </a:rPr>
                        <a:t>فیزیک،</a:t>
                      </a:r>
                      <a:r>
                        <a:rPr lang="fa-IR" sz="2400" b="1" baseline="0" dirty="0" smtClean="0">
                          <a:solidFill>
                            <a:schemeClr val="tx1"/>
                          </a:solidFill>
                          <a:cs typeface="B Lotus" pitchFamily="2" charset="-78"/>
                        </a:rPr>
                        <a:t> شیمی، ریاضی و ...</a:t>
                      </a:r>
                      <a:endParaRPr lang="fa-IR" sz="2400" b="1" dirty="0">
                        <a:solidFill>
                          <a:schemeClr val="tx1"/>
                        </a:solidFill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289"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علوم کاربردی (در فضای علوم طبیعی)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علوم فنی مهندسی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289"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کشاورزی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28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حوزه پزشکی و سلامت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32993"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علوم انسانی و اجتماعی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روانشناسی، جامعه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</a:t>
                      </a:r>
                      <a:r>
                        <a:rPr lang="fa-IR" sz="2400" b="1" dirty="0" smtClean="0">
                          <a:cs typeface="B Lotus" pitchFamily="2" charset="-78"/>
                        </a:rPr>
                        <a:t>شناسی، اقتصاد، مدیریت، حقوق و ...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89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50"/>
          </a:xfrm>
        </p:spPr>
        <p:txBody>
          <a:bodyPr/>
          <a:lstStyle/>
          <a:p>
            <a:pPr algn="ctr"/>
            <a:r>
              <a:rPr lang="fa-IR" b="1" dirty="0" smtClean="0">
                <a:cs typeface="B Mitra" panose="00000400000000000000" pitchFamily="2" charset="-78"/>
              </a:rPr>
              <a:t>تذکر1: در مواجهه با علوم غربی</a:t>
            </a:r>
            <a:endParaRPr lang="en-US" b="1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2800" b="1" dirty="0">
                <a:cs typeface="B Lotus" pitchFamily="2" charset="-78"/>
              </a:rPr>
              <a:t>در دو حوزه علوم طبیعی و علوم کاربردی، جریان اصلی، جریان پوزیتیویستی است</a:t>
            </a:r>
          </a:p>
          <a:p>
            <a:r>
              <a:rPr lang="fa-IR" sz="2800" b="1" dirty="0">
                <a:cs typeface="B Lotus" pitchFamily="2" charset="-78"/>
              </a:rPr>
              <a:t>اما </a:t>
            </a:r>
            <a:r>
              <a:rPr lang="fa-IR" sz="2800" b="1" dirty="0">
                <a:solidFill>
                  <a:srgbClr val="FF0000"/>
                </a:solidFill>
                <a:cs typeface="B Lotus" pitchFamily="2" charset="-78"/>
              </a:rPr>
              <a:t>در حوزه علوم انسانی و </a:t>
            </a:r>
            <a:r>
              <a:rPr lang="fa-IR" sz="2800" b="1" dirty="0" smtClean="0">
                <a:solidFill>
                  <a:srgbClr val="FF0000"/>
                </a:solidFill>
                <a:cs typeface="B Lotus" pitchFamily="2" charset="-78"/>
              </a:rPr>
              <a:t>اجتماعی </a:t>
            </a:r>
            <a:r>
              <a:rPr lang="fa-IR" sz="2800" b="1" dirty="0">
                <a:cs typeface="B Lotus" pitchFamily="2" charset="-78"/>
              </a:rPr>
              <a:t>دو جریان انگلوساکسون (حوزه کشورهای انگلیسی‌زبان) و قاره‌ای (حوزه زبان‌های آلمانی و فرانسوی) وجود دارد.</a:t>
            </a:r>
          </a:p>
          <a:p>
            <a:r>
              <a:rPr lang="fa-IR" sz="2800" b="1" dirty="0">
                <a:cs typeface="B Lotus" pitchFamily="2" charset="-78"/>
              </a:rPr>
              <a:t>جریان انگلوساکسون معتقد به امتداد پوزیتیویسم در علوم انسانی و اجتماعی است و بین </a:t>
            </a:r>
            <a:r>
              <a:rPr lang="en-US" sz="2800" b="1" dirty="0">
                <a:cs typeface="B Lotus" pitchFamily="2" charset="-78"/>
              </a:rPr>
              <a:t>Humanities</a:t>
            </a:r>
            <a:r>
              <a:rPr lang="fa-IR" sz="2800" b="1" dirty="0">
                <a:cs typeface="B Lotus" pitchFamily="2" charset="-78"/>
              </a:rPr>
              <a:t> و </a:t>
            </a:r>
            <a:r>
              <a:rPr lang="en-US" sz="2800" b="1" dirty="0">
                <a:cs typeface="B Lotus" pitchFamily="2" charset="-78"/>
              </a:rPr>
              <a:t>Science</a:t>
            </a:r>
            <a:r>
              <a:rPr lang="fa-IR" sz="2800" b="1" dirty="0">
                <a:cs typeface="B Lotus" pitchFamily="2" charset="-78"/>
              </a:rPr>
              <a:t> تفکیک </a:t>
            </a:r>
            <a:r>
              <a:rPr lang="fa-IR" sz="2800" b="1" dirty="0" smtClean="0">
                <a:cs typeface="B Lotus" pitchFamily="2" charset="-78"/>
              </a:rPr>
              <a:t>می‌کند</a:t>
            </a:r>
            <a:r>
              <a:rPr lang="fa-IR" dirty="0" smtClean="0"/>
              <a:t>.</a:t>
            </a:r>
          </a:p>
          <a:p>
            <a:pPr algn="ctr"/>
            <a:r>
              <a:rPr lang="fa-IR" sz="2800" b="1" dirty="0" smtClean="0">
                <a:solidFill>
                  <a:srgbClr val="FF0000"/>
                </a:solidFill>
                <a:cs typeface="B Lotus" pitchFamily="2" charset="-78"/>
              </a:rPr>
              <a:t>اما جریان‌های قاره‌ای (تفسیری و انتقادی) به تمایز جدی علوم انسانی از علوم طبیعی باور دارند.</a:t>
            </a:r>
            <a:endParaRPr lang="fa-IR" sz="2800" b="1" dirty="0">
              <a:solidFill>
                <a:srgbClr val="FF0000"/>
              </a:solidFill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183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850"/>
            <a:ext cx="8964488" cy="923950"/>
          </a:xfrm>
        </p:spPr>
        <p:txBody>
          <a:bodyPr/>
          <a:lstStyle/>
          <a:p>
            <a:pPr algn="ctr"/>
            <a:r>
              <a:rPr lang="fa-IR" b="1" dirty="0" smtClean="0">
                <a:cs typeface="B Mitra" panose="00000400000000000000" pitchFamily="2" charset="-78"/>
              </a:rPr>
              <a:t>تذکر2: در مواجهه با میراث علوم اسلامی</a:t>
            </a:r>
            <a:endParaRPr lang="en-US" b="1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fa-IR" sz="2400" b="1" dirty="0" smtClean="0">
                <a:cs typeface="B Lotus" pitchFamily="2" charset="-78"/>
              </a:rPr>
              <a:t>در حوزه علوم اسلامی هم با دو طبقه‌بندی (وچه‌بسا دو نحله عظیم فکری) مواجهیم: علوم عقلی و علوم نقلی و گاه به تقابل‌هایی هم کشیده می‌شود؛ مثلا کلام فلسفی و کلام نقلی؛ اخلاق عقلی و اخلاق نقلی، و ... </a:t>
            </a:r>
          </a:p>
          <a:p>
            <a:pPr>
              <a:spcAft>
                <a:spcPts val="1200"/>
              </a:spcAft>
            </a:pPr>
            <a:endParaRPr lang="fa-IR" sz="2400" b="1" dirty="0" smtClean="0">
              <a:cs typeface="B Lotus" pitchFamily="2" charset="-78"/>
            </a:endParaRPr>
          </a:p>
          <a:p>
            <a:pPr>
              <a:spcAft>
                <a:spcPts val="1200"/>
              </a:spcAft>
            </a:pPr>
            <a:r>
              <a:rPr lang="fa-IR" sz="2400" b="1" dirty="0">
                <a:cs typeface="B Lotus" pitchFamily="2" charset="-78"/>
              </a:rPr>
              <a:t> </a:t>
            </a:r>
            <a:r>
              <a:rPr lang="fa-IR" sz="2400" b="1" dirty="0" smtClean="0">
                <a:cs typeface="B Lotus" pitchFamily="2" charset="-78"/>
              </a:rPr>
              <a:t>در </a:t>
            </a:r>
            <a:r>
              <a:rPr lang="fa-IR" sz="2400" b="1" dirty="0" smtClean="0">
                <a:solidFill>
                  <a:srgbClr val="FF0000"/>
                </a:solidFill>
                <a:cs typeface="B Lotus" pitchFamily="2" charset="-78"/>
              </a:rPr>
              <a:t>فضای علوم عقلی، </a:t>
            </a:r>
            <a:r>
              <a:rPr lang="fa-IR" sz="2400" b="1" dirty="0" smtClean="0">
                <a:cs typeface="B Lotus" pitchFamily="2" charset="-78"/>
              </a:rPr>
              <a:t>همه علوم در قالب حکمت نظری و عملی دسته‌بندی می‌شود، و منطق (روش‌های استدلال) ابزار علم است؛ </a:t>
            </a:r>
          </a:p>
          <a:p>
            <a:pPr>
              <a:spcAft>
                <a:spcPts val="1200"/>
              </a:spcAft>
            </a:pPr>
            <a:r>
              <a:rPr lang="fa-IR" sz="2400" b="1" dirty="0" smtClean="0">
                <a:cs typeface="B Lotus" pitchFamily="2" charset="-78"/>
              </a:rPr>
              <a:t>اما در </a:t>
            </a:r>
            <a:r>
              <a:rPr lang="fa-IR" sz="2400" b="1" dirty="0" smtClean="0">
                <a:solidFill>
                  <a:srgbClr val="FF0000"/>
                </a:solidFill>
                <a:cs typeface="B Lotus" pitchFamily="2" charset="-78"/>
              </a:rPr>
              <a:t>فضای علوم نقلی، </a:t>
            </a:r>
            <a:r>
              <a:rPr lang="fa-IR" sz="2400" b="1" dirty="0" smtClean="0">
                <a:cs typeface="B Lotus" pitchFamily="2" charset="-78"/>
              </a:rPr>
              <a:t>علوم </a:t>
            </a:r>
            <a:r>
              <a:rPr lang="fa-IR" sz="2400" b="1" dirty="0">
                <a:cs typeface="B Lotus" pitchFamily="2" charset="-78"/>
              </a:rPr>
              <a:t>بر اساس غایات </a:t>
            </a:r>
            <a:r>
              <a:rPr lang="fa-IR" sz="2400" b="1" dirty="0" smtClean="0">
                <a:cs typeface="B Lotus" pitchFamily="2" charset="-78"/>
              </a:rPr>
              <a:t>(نیاز، کارکرد) دسته‌بندی می‌شود (فقه، کلام، اخلاق، تفسیر و ...) دسته‌بندی می‌شود و زبان‌شناسی (روش‌های فهم متن، مانند لغت، صرف و نحو، بلاغت و ...) ابزار علم است.</a:t>
            </a:r>
            <a:endParaRPr lang="fa-IR" sz="2400" b="1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860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140968"/>
            <a:ext cx="8229600" cy="2967608"/>
          </a:xfrm>
        </p:spPr>
        <p:txBody>
          <a:bodyPr/>
          <a:lstStyle/>
          <a:p>
            <a:pPr algn="just">
              <a:buNone/>
            </a:pPr>
            <a:r>
              <a:rPr lang="fa-IR" sz="3200" b="1" dirty="0">
                <a:cs typeface="B Lotus" pitchFamily="2" charset="-78"/>
              </a:rPr>
              <a:t>در اسلام، اين دو همراه هم رشد، و همراه هم افول کرده‌اند. </a:t>
            </a:r>
            <a:endParaRPr lang="en-US" sz="3200" b="1" dirty="0">
              <a:cs typeface="B Lotus" pitchFamily="2" charset="-78"/>
            </a:endParaRPr>
          </a:p>
          <a:p>
            <a:pPr algn="just">
              <a:buNone/>
            </a:pPr>
            <a:endParaRPr lang="fa-IR" sz="3200" b="1" dirty="0">
              <a:cs typeface="B Lotus" pitchFamily="2" charset="-78"/>
            </a:endParaRPr>
          </a:p>
          <a:p>
            <a:pPr algn="just">
              <a:buNone/>
            </a:pPr>
            <a:r>
              <a:rPr lang="fa-IR" sz="3200" b="1" dirty="0">
                <a:cs typeface="B Lotus" pitchFamily="2" charset="-78"/>
              </a:rPr>
              <a:t>حداکثر، </a:t>
            </a:r>
          </a:p>
          <a:p>
            <a:pPr algn="just">
              <a:buNone/>
            </a:pPr>
            <a:r>
              <a:rPr lang="fa-IR" sz="3200" b="1" dirty="0">
                <a:cs typeface="B Lotus" pitchFamily="2" charset="-78"/>
              </a:rPr>
              <a:t>بحث رابطه عقل و وحي (به عنوان دو ابزار شناخت) بوده، </a:t>
            </a:r>
          </a:p>
          <a:p>
            <a:pPr algn="just">
              <a:buNone/>
            </a:pPr>
            <a:r>
              <a:rPr lang="fa-IR" sz="3200" b="1" dirty="0">
                <a:cs typeface="B Lotus" pitchFamily="2" charset="-78"/>
              </a:rPr>
              <a:t>نه رابطه علم و دين (دو مجموعه معرفتي در مقابل هم)</a:t>
            </a:r>
            <a:endParaRPr lang="fa-IR" sz="3200" dirty="0"/>
          </a:p>
          <a:p>
            <a:pPr algn="just">
              <a:buFont typeface="Wingdings 2" pitchFamily="18" charset="2"/>
              <a:buNone/>
            </a:pPr>
            <a:endParaRPr lang="fa-IR" sz="3200" b="1" dirty="0" smtClean="0">
              <a:cs typeface="B Lotus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400" b="1" smtClean="0">
                <a:cs typeface="B Lotus" pitchFamily="2" charset="-78"/>
              </a:rPr>
              <a:t>تذکر1: نزاع علم و دين، مساله کیست؟</a:t>
            </a:r>
            <a:br>
              <a:rPr lang="fa-IR" sz="4400" b="1" smtClean="0">
                <a:cs typeface="B Lotus" pitchFamily="2" charset="-78"/>
              </a:rPr>
            </a:br>
            <a:r>
              <a:rPr lang="fa-IR" sz="4400" b="1" smtClean="0">
                <a:cs typeface="B Lotus" pitchFamily="2" charset="-78"/>
              </a:rPr>
              <a:t>تمدن غربي یا تمدن اسلامي</a:t>
            </a:r>
            <a:r>
              <a:rPr lang="fa-IR" sz="4000" b="1" smtClean="0">
                <a:cs typeface="B Lotus" pitchFamily="2" charset="-78"/>
              </a:rPr>
              <a:t>؟</a:t>
            </a:r>
            <a:endParaRPr lang="fa-IR" sz="4000" b="1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5364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850"/>
            <a:ext cx="8964488" cy="923950"/>
          </a:xfrm>
        </p:spPr>
        <p:txBody>
          <a:bodyPr/>
          <a:lstStyle/>
          <a:p>
            <a:pPr algn="ctr"/>
            <a:r>
              <a:rPr lang="fa-IR" b="1" dirty="0" smtClean="0">
                <a:cs typeface="B Mitra" panose="00000400000000000000" pitchFamily="2" charset="-78"/>
              </a:rPr>
              <a:t>تذکر3: در مواجهه سنت اسلامی و غربی</a:t>
            </a:r>
            <a:endParaRPr lang="en-US" b="1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fa-IR" sz="2400" b="1" dirty="0" smtClean="0">
                <a:cs typeface="B Lotus" pitchFamily="2" charset="-78"/>
              </a:rPr>
              <a:t>به لحاظ تاریخی، مواجهه اولیه ما با جریان پوزیتیویستی (انگلوساکسون)‌ بود؛ لذا استفاده از علوم عقلی را به کار گرفتیم. </a:t>
            </a:r>
          </a:p>
          <a:p>
            <a:pPr>
              <a:spcAft>
                <a:spcPts val="1200"/>
              </a:spcAft>
            </a:pPr>
            <a:r>
              <a:rPr lang="fa-IR" sz="2400" b="1" dirty="0" smtClean="0">
                <a:cs typeface="B Lotus" pitchFamily="2" charset="-78"/>
              </a:rPr>
              <a:t>لذا مهمترین حرف ما این شد که:</a:t>
            </a:r>
          </a:p>
          <a:p>
            <a:pPr>
              <a:spcAft>
                <a:spcPts val="1200"/>
              </a:spcAft>
            </a:pPr>
            <a:r>
              <a:rPr lang="fa-IR" sz="2400" b="1" dirty="0" smtClean="0">
                <a:cs typeface="B Lotus" pitchFamily="2" charset="-78"/>
              </a:rPr>
              <a:t>مبادی این علوم غلط است و ما بهترش را داریم (آنها شناخت را به حس منحصر کرده بودند و ما هم حس را قبول داشتیم هم عقل و شهود را)</a:t>
            </a:r>
          </a:p>
          <a:p>
            <a:pPr>
              <a:spcAft>
                <a:spcPts val="1200"/>
              </a:spcAft>
            </a:pPr>
            <a:r>
              <a:rPr lang="fa-IR" sz="2400" b="1" dirty="0" smtClean="0">
                <a:cs typeface="B Lotus" pitchFamily="2" charset="-78"/>
              </a:rPr>
              <a:t>ارزش‌های پشتوانه این علوم نامعتبر است و ما بهترش را داریم. (چون حکمت عملی را هم علم می دانستیم)</a:t>
            </a:r>
          </a:p>
          <a:p>
            <a:pPr>
              <a:spcAft>
                <a:spcPts val="1200"/>
              </a:spcAft>
            </a:pPr>
            <a:r>
              <a:rPr lang="fa-IR" sz="2400" b="1" dirty="0" smtClean="0">
                <a:cs typeface="B Lotus" pitchFamily="2" charset="-78"/>
              </a:rPr>
              <a:t>اما عملا در حوزه خود علوم دستمان خالی است، جز تلاش‌های پراکنده فقهی، که هیچگاه نتوانست چرایی خود را تبیین کند.</a:t>
            </a:r>
            <a:endParaRPr lang="fa-IR" sz="2400" b="1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7900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1505" y="404664"/>
            <a:ext cx="8950498" cy="1143000"/>
          </a:xfrm>
        </p:spPr>
        <p:txBody>
          <a:bodyPr/>
          <a:lstStyle/>
          <a:p>
            <a:pPr algn="ctr" rtl="0"/>
            <a:r>
              <a:rPr lang="fa-IR" sz="4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مواجهه دو سنت عقلی-پوزیتیویستی در طبقه بندی علم</a:t>
            </a:r>
            <a:endParaRPr lang="fa-IR" sz="4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118327"/>
              </p:ext>
            </p:extLst>
          </p:nvPr>
        </p:nvGraphicFramePr>
        <p:xfrm>
          <a:off x="-21506" y="1700808"/>
          <a:ext cx="8950499" cy="499207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8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1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5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7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76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2475"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 در تلقی عقلی (ارسطو و دوره اسلامی)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در تلقی انگلوساکسون (</a:t>
                      </a:r>
                      <a:r>
                        <a:rPr lang="en-US" sz="2400" b="1" baseline="0" dirty="0" smtClean="0">
                          <a:cs typeface="B Lotus" pitchFamily="2" charset="-78"/>
                        </a:rPr>
                        <a:t>ISI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)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475"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</a:t>
                      </a:r>
                    </a:p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(حکمت،  فلسفه)</a:t>
                      </a:r>
                    </a:p>
                    <a:p>
                      <a:pPr rtl="1"/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نظری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فلسفه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</a:p>
                    <a:p>
                      <a:pPr rtl="1"/>
                      <a:r>
                        <a:rPr lang="en-US" sz="2400" b="1" dirty="0" smtClean="0">
                          <a:cs typeface="B Lotus" pitchFamily="2" charset="-78"/>
                        </a:rPr>
                        <a:t>Science</a:t>
                      </a:r>
                      <a:endParaRPr lang="fa-IR" sz="2400" b="1" dirty="0" smtClean="0">
                        <a:cs typeface="B Lotus" pitchFamily="2" charset="-78"/>
                      </a:endParaRPr>
                    </a:p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(روش تجربی)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محض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فیزیک،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شیمی و ...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ریاضیات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طبیعیات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 کاربردی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مهندسی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عملی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اخلاق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کشاورزی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تدبیر منزل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پزشکی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40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سیاست مدن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 اجتماعی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روانشناسی، جامعه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</a:t>
                      </a:r>
                      <a:r>
                        <a:rPr lang="fa-IR" sz="2400" b="1" smtClean="0">
                          <a:cs typeface="B Lotus" pitchFamily="2" charset="-78"/>
                        </a:rPr>
                        <a:t>شناسی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68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تولیدی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هنر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868">
                <a:tc>
                  <a:txBody>
                    <a:bodyPr/>
                    <a:lstStyle/>
                    <a:p>
                      <a:pPr rtl="1"/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غیر علم</a:t>
                      </a:r>
                      <a:endParaRPr kumimoji="0" lang="fa-IR" sz="2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اسطوره، خرافات و ...</a:t>
                      </a:r>
                      <a:endParaRPr kumimoji="0" lang="fa-IR" sz="2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800" b="1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>
                          <a:cs typeface="B Lotus" pitchFamily="2" charset="-78"/>
                        </a:rPr>
                        <a:t>Humanities</a:t>
                      </a:r>
                      <a:endParaRPr lang="fa-IR" sz="20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فلسفه،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هنر، ادبیات، اخلاق، سیاست</a:t>
                      </a:r>
                      <a:endParaRPr lang="fa-IR" sz="2400" b="1" smtClean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ابزار علم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Lotus" pitchFamily="2" charset="-78"/>
                        </a:rPr>
                        <a:t>منطق</a:t>
                      </a:r>
                      <a:endParaRPr lang="fa-IR" sz="2400" b="1">
                        <a:ln>
                          <a:solidFill>
                            <a:sysClr val="windowText" lastClr="000000"/>
                          </a:solidFill>
                        </a:ln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ابزار علم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ریاضیات و متدولوژی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39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892480" cy="1143000"/>
          </a:xfrm>
        </p:spPr>
        <p:txBody>
          <a:bodyPr/>
          <a:lstStyle/>
          <a:p>
            <a:pPr algn="ctr" rtl="0"/>
            <a:r>
              <a:rPr lang="fa-IR" sz="4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مواجهه دو سنت نقلی و هرمنوتیکی در طبقه بندی علم</a:t>
            </a:r>
            <a:endParaRPr lang="fa-IR" sz="4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332028"/>
              </p:ext>
            </p:extLst>
          </p:nvPr>
        </p:nvGraphicFramePr>
        <p:xfrm>
          <a:off x="467543" y="1700808"/>
          <a:ext cx="8461450" cy="560949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5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6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4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18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2475"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 در تلقی نقلی (دوره اسلامی)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در تلقی قاره‌ای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645"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</a:t>
                      </a:r>
                    </a:p>
                    <a:p>
                      <a:pPr rtl="1"/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کلام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rowSpan="6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 طبیعی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(تجربی)</a:t>
                      </a:r>
                      <a:endParaRPr lang="fa-IR" sz="2400" b="1" dirty="0" smtClean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محض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فیزیک،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شیمی و ...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3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فقه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466890"/>
                  </a:ext>
                </a:extLst>
              </a:tr>
              <a:tr h="26875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 کاربردی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مهندسی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اخلاق</a:t>
                      </a:r>
                    </a:p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و ...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486828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کشاورزی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پزشکی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علوم روحی و فرهنگی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علوم اجتماعی،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تاریخ  روحی، فلسفه، علوم ارتباطی، و ...</a:t>
                      </a:r>
                      <a:endParaRPr lang="fa-IR" sz="2400" b="1" dirty="0" smtClean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68">
                <a:tc>
                  <a:txBody>
                    <a:bodyPr/>
                    <a:lstStyle/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علم باطل و توهمی</a:t>
                      </a:r>
                      <a:endParaRPr kumimoji="0" lang="fa-IR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فلسفه</a:t>
                      </a:r>
                      <a:endParaRPr kumimoji="0" lang="fa-IR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000" b="1" dirty="0" smtClean="0">
                          <a:cs typeface="B Lotus" pitchFamily="2" charset="-78"/>
                        </a:rPr>
                        <a:t>علم باطل و توهمی</a:t>
                      </a:r>
                      <a:endParaRPr lang="fa-IR" sz="20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علوم پوزیتیویستی اجتماعی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ابزار علم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Lotus" pitchFamily="2" charset="-78"/>
                        </a:rPr>
                        <a:t>لغت، صرف و نحو، بلاغت (معانی، بیان، بدیع)، رجال، اصول فقه </a:t>
                      </a:r>
                      <a:endParaRPr lang="fa-IR" sz="2400" b="0" dirty="0">
                        <a:ln>
                          <a:solidFill>
                            <a:sysClr val="windowText" lastClr="000000"/>
                          </a:solidFill>
                        </a:ln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ابزار علم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زبان‌شناسی، نشانه‌شناسی، دیالکتیک، تبارشناسی، مردم‌نگاری و ..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8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850"/>
            <a:ext cx="9144000" cy="1143000"/>
          </a:xfrm>
        </p:spPr>
        <p:txBody>
          <a:bodyPr/>
          <a:lstStyle/>
          <a:p>
            <a:pPr algn="ctr"/>
            <a:r>
              <a:rPr lang="fa-IR" sz="4400" b="1" dirty="0" smtClean="0">
                <a:cs typeface="B Mitra" panose="00000400000000000000" pitchFamily="2" charset="-78"/>
              </a:rPr>
              <a:t>اشتباه راهبردی ما در حوزه علوم انسانی اسلامی</a:t>
            </a:r>
            <a:endParaRPr lang="en-US" sz="4400" b="1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>
                <a:cs typeface="B Lotus" panose="00000400000000000000" pitchFamily="2" charset="-78"/>
              </a:rPr>
              <a:t>ما به خاطر عالم به زمانه نبودن، و توقف در بزرگانی که عالم به زمانه خویش بودند، در علوم انسانی از کانت و پوزیتیویسم گذر نکردیم و دیلتای (کانت علوم انسانی) را جدی نگرفتیم.</a:t>
            </a:r>
          </a:p>
          <a:p>
            <a:endParaRPr lang="fa-IR" b="1" dirty="0">
              <a:cs typeface="B Lotus" panose="00000400000000000000" pitchFamily="2" charset="-78"/>
            </a:endParaRPr>
          </a:p>
          <a:p>
            <a:r>
              <a:rPr lang="fa-IR" b="1" dirty="0" smtClean="0">
                <a:cs typeface="B Lotus" panose="00000400000000000000" pitchFamily="2" charset="-78"/>
              </a:rPr>
              <a:t>حتی علامه طباطبایی و شهید مطهری که از مارکسیسم بوی دیلتای را استشمام کردند و در حد زمان خویش، با طرح نظریه اعتباریات، مسیر بعدی را برای ما نمایان کردند را نشناختیم و به جای «اصول فلسفه» همچنان در «نهایة‌الحکمة» ماندیم.</a:t>
            </a:r>
            <a:endParaRPr lang="en-US" b="1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4309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5400" dirty="0" smtClean="0">
                <a:cs typeface="B Mitra" panose="00000400000000000000" pitchFamily="2" charset="-78"/>
              </a:rPr>
              <a:t>چه باید کرد؟</a:t>
            </a:r>
            <a:endParaRPr lang="en-US" sz="5400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sz="3600" b="1" dirty="0" smtClean="0">
                <a:cs typeface="B Lotus" panose="00000400000000000000" pitchFamily="2" charset="-78"/>
              </a:rPr>
              <a:t>ادامه همان راه قبل: </a:t>
            </a:r>
            <a:r>
              <a:rPr lang="fa-IR" sz="3600" b="1" dirty="0" smtClean="0">
                <a:solidFill>
                  <a:srgbClr val="FF0000"/>
                </a:solidFill>
                <a:cs typeface="B Lotus" panose="00000400000000000000" pitchFamily="2" charset="-78"/>
              </a:rPr>
              <a:t>العالم بزمانه لایهجم علیه اللوابس</a:t>
            </a:r>
          </a:p>
          <a:p>
            <a:pPr marL="0" indent="0">
              <a:buNone/>
            </a:pPr>
            <a:endParaRPr lang="fa-IR" sz="3600" b="1" dirty="0" smtClean="0">
              <a:cs typeface="B Lotus" panose="00000400000000000000" pitchFamily="2" charset="-78"/>
            </a:endParaRPr>
          </a:p>
          <a:p>
            <a:pPr marL="742950" indent="-742950">
              <a:buFont typeface="+mj-lt"/>
              <a:buAutoNum type="arabicParenR"/>
            </a:pPr>
            <a:r>
              <a:rPr lang="fa-IR" sz="3600" b="1" dirty="0" smtClean="0">
                <a:cs typeface="B Lotus" panose="00000400000000000000" pitchFamily="2" charset="-78"/>
              </a:rPr>
              <a:t>جدی گرفتن فهم میراث علوم اسلامی</a:t>
            </a:r>
          </a:p>
          <a:p>
            <a:pPr marL="742950" indent="-742950">
              <a:buFont typeface="+mj-lt"/>
              <a:buAutoNum type="arabicParenR"/>
            </a:pPr>
            <a:r>
              <a:rPr lang="fa-IR" sz="3600" b="1" dirty="0" smtClean="0">
                <a:cs typeface="B Lotus" panose="00000400000000000000" pitchFamily="2" charset="-78"/>
              </a:rPr>
              <a:t>بازخوانی جدی و عمیق دستاورد غربی، به نحو:</a:t>
            </a:r>
          </a:p>
          <a:p>
            <a:pPr lvl="1"/>
            <a:r>
              <a:rPr lang="fa-IR" sz="3400" b="1" dirty="0" smtClean="0">
                <a:cs typeface="B Lotus" panose="00000400000000000000" pitchFamily="2" charset="-78"/>
              </a:rPr>
              <a:t>آزاداندیشانه</a:t>
            </a:r>
          </a:p>
          <a:p>
            <a:pPr lvl="1"/>
            <a:r>
              <a:rPr lang="fa-IR" sz="3400" b="1" dirty="0" smtClean="0">
                <a:cs typeface="B Lotus" panose="00000400000000000000" pitchFamily="2" charset="-78"/>
              </a:rPr>
              <a:t> انتقادی </a:t>
            </a:r>
          </a:p>
          <a:p>
            <a:pPr lvl="1"/>
            <a:r>
              <a:rPr lang="fa-IR" sz="3400" b="1" dirty="0" smtClean="0">
                <a:cs typeface="B Lotus" panose="00000400000000000000" pitchFamily="2" charset="-78"/>
              </a:rPr>
              <a:t>تطبیقی</a:t>
            </a:r>
          </a:p>
        </p:txBody>
      </p:sp>
    </p:spTree>
    <p:extLst>
      <p:ext uri="{BB962C8B-B14F-4D97-AF65-F5344CB8AC3E}">
        <p14:creationId xmlns:p14="http://schemas.microsoft.com/office/powerpoint/2010/main" val="263790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700808"/>
            <a:ext cx="7851648" cy="266429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sz="7200" dirty="0" smtClean="0">
                <a:solidFill>
                  <a:schemeClr val="tx1"/>
                </a:solidFill>
                <a:cs typeface="B Lotus" pitchFamily="2" charset="-78"/>
              </a:rPr>
              <a:t>و آخر دعوانا</a:t>
            </a:r>
            <a:br>
              <a:rPr lang="fa-IR" sz="7200" dirty="0" smtClean="0">
                <a:solidFill>
                  <a:schemeClr val="tx1"/>
                </a:solidFill>
                <a:cs typeface="B Lotus" pitchFamily="2" charset="-78"/>
              </a:rPr>
            </a:br>
            <a:r>
              <a:rPr lang="fa-IR" sz="7200" dirty="0" smtClean="0">
                <a:solidFill>
                  <a:schemeClr val="tx1"/>
                </a:solidFill>
                <a:cs typeface="B Lotus" pitchFamily="2" charset="-78"/>
              </a:rPr>
              <a:t>أن الحمدلله رب العالمين</a:t>
            </a:r>
            <a:endParaRPr lang="fa-IR" sz="7200" dirty="0">
              <a:solidFill>
                <a:schemeClr val="tx1"/>
              </a:solidFill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algn="r" rtl="1">
              <a:buNone/>
            </a:pPr>
            <a:r>
              <a:rPr lang="fa-IR" sz="3200" b="1" dirty="0" smtClean="0">
                <a:cs typeface="B Lotus" pitchFamily="2" charset="-78"/>
              </a:rPr>
              <a:t>فیزیک و شیمی: واقعیت چیست؟ ماده و انرژی یا فراتر از آن؟</a:t>
            </a:r>
          </a:p>
          <a:p>
            <a:pPr algn="r" rtl="1">
              <a:buNone/>
            </a:pPr>
            <a:r>
              <a:rPr lang="fa-IR" sz="3200" b="1" dirty="0" smtClean="0">
                <a:cs typeface="B Lotus" pitchFamily="2" charset="-78"/>
              </a:rPr>
              <a:t>زیست شناسی: انسانهای نخستین و نظریه تکامل یا خلقت آدم؟</a:t>
            </a:r>
          </a:p>
          <a:p>
            <a:pPr algn="r" rtl="1">
              <a:buNone/>
            </a:pPr>
            <a:r>
              <a:rPr lang="fa-IR" sz="3200" b="1" dirty="0" smtClean="0">
                <a:cs typeface="B Lotus" pitchFamily="2" charset="-78"/>
              </a:rPr>
              <a:t>سلامت: طبابت به عنوان شغل دنیوی یا وظیفه‌ اخلاقی-دینی؟</a:t>
            </a:r>
          </a:p>
          <a:p>
            <a:pPr algn="r" rtl="1">
              <a:buNone/>
            </a:pPr>
            <a:r>
              <a:rPr lang="fa-IR" sz="3200" b="1" dirty="0" smtClean="0">
                <a:cs typeface="B Lotus" pitchFamily="2" charset="-78"/>
              </a:rPr>
              <a:t>اقتصاد: ربا در نظام معاملاتی؟ تقدم عدالت یا توسعه؟</a:t>
            </a:r>
          </a:p>
          <a:p>
            <a:pPr algn="r" rtl="1">
              <a:buNone/>
            </a:pPr>
            <a:r>
              <a:rPr lang="fa-IR" sz="3200" b="1" dirty="0" smtClean="0">
                <a:cs typeface="B Lotus" pitchFamily="2" charset="-78"/>
              </a:rPr>
              <a:t>سیاست: آیا قدرت همواره فسادآور است؟ مقتدر مظلوم؟</a:t>
            </a:r>
          </a:p>
          <a:p>
            <a:pPr algn="r" rtl="1">
              <a:buNone/>
            </a:pPr>
            <a:r>
              <a:rPr lang="fa-IR" sz="3200" b="1" dirty="0" smtClean="0">
                <a:cs typeface="B Lotus" pitchFamily="2" charset="-78"/>
              </a:rPr>
              <a:t>حقوق: حق همجنسگرایی؟ حق تغییر دین و ارتداد؟</a:t>
            </a:r>
          </a:p>
          <a:p>
            <a:pPr algn="r" rtl="1">
              <a:buNone/>
            </a:pPr>
            <a:r>
              <a:rPr lang="fa-IR" sz="3200" b="1" dirty="0" smtClean="0">
                <a:cs typeface="B Lotus" pitchFamily="2" charset="-78"/>
              </a:rPr>
              <a:t>هنر: موسیقی و رقص؟ مجسمه سازی؟</a:t>
            </a:r>
          </a:p>
          <a:p>
            <a:pPr algn="r" rtl="1">
              <a:buNone/>
            </a:pPr>
            <a:r>
              <a:rPr lang="fa-IR" sz="3200" b="1" dirty="0" smtClean="0">
                <a:cs typeface="B Lotus" pitchFamily="2" charset="-78"/>
              </a:rPr>
              <a:t>و  ...</a:t>
            </a:r>
          </a:p>
          <a:p>
            <a:pPr algn="r" rtl="1">
              <a:buNone/>
            </a:pPr>
            <a:endParaRPr lang="fa-IR" sz="3200" dirty="0" smtClean="0">
              <a:cs typeface="B Lotus" pitchFamily="2" charset="-78"/>
            </a:endParaRPr>
          </a:p>
          <a:p>
            <a:pPr algn="r" rtl="1">
              <a:buNone/>
            </a:pPr>
            <a:endParaRPr lang="fa-IR" dirty="0" smtClean="0">
              <a:cs typeface="B Lotus" pitchFamily="2" charset="-78"/>
            </a:endParaRPr>
          </a:p>
          <a:p>
            <a:pPr algn="r" rtl="1">
              <a:buNone/>
            </a:pPr>
            <a:endParaRPr lang="fa-IR" dirty="0" smtClean="0">
              <a:cs typeface="B Lotus" pitchFamily="2" charset="-78"/>
            </a:endParaRPr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800" b="1" smtClean="0">
                <a:cs typeface="B Lotus" pitchFamily="2" charset="-78"/>
              </a:rPr>
              <a:t>اما اکنون نزاع فراگیر شده، مثلا:</a:t>
            </a:r>
            <a:endParaRPr lang="fa-IR" sz="4800" b="1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815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9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2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cs typeface="B Mitra" panose="00000400000000000000" pitchFamily="2" charset="-78"/>
              </a:rPr>
              <a:t>سه گزینه داریم</a:t>
            </a:r>
            <a:endParaRPr lang="en-US" b="1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8840"/>
            <a:ext cx="8229600" cy="4389437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fa-IR" b="1" dirty="0" smtClean="0">
                <a:cs typeface="B Lotus" panose="00000400000000000000" pitchFamily="2" charset="-78"/>
              </a:rPr>
              <a:t> </a:t>
            </a:r>
            <a:r>
              <a:rPr lang="fa-IR" sz="2800" b="1" dirty="0" smtClean="0">
                <a:cs typeface="B Lotus" panose="00000400000000000000" pitchFamily="2" charset="-78"/>
              </a:rPr>
              <a:t>تا حد امکان غربی شویم</a:t>
            </a:r>
          </a:p>
          <a:p>
            <a:pPr marL="514350" indent="-514350">
              <a:buFont typeface="+mj-lt"/>
              <a:buAutoNum type="arabicParenR"/>
            </a:pPr>
            <a:r>
              <a:rPr lang="fa-IR" sz="2800" b="1" dirty="0" smtClean="0">
                <a:cs typeface="B Lotus" panose="00000400000000000000" pitchFamily="2" charset="-78"/>
              </a:rPr>
              <a:t>در طالقان زندگی کنیم!</a:t>
            </a:r>
          </a:p>
          <a:p>
            <a:pPr marL="514350" indent="-514350">
              <a:buFont typeface="+mj-lt"/>
              <a:buAutoNum type="arabicParenR"/>
            </a:pPr>
            <a:r>
              <a:rPr lang="fa-IR" sz="2800" b="1" dirty="0" smtClean="0">
                <a:cs typeface="B Lotus" panose="00000400000000000000" pitchFamily="2" charset="-78"/>
              </a:rPr>
              <a:t>راه جمع کردنی بیابیم که البته التقاطی نباشد. </a:t>
            </a:r>
          </a:p>
          <a:p>
            <a:pPr marL="908050" lvl="1" indent="-514350">
              <a:buFont typeface="+mj-lt"/>
              <a:buAutoNum type="arabicParenR"/>
            </a:pPr>
            <a:r>
              <a:rPr lang="fa-IR" sz="2800" b="1" dirty="0" smtClean="0">
                <a:cs typeface="B Lotus" panose="00000400000000000000" pitchFamily="2" charset="-78"/>
              </a:rPr>
              <a:t>نظام معرفتی منسجم</a:t>
            </a:r>
          </a:p>
          <a:p>
            <a:pPr marL="908050" lvl="1" indent="-514350">
              <a:buFont typeface="+mj-lt"/>
              <a:buAutoNum type="arabicParenR"/>
            </a:pPr>
            <a:r>
              <a:rPr lang="fa-IR" sz="2800" b="1" dirty="0" smtClean="0">
                <a:cs typeface="B Lotus" panose="00000400000000000000" pitchFamily="2" charset="-78"/>
              </a:rPr>
              <a:t>نظام زندگی منسجم</a:t>
            </a:r>
          </a:p>
          <a:p>
            <a:pPr marL="0" indent="0" algn="ctr">
              <a:buNone/>
            </a:pPr>
            <a:endParaRPr lang="fa-IR" sz="2800" b="1" dirty="0" smtClean="0">
              <a:cs typeface="B Lotus" panose="00000400000000000000" pitchFamily="2" charset="-78"/>
            </a:endParaRPr>
          </a:p>
          <a:p>
            <a:pPr marL="0" indent="0" algn="ctr">
              <a:buNone/>
            </a:pPr>
            <a:r>
              <a:rPr lang="fa-IR" sz="2800" b="1" dirty="0" smtClean="0">
                <a:cs typeface="B Lotus" panose="00000400000000000000" pitchFamily="2" charset="-78"/>
              </a:rPr>
              <a:t>مساله اولیه علم دینی این است:</a:t>
            </a:r>
          </a:p>
          <a:p>
            <a:pPr marL="0" indent="0" algn="ctr"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Lotus" panose="00000400000000000000" pitchFamily="2" charset="-78"/>
              </a:rPr>
              <a:t>العالم بزمانه لا یهجم علیه اللوابس</a:t>
            </a:r>
          </a:p>
          <a:p>
            <a:pPr marL="0" indent="0" algn="ctr">
              <a:buNone/>
            </a:pPr>
            <a:r>
              <a:rPr lang="fa-IR" sz="2800" b="1" dirty="0" smtClean="0">
                <a:cs typeface="B Lotus" panose="00000400000000000000" pitchFamily="2" charset="-78"/>
              </a:rPr>
              <a:t>چاره‌ای نداریم جز درک عمیق هر دو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64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3"/>
            <a:ext cx="8229600" cy="5199857"/>
          </a:xfrm>
        </p:spPr>
        <p:txBody>
          <a:bodyPr/>
          <a:lstStyle/>
          <a:p>
            <a:pPr marL="0" indent="0" algn="ctr">
              <a:lnSpc>
                <a:spcPct val="120000"/>
              </a:lnSpc>
              <a:buNone/>
            </a:pPr>
            <a:r>
              <a:rPr lang="fa-IR" sz="4000" b="1" dirty="0" smtClean="0">
                <a:cs typeface="B Lotus" pitchFamily="2" charset="-78"/>
              </a:rPr>
              <a:t>منظور طرفداران «علم دینی» از این عنوان،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fa-IR" sz="4000" b="1" dirty="0" smtClean="0">
                <a:cs typeface="B Lotus" pitchFamily="2" charset="-78"/>
              </a:rPr>
              <a:t>تلاشی است برای حل این نزاع،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fa-IR" sz="4000" b="1" dirty="0" smtClean="0">
                <a:cs typeface="B Lotus" pitchFamily="2" charset="-78"/>
              </a:rPr>
              <a:t>بر اساس بازساری درک ما از نسبت میان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fa-IR" sz="4000" b="1" dirty="0" smtClean="0">
                <a:cs typeface="B Lotus" pitchFamily="2" charset="-78"/>
              </a:rPr>
              <a:t>علم جدید و دین اسلام،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fa-IR" sz="4000" b="1" dirty="0" smtClean="0">
                <a:cs typeface="B Lotus" pitchFamily="2" charset="-78"/>
              </a:rPr>
              <a:t>به منظور بازسازی تمدن اسلامی، تا دوباره: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fa-IR" sz="4000" b="1" dirty="0" smtClean="0">
                <a:cs typeface="B Lotus" pitchFamily="2" charset="-78"/>
              </a:rPr>
              <a:t>علم و دین در یک راستا باشند نه در مقابل هم.</a:t>
            </a:r>
            <a:endParaRPr lang="en-US" sz="4000" b="1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504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pPr algn="ctr"/>
            <a:r>
              <a:rPr lang="fa-IR" b="1" dirty="0" smtClean="0">
                <a:cs typeface="B Mitra" panose="00000400000000000000" pitchFamily="2" charset="-78"/>
              </a:rPr>
              <a:t>آنچه در گام اول طی شد</a:t>
            </a:r>
            <a:endParaRPr lang="en-US" b="1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579296" cy="4389437"/>
          </a:xfrm>
        </p:spPr>
        <p:txBody>
          <a:bodyPr/>
          <a:lstStyle/>
          <a:p>
            <a:r>
              <a:rPr lang="fa-IR" sz="4000" b="1" dirty="0" smtClean="0">
                <a:cs typeface="B Lotus" panose="00000400000000000000" pitchFamily="2" charset="-78"/>
              </a:rPr>
              <a:t>تاملاتی انتزاعی درباره علم مدرن و ریشه‌های آن</a:t>
            </a:r>
          </a:p>
          <a:p>
            <a:r>
              <a:rPr lang="fa-IR" sz="4000" b="1" dirty="0">
                <a:cs typeface="B Lotus" panose="00000400000000000000" pitchFamily="2" charset="-78"/>
              </a:rPr>
              <a:t>تاملاتی انتزاعی درباره </a:t>
            </a:r>
            <a:r>
              <a:rPr lang="fa-IR" sz="4000" b="1" dirty="0" smtClean="0">
                <a:cs typeface="B Lotus" panose="00000400000000000000" pitchFamily="2" charset="-78"/>
              </a:rPr>
              <a:t>دین اسلام به ازای مشکلاتی که در علم مدرن وجود داشت</a:t>
            </a:r>
            <a:endParaRPr lang="fa-IR" sz="4000" b="1" dirty="0">
              <a:cs typeface="B Lotus" panose="00000400000000000000" pitchFamily="2" charset="-78"/>
            </a:endParaRPr>
          </a:p>
          <a:p>
            <a:r>
              <a:rPr lang="fa-IR" sz="4000" b="1" dirty="0" smtClean="0">
                <a:cs typeface="B Lotus" panose="00000400000000000000" pitchFamily="2" charset="-78"/>
              </a:rPr>
              <a:t>طراحی نسبت موجه علم مدرن و دین اسلام (برای جلوگیری از تفکر التقاطی) و ضرورت جدی گرفتن مطالعه انضمامی </a:t>
            </a:r>
            <a:r>
              <a:rPr lang="fa-IR" sz="4000" b="1" dirty="0" smtClean="0">
                <a:cs typeface="B Lotus" panose="00000400000000000000" pitchFamily="2" charset="-78"/>
              </a:rPr>
              <a:t>طرفین</a:t>
            </a:r>
          </a:p>
          <a:p>
            <a:endParaRPr lang="fa-IR" sz="800" b="1" dirty="0" smtClean="0">
              <a:cs typeface="B Lotus" panose="00000400000000000000" pitchFamily="2" charset="-78"/>
            </a:endParaRPr>
          </a:p>
          <a:p>
            <a:pPr marL="0" indent="0"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Lotus" panose="00000400000000000000" pitchFamily="2" charset="-78"/>
              </a:rPr>
              <a:t>صفحاتی که با پس‌زمینه متفاوت است، مروری بر گام اول می‌باشد.</a:t>
            </a:r>
            <a:endParaRPr lang="fa-IR" sz="2800" b="1" dirty="0" smtClean="0">
              <a:solidFill>
                <a:srgbClr val="FF0000"/>
              </a:solidFill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855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>
            <a:normAutofit fontScale="92500" lnSpcReduction="1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000" b="1" smtClean="0">
                <a:solidFill>
                  <a:srgbClr val="C00000"/>
                </a:solidFill>
                <a:ea typeface="+mn-ea"/>
                <a:cs typeface="B Lotus" pitchFamily="2" charset="-78"/>
              </a:rPr>
              <a:t>معرفي اجمالي دو جريان کلان علم‌شناسي در غرب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solidFill>
                  <a:srgbClr val="C00000"/>
                </a:solidFill>
                <a:ea typeface="+mn-ea"/>
                <a:cs typeface="B Lotus" pitchFamily="2" charset="-78"/>
              </a:rPr>
              <a:t>الف) </a:t>
            </a:r>
            <a:r>
              <a:rPr lang="fa-IR" b="1" smtClean="0">
                <a:ea typeface="+mn-ea"/>
                <a:cs typeface="B Lotus" pitchFamily="2" charset="-78"/>
              </a:rPr>
              <a:t>پوزيتيويست‌ها: فقط آنچه تجربي است علم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ea typeface="+mn-ea"/>
                <a:cs typeface="B Lotus" pitchFamily="2" charset="-78"/>
              </a:rPr>
              <a:t>پس دين و اخلاق و هنر و سياست و ... خارج از علم است. </a:t>
            </a:r>
            <a:endParaRPr lang="en-US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ea typeface="+mn-ea"/>
                <a:cs typeface="B Lotus" pitchFamily="2" charset="-78"/>
              </a:rPr>
              <a:t>مثال: طبقه‌بندي </a:t>
            </a:r>
            <a:r>
              <a:rPr lang="en-US" b="1" smtClean="0">
                <a:ea typeface="+mn-ea"/>
                <a:cs typeface="B Lotus" pitchFamily="2" charset="-78"/>
              </a:rPr>
              <a:t>ISI </a:t>
            </a:r>
            <a:r>
              <a:rPr lang="fa-IR" b="1" smtClean="0">
                <a:ea typeface="+mn-ea"/>
                <a:cs typeface="B Lotus" pitchFamily="2" charset="-78"/>
              </a:rPr>
              <a:t> در تفکيک علوم اجتماعي «</a:t>
            </a:r>
            <a:r>
              <a:rPr lang="en-US" b="1" smtClean="0">
                <a:ea typeface="+mn-ea"/>
                <a:cs typeface="B Lotus" pitchFamily="2" charset="-78"/>
              </a:rPr>
              <a:t>social science</a:t>
            </a:r>
            <a:r>
              <a:rPr lang="fa-IR" b="1" smtClean="0">
                <a:ea typeface="+mn-ea"/>
                <a:cs typeface="B Lotus" pitchFamily="2" charset="-78"/>
              </a:rPr>
              <a:t>» از علوم انساني «</a:t>
            </a:r>
            <a:r>
              <a:rPr lang="en-US" b="1" smtClean="0">
                <a:ea typeface="+mn-ea"/>
                <a:cs typeface="B Lotus" pitchFamily="2" charset="-78"/>
              </a:rPr>
              <a:t>humanities</a:t>
            </a:r>
            <a:r>
              <a:rPr lang="fa-IR" b="1" smtClean="0">
                <a:ea typeface="+mn-ea"/>
                <a:cs typeface="B Lotus" pitchFamily="2" charset="-78"/>
              </a:rPr>
              <a:t>»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solidFill>
                  <a:srgbClr val="C00000"/>
                </a:solidFill>
                <a:ea typeface="+mn-ea"/>
                <a:cs typeface="B Lotus" pitchFamily="2" charset="-78"/>
              </a:rPr>
              <a:t>ب) </a:t>
            </a:r>
            <a:r>
              <a:rPr lang="fa-IR" b="1" smtClean="0">
                <a:ea typeface="+mn-ea"/>
                <a:cs typeface="B Lotus" pitchFamily="2" charset="-78"/>
              </a:rPr>
              <a:t>پست‌پوزيتيويستها: «تجربه ناب» نداريم، بلکه تجربه‌ها آميخته است با پيش‌فرضها، ارزشها و ... 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ea typeface="+mn-ea"/>
                <a:cs typeface="B Lotus" pitchFamily="2" charset="-78"/>
              </a:rPr>
              <a:t>پس علم واقعا يک مجموعه معرفتي نيست، بلکه يک پديده فرهنگي است و لذا نسبي است.</a:t>
            </a:r>
            <a:endParaRPr lang="en-US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>
              <a:ea typeface="+mn-ea"/>
              <a:cs typeface="B Lotus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2875" y="571500"/>
            <a:ext cx="8715375" cy="912813"/>
          </a:xfrm>
        </p:spPr>
        <p:txBody>
          <a:bodyPr/>
          <a:lstStyle/>
          <a:p>
            <a:pPr algn="ctr"/>
            <a:r>
              <a:rPr lang="fa-IR" sz="4400" b="1" smtClean="0">
                <a:cs typeface="B Lotus" pitchFamily="2" charset="-78"/>
              </a:rPr>
              <a:t>«</a:t>
            </a:r>
            <a:r>
              <a:rPr lang="en-US" sz="4400" b="1" smtClean="0">
                <a:cs typeface="B Lotus" pitchFamily="2" charset="-78"/>
              </a:rPr>
              <a:t>science</a:t>
            </a:r>
            <a:r>
              <a:rPr lang="fa-IR" sz="4400" b="1" smtClean="0">
                <a:cs typeface="B Lotus" pitchFamily="2" charset="-78"/>
              </a:rPr>
              <a:t>» چيست؟</a:t>
            </a:r>
            <a:endParaRPr lang="fa-IR" sz="4000" b="1" smtClean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058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1857</TotalTime>
  <Words>3290</Words>
  <Application>Microsoft Office PowerPoint</Application>
  <PresentationFormat>On-screen Show (4:3)</PresentationFormat>
  <Paragraphs>399</Paragraphs>
  <Slides>45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7" baseType="lpstr">
      <vt:lpstr>Arial</vt:lpstr>
      <vt:lpstr>B Badr</vt:lpstr>
      <vt:lpstr>B Lotus</vt:lpstr>
      <vt:lpstr>B Mitra</vt:lpstr>
      <vt:lpstr>B Titr</vt:lpstr>
      <vt:lpstr>Calibri</vt:lpstr>
      <vt:lpstr>Constantia</vt:lpstr>
      <vt:lpstr>Majalla UI</vt:lpstr>
      <vt:lpstr>Traditional Arabic</vt:lpstr>
      <vt:lpstr>Wingdings</vt:lpstr>
      <vt:lpstr>Wingdings 2</vt:lpstr>
      <vt:lpstr>Flow</vt:lpstr>
      <vt:lpstr>PowerPoint Presentation</vt:lpstr>
      <vt:lpstr>معنی، امکان و راهکارهای تحقق علوم انسانی اسلامی  گذر از علم ديني به علوم انسانی اسلامی</vt:lpstr>
      <vt:lpstr>مساله اولیه</vt:lpstr>
      <vt:lpstr>تذکر1: نزاع علم و دين، مساله کیست؟ تمدن غربي یا تمدن اسلامي؟</vt:lpstr>
      <vt:lpstr>اما اکنون نزاع فراگیر شده، مثلا:</vt:lpstr>
      <vt:lpstr>سه گزینه داریم</vt:lpstr>
      <vt:lpstr>PowerPoint Presentation</vt:lpstr>
      <vt:lpstr>آنچه در گام اول طی شد</vt:lpstr>
      <vt:lpstr>«science» چيست؟</vt:lpstr>
      <vt:lpstr>اما پوزیتیویسم دچار چالشهای جدی شد</vt:lpstr>
      <vt:lpstr>ويژگي هاي علم و معرفت نزد پوزيتيويسم</vt:lpstr>
      <vt:lpstr>ويژگي‌هاي معرفت نزد پساپوزيتيويسم</vt:lpstr>
      <vt:lpstr>جمع‌بندي علم در فضاي فکري غرب</vt:lpstr>
      <vt:lpstr>ورود اين نگاه به جامعه ما اولین موضع‌گیری‌ها در مساله علم دینی</vt:lpstr>
      <vt:lpstr>آيا روش تجربي را ملاک علم بودن علم دانستن و  تفکيک روشي علوم (به روش تجربي و روش عقلي) منطقي و قابل دفاع است؟</vt:lpstr>
      <vt:lpstr>PowerPoint Presentation</vt:lpstr>
      <vt:lpstr>2. مبادي و مباني علم، یا پيش‌فرض‌ها؟</vt:lpstr>
      <vt:lpstr>3. جایگاه معرفتی ارزشها، نسبت علم و اخلاق</vt:lpstr>
      <vt:lpstr>4. نقش و جايگاه عالم در علم</vt:lpstr>
      <vt:lpstr>نحوه شکل گيري علم در ضمير عالم</vt:lpstr>
      <vt:lpstr>جمع‌بندي بحث علم</vt:lpstr>
      <vt:lpstr>1. چرایی و ضرورت دین ثمره بحث: باور دینی (ایمان)، امري معرفتي است</vt:lpstr>
      <vt:lpstr>اثبات نبوت </vt:lpstr>
      <vt:lpstr>بررسی شبهه جانشینی علوم مدرن به جای دین</vt:lpstr>
      <vt:lpstr>ثمره بحث از ضرورت دین (نبوت)</vt:lpstr>
      <vt:lpstr>حقیقت وحی و قرآن</vt:lpstr>
      <vt:lpstr>2. قلمروی دین (مساله انتظار بشر از دين)</vt:lpstr>
      <vt:lpstr>روش صحیح حل مساله قلمروی وحی: بازخوانی دلیل نبوت</vt:lpstr>
      <vt:lpstr>2. جامعیت قرآن</vt:lpstr>
      <vt:lpstr>3. موضع علم و دین در قبال هم  الف. موضع دین اسلام در قبال علم</vt:lpstr>
      <vt:lpstr>3. معرفت دینی</vt:lpstr>
      <vt:lpstr>3. موضع علم و دین در قبال هم  الف. موضع علم در قبال دین (اسلام)</vt:lpstr>
      <vt:lpstr>4. علم دینی و تعارض علم و دین</vt:lpstr>
      <vt:lpstr>5. ویژگی‌های علم دینی</vt:lpstr>
      <vt:lpstr>علم مطلوب دين</vt:lpstr>
      <vt:lpstr>اما</vt:lpstr>
      <vt:lpstr>شاخه‌های اصلی علم در دوره مدرن</vt:lpstr>
      <vt:lpstr>تذکر1: در مواجهه با علوم غربی</vt:lpstr>
      <vt:lpstr>تذکر2: در مواجهه با میراث علوم اسلامی</vt:lpstr>
      <vt:lpstr>تذکر3: در مواجهه سنت اسلامی و غربی</vt:lpstr>
      <vt:lpstr>مواجهه دو سنت عقلی-پوزیتیویستی در طبقه بندی علم</vt:lpstr>
      <vt:lpstr>مواجهه دو سنت نقلی و هرمنوتیکی در طبقه بندی علم</vt:lpstr>
      <vt:lpstr>اشتباه راهبردی ما در حوزه علوم انسانی اسلامی</vt:lpstr>
      <vt:lpstr>چه باید کرد؟</vt:lpstr>
      <vt:lpstr>و آخر دعوانا أن الحمدلله رب العالمين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رابطه علم و دين</dc:title>
  <dc:creator>Hosein</dc:creator>
  <cp:lastModifiedBy>Windows User</cp:lastModifiedBy>
  <cp:revision>298</cp:revision>
  <dcterms:created xsi:type="dcterms:W3CDTF">2011-10-19T19:46:40Z</dcterms:created>
  <dcterms:modified xsi:type="dcterms:W3CDTF">2017-05-09T06:38:50Z</dcterms:modified>
</cp:coreProperties>
</file>