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95" r:id="rId5"/>
    <p:sldId id="307" r:id="rId6"/>
    <p:sldId id="329" r:id="rId7"/>
    <p:sldId id="303" r:id="rId8"/>
    <p:sldId id="326" r:id="rId9"/>
    <p:sldId id="302" r:id="rId10"/>
    <p:sldId id="304" r:id="rId11"/>
    <p:sldId id="318" r:id="rId12"/>
    <p:sldId id="308" r:id="rId13"/>
    <p:sldId id="321" r:id="rId14"/>
    <p:sldId id="317" r:id="rId15"/>
    <p:sldId id="305" r:id="rId16"/>
    <p:sldId id="316" r:id="rId17"/>
    <p:sldId id="310" r:id="rId18"/>
    <p:sldId id="313" r:id="rId19"/>
    <p:sldId id="309" r:id="rId20"/>
    <p:sldId id="311" r:id="rId21"/>
    <p:sldId id="312" r:id="rId22"/>
    <p:sldId id="315" r:id="rId23"/>
    <p:sldId id="314" r:id="rId24"/>
    <p:sldId id="327" r:id="rId25"/>
    <p:sldId id="261" r:id="rId26"/>
    <p:sldId id="263" r:id="rId27"/>
    <p:sldId id="320" r:id="rId28"/>
    <p:sldId id="322" r:id="rId29"/>
    <p:sldId id="301" r:id="rId30"/>
    <p:sldId id="268" r:id="rId31"/>
    <p:sldId id="272" r:id="rId32"/>
    <p:sldId id="271" r:id="rId33"/>
    <p:sldId id="300" r:id="rId34"/>
    <p:sldId id="275" r:id="rId35"/>
    <p:sldId id="306" r:id="rId36"/>
    <p:sldId id="328" r:id="rId37"/>
    <p:sldId id="323" r:id="rId38"/>
    <p:sldId id="324" r:id="rId39"/>
    <p:sldId id="32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343" autoAdjust="0"/>
  </p:normalViewPr>
  <p:slideViewPr>
    <p:cSldViewPr>
      <p:cViewPr varScale="1">
        <p:scale>
          <a:sx n="49" d="100"/>
          <a:sy n="49" d="100"/>
        </p:scale>
        <p:origin x="113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8B8E16-D61A-4701-AAAE-98E135B838A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82594938-6239-498F-97F9-4F828926D370}">
      <dgm:prSet phldrT="[Text]" custT="1"/>
      <dgm:spPr/>
      <dgm:t>
        <a:bodyPr/>
        <a:lstStyle/>
        <a:p>
          <a:pPr rtl="1"/>
          <a:r>
            <a:rPr lang="fa-IR" sz="1600" b="1" dirty="0" smtClean="0"/>
            <a:t>ادراک حقیقی</a:t>
          </a:r>
          <a:endParaRPr lang="en-US" sz="1600" b="1" dirty="0"/>
        </a:p>
      </dgm:t>
    </dgm:pt>
    <dgm:pt modelId="{CD2C58F7-372A-4E1D-BB0B-FEA644D2389A}" type="parTrans" cxnId="{04BEDCAA-09C2-4326-BD89-327A387710D1}">
      <dgm:prSet/>
      <dgm:spPr/>
      <dgm:t>
        <a:bodyPr/>
        <a:lstStyle/>
        <a:p>
          <a:endParaRPr lang="en-US"/>
        </a:p>
      </dgm:t>
    </dgm:pt>
    <dgm:pt modelId="{8357D258-5DBC-4B84-8695-23216FC55CF4}" type="sibTrans" cxnId="{04BEDCAA-09C2-4326-BD89-327A387710D1}">
      <dgm:prSet/>
      <dgm:spPr/>
      <dgm:t>
        <a:bodyPr/>
        <a:lstStyle/>
        <a:p>
          <a:endParaRPr lang="en-US"/>
        </a:p>
      </dgm:t>
    </dgm:pt>
    <dgm:pt modelId="{4457BE37-BAF8-4E7D-8769-8466816ACA56}">
      <dgm:prSet phldrT="[Text]" custT="1"/>
      <dgm:spPr/>
      <dgm:t>
        <a:bodyPr/>
        <a:lstStyle/>
        <a:p>
          <a:pPr rtl="1"/>
          <a:r>
            <a:rPr lang="fa-IR" sz="1600" b="1" dirty="0" smtClean="0"/>
            <a:t>گرایش</a:t>
          </a:r>
          <a:endParaRPr lang="en-US" sz="1600" b="1" dirty="0"/>
        </a:p>
      </dgm:t>
    </dgm:pt>
    <dgm:pt modelId="{095A3835-8C5E-453B-A31F-B3593C046C47}" type="parTrans" cxnId="{15B65D5D-6B29-4C2A-BB2E-614FEDCAECFC}">
      <dgm:prSet/>
      <dgm:spPr/>
      <dgm:t>
        <a:bodyPr/>
        <a:lstStyle/>
        <a:p>
          <a:endParaRPr lang="en-US"/>
        </a:p>
      </dgm:t>
    </dgm:pt>
    <dgm:pt modelId="{5F9043C2-0692-4817-A557-9FB7D13D2F16}" type="sibTrans" cxnId="{15B65D5D-6B29-4C2A-BB2E-614FEDCAECFC}">
      <dgm:prSet/>
      <dgm:spPr/>
      <dgm:t>
        <a:bodyPr/>
        <a:lstStyle/>
        <a:p>
          <a:endParaRPr lang="en-US"/>
        </a:p>
      </dgm:t>
    </dgm:pt>
    <dgm:pt modelId="{783EEB54-CC76-4FF4-BABA-45C84FC79A26}">
      <dgm:prSet phldrT="[Text]" custT="1"/>
      <dgm:spPr/>
      <dgm:t>
        <a:bodyPr/>
        <a:lstStyle/>
        <a:p>
          <a:pPr rtl="1"/>
          <a:r>
            <a:rPr lang="fa-IR" sz="1600" b="1" dirty="0" smtClean="0"/>
            <a:t>شناخت</a:t>
          </a:r>
          <a:endParaRPr lang="en-US" sz="1600" b="1" dirty="0"/>
        </a:p>
      </dgm:t>
    </dgm:pt>
    <dgm:pt modelId="{076F7D48-5632-42B4-A856-792DDD7B8616}" type="parTrans" cxnId="{6B9F715D-AC42-4154-BDEA-F2B5D9CD3B98}">
      <dgm:prSet/>
      <dgm:spPr/>
      <dgm:t>
        <a:bodyPr/>
        <a:lstStyle/>
        <a:p>
          <a:endParaRPr lang="en-US"/>
        </a:p>
      </dgm:t>
    </dgm:pt>
    <dgm:pt modelId="{6ECF7646-568D-42BC-8BB9-CC90A85A6030}" type="sibTrans" cxnId="{6B9F715D-AC42-4154-BDEA-F2B5D9CD3B98}">
      <dgm:prSet/>
      <dgm:spPr/>
      <dgm:t>
        <a:bodyPr/>
        <a:lstStyle/>
        <a:p>
          <a:endParaRPr lang="en-US"/>
        </a:p>
      </dgm:t>
    </dgm:pt>
    <dgm:pt modelId="{40C2988A-566D-4FAE-B403-78A0BA50F068}">
      <dgm:prSet phldrT="[Text]" custT="1"/>
      <dgm:spPr/>
      <dgm:t>
        <a:bodyPr/>
        <a:lstStyle/>
        <a:p>
          <a:pPr rtl="1"/>
          <a:r>
            <a:rPr lang="fa-IR" sz="1600" b="1" dirty="0" smtClean="0"/>
            <a:t>ادراک اعتباری</a:t>
          </a:r>
          <a:endParaRPr lang="en-US" sz="1600" b="1" dirty="0"/>
        </a:p>
      </dgm:t>
    </dgm:pt>
    <dgm:pt modelId="{07A6BB9C-C20F-4D16-AD9B-699324AF40C5}" type="parTrans" cxnId="{5F4C048B-8175-4059-A787-770CD48692B8}">
      <dgm:prSet/>
      <dgm:spPr/>
      <dgm:t>
        <a:bodyPr/>
        <a:lstStyle/>
        <a:p>
          <a:endParaRPr lang="en-US"/>
        </a:p>
      </dgm:t>
    </dgm:pt>
    <dgm:pt modelId="{FBDF6DFD-0850-47A1-9544-EA8DAD4EE030}" type="sibTrans" cxnId="{5F4C048B-8175-4059-A787-770CD48692B8}">
      <dgm:prSet/>
      <dgm:spPr/>
      <dgm:t>
        <a:bodyPr/>
        <a:lstStyle/>
        <a:p>
          <a:endParaRPr lang="en-US"/>
        </a:p>
      </dgm:t>
    </dgm:pt>
    <dgm:pt modelId="{A87FF742-FE11-48A6-BAFF-132479690F27}">
      <dgm:prSet phldrT="[Text]" custT="1"/>
      <dgm:spPr/>
      <dgm:t>
        <a:bodyPr/>
        <a:lstStyle/>
        <a:p>
          <a:pPr rtl="1"/>
          <a:r>
            <a:rPr lang="fa-IR" sz="1600" b="1" dirty="0" smtClean="0"/>
            <a:t>ادراکات عمیق، کلی، فرازمان و فرامکان </a:t>
          </a:r>
          <a:endParaRPr lang="en-US" sz="1600" b="1" dirty="0"/>
        </a:p>
      </dgm:t>
    </dgm:pt>
    <dgm:pt modelId="{18119809-F526-4873-B968-62BE4AC3F01E}" type="parTrans" cxnId="{C8A0E49E-DC3D-4DAA-8893-D85C1D2D694E}">
      <dgm:prSet/>
      <dgm:spPr/>
      <dgm:t>
        <a:bodyPr/>
        <a:lstStyle/>
        <a:p>
          <a:endParaRPr lang="en-US"/>
        </a:p>
      </dgm:t>
    </dgm:pt>
    <dgm:pt modelId="{7B3A9570-E508-465D-93CC-A89E8F5B37B2}" type="sibTrans" cxnId="{C8A0E49E-DC3D-4DAA-8893-D85C1D2D694E}">
      <dgm:prSet/>
      <dgm:spPr/>
      <dgm:t>
        <a:bodyPr/>
        <a:lstStyle/>
        <a:p>
          <a:endParaRPr lang="en-US"/>
        </a:p>
      </dgm:t>
    </dgm:pt>
    <dgm:pt modelId="{9EA34933-0994-45BA-AD4C-86928E87E9BB}">
      <dgm:prSet phldrT="[Text]" custT="1"/>
      <dgm:spPr/>
      <dgm:t>
        <a:bodyPr/>
        <a:lstStyle/>
        <a:p>
          <a:pPr rtl="1"/>
          <a:r>
            <a:rPr lang="fa-IR" sz="1600" b="1" dirty="0" smtClean="0">
              <a:latin typeface="B Lotus"/>
              <a:cs typeface="B Mitra" panose="00000400000000000000" pitchFamily="2" charset="-78"/>
            </a:rPr>
            <a:t>عرصه‌های تفاوت</a:t>
          </a:r>
          <a:endParaRPr lang="en-US" sz="1600" b="1" dirty="0"/>
        </a:p>
      </dgm:t>
    </dgm:pt>
    <dgm:pt modelId="{B88A3894-6391-48A3-9EF1-602F0E4BEE57}" type="parTrans" cxnId="{E2657B34-7647-4138-B082-3213BD3F23BC}">
      <dgm:prSet/>
      <dgm:spPr/>
      <dgm:t>
        <a:bodyPr/>
        <a:lstStyle/>
        <a:p>
          <a:endParaRPr lang="en-US"/>
        </a:p>
      </dgm:t>
    </dgm:pt>
    <dgm:pt modelId="{18EAC955-3DA3-4F41-ABE6-37256FD32AA4}" type="sibTrans" cxnId="{E2657B34-7647-4138-B082-3213BD3F23BC}">
      <dgm:prSet/>
      <dgm:spPr/>
      <dgm:t>
        <a:bodyPr/>
        <a:lstStyle/>
        <a:p>
          <a:endParaRPr lang="en-US"/>
        </a:p>
      </dgm:t>
    </dgm:pt>
    <dgm:pt modelId="{595C07DC-61F2-4979-ACF9-0A76D45E22E3}">
      <dgm:prSet phldrT="[Text]" custT="1"/>
      <dgm:spPr/>
      <dgm:t>
        <a:bodyPr/>
        <a:lstStyle/>
        <a:p>
          <a:pPr rtl="1"/>
          <a:r>
            <a:rPr lang="fa-IR" sz="1600" b="1" dirty="0" smtClean="0"/>
            <a:t>وجودی</a:t>
          </a:r>
          <a:endParaRPr lang="en-US" sz="1600" b="1" dirty="0"/>
        </a:p>
      </dgm:t>
    </dgm:pt>
    <dgm:pt modelId="{5A23BE4C-A203-49AF-A0B6-8624ED677267}" type="parTrans" cxnId="{BA8DF1A6-6375-4115-ABCB-C86EA0157D39}">
      <dgm:prSet/>
      <dgm:spPr/>
      <dgm:t>
        <a:bodyPr/>
        <a:lstStyle/>
        <a:p>
          <a:endParaRPr lang="en-US"/>
        </a:p>
      </dgm:t>
    </dgm:pt>
    <dgm:pt modelId="{6745A6F7-37E8-478E-8DBA-65F3870E9EC7}" type="sibTrans" cxnId="{BA8DF1A6-6375-4115-ABCB-C86EA0157D39}">
      <dgm:prSet/>
      <dgm:spPr/>
      <dgm:t>
        <a:bodyPr/>
        <a:lstStyle/>
        <a:p>
          <a:endParaRPr lang="en-US"/>
        </a:p>
      </dgm:t>
    </dgm:pt>
    <dgm:pt modelId="{327F68C0-1E44-4C19-88B7-FA0F3E9EE06C}">
      <dgm:prSet phldrT="[Text]" custT="1"/>
      <dgm:spPr/>
      <dgm:t>
        <a:bodyPr/>
        <a:lstStyle/>
        <a:p>
          <a:pPr rtl="1"/>
          <a:r>
            <a:rPr lang="fa-IR" sz="1600" b="1" smtClean="0"/>
            <a:t>ماهوی</a:t>
          </a:r>
          <a:endParaRPr lang="en-US" sz="1600" b="1" dirty="0"/>
        </a:p>
      </dgm:t>
    </dgm:pt>
    <dgm:pt modelId="{68D17028-4487-4A55-BCBF-FB1C58F4E9E5}" type="parTrans" cxnId="{9D461650-1E29-4013-A825-BB8CA14A4056}">
      <dgm:prSet/>
      <dgm:spPr/>
      <dgm:t>
        <a:bodyPr/>
        <a:lstStyle/>
        <a:p>
          <a:endParaRPr lang="en-US"/>
        </a:p>
      </dgm:t>
    </dgm:pt>
    <dgm:pt modelId="{29E45701-4C0D-4F8F-99DA-F49A9BC3B83B}" type="sibTrans" cxnId="{9D461650-1E29-4013-A825-BB8CA14A4056}">
      <dgm:prSet/>
      <dgm:spPr/>
      <dgm:t>
        <a:bodyPr/>
        <a:lstStyle/>
        <a:p>
          <a:endParaRPr lang="en-US"/>
        </a:p>
      </dgm:t>
    </dgm:pt>
    <dgm:pt modelId="{943D7627-51B0-4545-A9F3-0ED465B25FCB}">
      <dgm:prSet phldrT="[Text]"/>
      <dgm:spPr/>
      <dgm:t>
        <a:bodyPr/>
        <a:lstStyle/>
        <a:p>
          <a:r>
            <a:rPr lang="fa-IR" b="1" dirty="0" smtClean="0"/>
            <a:t>جاذبه‌ها</a:t>
          </a:r>
          <a:endParaRPr lang="en-US" b="1" dirty="0"/>
        </a:p>
      </dgm:t>
    </dgm:pt>
    <dgm:pt modelId="{0E84B91B-437F-4C54-A4CD-64E1E20E8089}" type="parTrans" cxnId="{99140B7E-C5AB-460D-A8F7-FB432754A25B}">
      <dgm:prSet/>
      <dgm:spPr/>
      <dgm:t>
        <a:bodyPr/>
        <a:lstStyle/>
        <a:p>
          <a:endParaRPr lang="en-US"/>
        </a:p>
      </dgm:t>
    </dgm:pt>
    <dgm:pt modelId="{90EDF59B-6EF3-4AEE-A558-296B273324F6}" type="sibTrans" cxnId="{99140B7E-C5AB-460D-A8F7-FB432754A25B}">
      <dgm:prSet/>
      <dgm:spPr/>
      <dgm:t>
        <a:bodyPr/>
        <a:lstStyle/>
        <a:p>
          <a:endParaRPr lang="en-US"/>
        </a:p>
      </dgm:t>
    </dgm:pt>
    <dgm:pt modelId="{F1482520-5A05-4D52-81A4-67FB3441A339}">
      <dgm:prSet phldrT="[Text]" custT="1"/>
      <dgm:spPr/>
      <dgm:t>
        <a:bodyPr/>
        <a:lstStyle/>
        <a:p>
          <a:r>
            <a:rPr lang="fa-IR" sz="1600" b="1" dirty="0" smtClean="0"/>
            <a:t>جاذبه‌های اخلاقی- معنوی</a:t>
          </a:r>
          <a:endParaRPr lang="en-US" sz="1600" b="1" dirty="0"/>
        </a:p>
      </dgm:t>
    </dgm:pt>
    <dgm:pt modelId="{9671678D-893F-4832-8A82-40AD07C03365}" type="parTrans" cxnId="{C7E19A72-61B9-4899-9A67-5F3880C85FAC}">
      <dgm:prSet/>
      <dgm:spPr/>
      <dgm:t>
        <a:bodyPr/>
        <a:lstStyle/>
        <a:p>
          <a:endParaRPr lang="en-US"/>
        </a:p>
      </dgm:t>
    </dgm:pt>
    <dgm:pt modelId="{C92DD7C3-E413-4945-B144-088DE780AD74}" type="sibTrans" cxnId="{C7E19A72-61B9-4899-9A67-5F3880C85FAC}">
      <dgm:prSet/>
      <dgm:spPr/>
      <dgm:t>
        <a:bodyPr/>
        <a:lstStyle/>
        <a:p>
          <a:endParaRPr lang="en-US"/>
        </a:p>
      </dgm:t>
    </dgm:pt>
    <dgm:pt modelId="{7FC00879-CCD4-48F1-8B75-104E5A6079B4}">
      <dgm:prSet phldrT="[Text]" custT="1"/>
      <dgm:spPr/>
      <dgm:t>
        <a:bodyPr/>
        <a:lstStyle/>
        <a:p>
          <a:r>
            <a:rPr lang="fa-IR" sz="1200" b="1" dirty="0" smtClean="0"/>
            <a:t>(</a:t>
          </a:r>
          <a:r>
            <a:rPr lang="fa-IR" sz="1600" b="1" dirty="0" smtClean="0"/>
            <a:t>فراتر از تحلیل زیست‌شناسی حیوانی: حقیقت‌جویی</a:t>
          </a:r>
        </a:p>
        <a:p>
          <a:r>
            <a:rPr lang="fa-IR" sz="1600" b="1" dirty="0" smtClean="0"/>
            <a:t>عدالت‌طلبی، حسادت</a:t>
          </a:r>
          <a:endParaRPr lang="en-US" sz="1600" b="1" dirty="0"/>
        </a:p>
      </dgm:t>
    </dgm:pt>
    <dgm:pt modelId="{52547FF8-3CD9-487A-918C-B2E2CD8CD309}" type="parTrans" cxnId="{5647FC83-51B5-4679-BE02-5E2E8ED25C7C}">
      <dgm:prSet/>
      <dgm:spPr/>
      <dgm:t>
        <a:bodyPr/>
        <a:lstStyle/>
        <a:p>
          <a:endParaRPr lang="en-US"/>
        </a:p>
      </dgm:t>
    </dgm:pt>
    <dgm:pt modelId="{A57CA1C7-4128-4587-81C4-C0062C87FCC7}" type="sibTrans" cxnId="{5647FC83-51B5-4679-BE02-5E2E8ED25C7C}">
      <dgm:prSet/>
      <dgm:spPr/>
      <dgm:t>
        <a:bodyPr/>
        <a:lstStyle/>
        <a:p>
          <a:endParaRPr lang="en-US"/>
        </a:p>
      </dgm:t>
    </dgm:pt>
    <dgm:pt modelId="{0F798E86-980A-41E9-93DE-5EAE1F4347D0}">
      <dgm:prSet phldrT="[Text]" custT="1"/>
      <dgm:spPr/>
      <dgm:t>
        <a:bodyPr/>
        <a:lstStyle/>
        <a:p>
          <a:pPr rtl="1"/>
          <a:r>
            <a:rPr lang="fa-IR" sz="1600" b="1" dirty="0" smtClean="0"/>
            <a:t>نسبت خاص با خداوند</a:t>
          </a:r>
          <a:endParaRPr lang="en-US" sz="1600" b="1" dirty="0"/>
        </a:p>
      </dgm:t>
    </dgm:pt>
    <dgm:pt modelId="{C4C5A8C7-0355-4F0F-A27A-4881BA42C2DA}" type="parTrans" cxnId="{B5C50913-7C47-4713-B1C6-DA7C9C9026E8}">
      <dgm:prSet/>
      <dgm:spPr/>
      <dgm:t>
        <a:bodyPr/>
        <a:lstStyle/>
        <a:p>
          <a:endParaRPr lang="en-US"/>
        </a:p>
      </dgm:t>
    </dgm:pt>
    <dgm:pt modelId="{F6044130-AA1A-4094-BBF5-DBC4477F34CD}" type="sibTrans" cxnId="{B5C50913-7C47-4713-B1C6-DA7C9C9026E8}">
      <dgm:prSet/>
      <dgm:spPr/>
      <dgm:t>
        <a:bodyPr/>
        <a:lstStyle/>
        <a:p>
          <a:endParaRPr lang="en-US"/>
        </a:p>
      </dgm:t>
    </dgm:pt>
    <dgm:pt modelId="{8C6A19F1-353A-4476-A955-0B31D9FBB036}">
      <dgm:prSet phldrT="[Text]" custT="1"/>
      <dgm:spPr/>
      <dgm:t>
        <a:bodyPr/>
        <a:lstStyle/>
        <a:p>
          <a:r>
            <a:rPr lang="fa-IR" sz="1200" b="1" dirty="0" smtClean="0"/>
            <a:t>نحوه تحت تاثیر جاذبه‌ها قرار گرفتن (میل یا اراده)</a:t>
          </a:r>
          <a:endParaRPr lang="en-US" sz="1200" b="1" dirty="0"/>
        </a:p>
      </dgm:t>
    </dgm:pt>
    <dgm:pt modelId="{DA49EAC6-8BA6-4A1A-B07C-DF6019D8D945}" type="parTrans" cxnId="{78773671-CDF0-499F-8EBA-C4B7D46D53FF}">
      <dgm:prSet/>
      <dgm:spPr/>
      <dgm:t>
        <a:bodyPr/>
        <a:lstStyle/>
        <a:p>
          <a:endParaRPr lang="en-US"/>
        </a:p>
      </dgm:t>
    </dgm:pt>
    <dgm:pt modelId="{4D565A61-8903-4DD8-97C2-9F263A42582F}" type="sibTrans" cxnId="{78773671-CDF0-499F-8EBA-C4B7D46D53FF}">
      <dgm:prSet/>
      <dgm:spPr/>
      <dgm:t>
        <a:bodyPr/>
        <a:lstStyle/>
        <a:p>
          <a:endParaRPr lang="en-US"/>
        </a:p>
      </dgm:t>
    </dgm:pt>
    <dgm:pt modelId="{3D678DC0-6B28-4392-91FC-3C89E399A0D1}">
      <dgm:prSet phldrT="[Text]"/>
      <dgm:spPr/>
      <dgm:t>
        <a:bodyPr/>
        <a:lstStyle/>
        <a:p>
          <a:r>
            <a:rPr lang="fa-IR" b="1" dirty="0" smtClean="0"/>
            <a:t>فعالیتهای تدبیری (فرهنگ)</a:t>
          </a:r>
        </a:p>
      </dgm:t>
    </dgm:pt>
    <dgm:pt modelId="{1312B1B6-FBA4-4F39-BA9E-24E63819B942}" type="parTrans" cxnId="{B2884AC7-00AE-4701-AD92-C31669BC49D6}">
      <dgm:prSet/>
      <dgm:spPr/>
      <dgm:t>
        <a:bodyPr/>
        <a:lstStyle/>
        <a:p>
          <a:endParaRPr lang="en-US"/>
        </a:p>
      </dgm:t>
    </dgm:pt>
    <dgm:pt modelId="{8749D725-A643-41D9-9E27-04E197AD1581}" type="sibTrans" cxnId="{B2884AC7-00AE-4701-AD92-C31669BC49D6}">
      <dgm:prSet/>
      <dgm:spPr/>
      <dgm:t>
        <a:bodyPr/>
        <a:lstStyle/>
        <a:p>
          <a:endParaRPr lang="en-US"/>
        </a:p>
      </dgm:t>
    </dgm:pt>
    <dgm:pt modelId="{3B57D5A8-C10E-49BA-9812-B30066571C9B}">
      <dgm:prSet phldrT="[Text]" custT="1"/>
      <dgm:spPr/>
      <dgm:t>
        <a:bodyPr/>
        <a:lstStyle/>
        <a:p>
          <a:pPr rtl="1"/>
          <a:r>
            <a:rPr lang="fa-IR" sz="1600" b="1" dirty="0" smtClean="0"/>
            <a:t>اعتباریات</a:t>
          </a:r>
          <a:endParaRPr lang="en-US" sz="1600" b="1" dirty="0"/>
        </a:p>
      </dgm:t>
    </dgm:pt>
    <dgm:pt modelId="{B37BDBB0-22C0-4D2C-9E0E-621F313D3963}" type="parTrans" cxnId="{D3EAA25D-C018-4E79-8CE9-C2B1023E9AFA}">
      <dgm:prSet/>
      <dgm:spPr/>
      <dgm:t>
        <a:bodyPr/>
        <a:lstStyle/>
        <a:p>
          <a:endParaRPr lang="en-US"/>
        </a:p>
      </dgm:t>
    </dgm:pt>
    <dgm:pt modelId="{F77122E5-1D45-481B-B661-82C7E1DE2E23}" type="sibTrans" cxnId="{D3EAA25D-C018-4E79-8CE9-C2B1023E9AFA}">
      <dgm:prSet/>
      <dgm:spPr/>
      <dgm:t>
        <a:bodyPr/>
        <a:lstStyle/>
        <a:p>
          <a:endParaRPr lang="en-US"/>
        </a:p>
      </dgm:t>
    </dgm:pt>
    <dgm:pt modelId="{7F901F61-324C-4D43-AC91-F0960808D0CD}">
      <dgm:prSet phldrT="[Text]"/>
      <dgm:spPr/>
      <dgm:t>
        <a:bodyPr/>
        <a:lstStyle/>
        <a:p>
          <a:pPr rtl="1"/>
          <a:r>
            <a:rPr lang="fa-IR" b="1" dirty="0" smtClean="0"/>
            <a:t>عناوین اعتباری احکام وضعی</a:t>
          </a:r>
          <a:endParaRPr lang="en-US" b="1" dirty="0"/>
        </a:p>
      </dgm:t>
    </dgm:pt>
    <dgm:pt modelId="{1E51A5D0-8A63-48D8-A589-36A8C4260906}" type="parTrans" cxnId="{79F35D78-1BF2-4A5D-BC25-F360C102E055}">
      <dgm:prSet/>
      <dgm:spPr/>
      <dgm:t>
        <a:bodyPr/>
        <a:lstStyle/>
        <a:p>
          <a:endParaRPr lang="en-US"/>
        </a:p>
      </dgm:t>
    </dgm:pt>
    <dgm:pt modelId="{61E6DFC4-2626-4743-A162-817B8AC4BDD5}" type="sibTrans" cxnId="{79F35D78-1BF2-4A5D-BC25-F360C102E055}">
      <dgm:prSet/>
      <dgm:spPr/>
      <dgm:t>
        <a:bodyPr/>
        <a:lstStyle/>
        <a:p>
          <a:endParaRPr lang="en-US"/>
        </a:p>
      </dgm:t>
    </dgm:pt>
    <dgm:pt modelId="{252F993C-5C39-47E4-9742-ABFD72606C69}" type="pres">
      <dgm:prSet presAssocID="{FA8B8E16-D61A-4701-AAAE-98E135B838AA}" presName="diagram" presStyleCnt="0">
        <dgm:presLayoutVars>
          <dgm:chPref val="1"/>
          <dgm:dir val="rev"/>
          <dgm:animOne val="branch"/>
          <dgm:animLvl val="lvl"/>
          <dgm:resizeHandles val="exact"/>
        </dgm:presLayoutVars>
      </dgm:prSet>
      <dgm:spPr/>
      <dgm:t>
        <a:bodyPr/>
        <a:lstStyle/>
        <a:p>
          <a:endParaRPr lang="en-US"/>
        </a:p>
      </dgm:t>
    </dgm:pt>
    <dgm:pt modelId="{1CD2D5F9-D7DB-479C-9DE2-AFBF14334997}" type="pres">
      <dgm:prSet presAssocID="{9EA34933-0994-45BA-AD4C-86928E87E9BB}" presName="root1" presStyleCnt="0"/>
      <dgm:spPr/>
    </dgm:pt>
    <dgm:pt modelId="{8078B626-D661-47CA-A11A-AD89DDD95A8E}" type="pres">
      <dgm:prSet presAssocID="{9EA34933-0994-45BA-AD4C-86928E87E9BB}" presName="LevelOneTextNode" presStyleLbl="node0" presStyleIdx="0" presStyleCnt="1">
        <dgm:presLayoutVars>
          <dgm:chPref val="3"/>
        </dgm:presLayoutVars>
      </dgm:prSet>
      <dgm:spPr/>
      <dgm:t>
        <a:bodyPr/>
        <a:lstStyle/>
        <a:p>
          <a:endParaRPr lang="en-US"/>
        </a:p>
      </dgm:t>
    </dgm:pt>
    <dgm:pt modelId="{BA2B8014-78A8-478A-857D-C22BBA6D2BB4}" type="pres">
      <dgm:prSet presAssocID="{9EA34933-0994-45BA-AD4C-86928E87E9BB}" presName="level2hierChild" presStyleCnt="0"/>
      <dgm:spPr/>
    </dgm:pt>
    <dgm:pt modelId="{DBC8EB04-5FBE-42A5-A945-A9442F082A31}" type="pres">
      <dgm:prSet presAssocID="{5A23BE4C-A203-49AF-A0B6-8624ED677267}" presName="conn2-1" presStyleLbl="parChTrans1D2" presStyleIdx="0" presStyleCnt="2"/>
      <dgm:spPr/>
      <dgm:t>
        <a:bodyPr/>
        <a:lstStyle/>
        <a:p>
          <a:endParaRPr lang="en-US"/>
        </a:p>
      </dgm:t>
    </dgm:pt>
    <dgm:pt modelId="{81A8E189-5041-4FF7-9E5B-0C697DB3F71D}" type="pres">
      <dgm:prSet presAssocID="{5A23BE4C-A203-49AF-A0B6-8624ED677267}" presName="connTx" presStyleLbl="parChTrans1D2" presStyleIdx="0" presStyleCnt="2"/>
      <dgm:spPr/>
      <dgm:t>
        <a:bodyPr/>
        <a:lstStyle/>
        <a:p>
          <a:endParaRPr lang="en-US"/>
        </a:p>
      </dgm:t>
    </dgm:pt>
    <dgm:pt modelId="{E13D1E82-6FEF-4712-ACA4-2579A10E0105}" type="pres">
      <dgm:prSet presAssocID="{595C07DC-61F2-4979-ACF9-0A76D45E22E3}" presName="root2" presStyleCnt="0"/>
      <dgm:spPr/>
    </dgm:pt>
    <dgm:pt modelId="{AA31D292-1222-49E0-86A2-CBCDABB6C866}" type="pres">
      <dgm:prSet presAssocID="{595C07DC-61F2-4979-ACF9-0A76D45E22E3}" presName="LevelTwoTextNode" presStyleLbl="node2" presStyleIdx="0" presStyleCnt="2">
        <dgm:presLayoutVars>
          <dgm:chPref val="3"/>
        </dgm:presLayoutVars>
      </dgm:prSet>
      <dgm:spPr/>
      <dgm:t>
        <a:bodyPr/>
        <a:lstStyle/>
        <a:p>
          <a:endParaRPr lang="en-US"/>
        </a:p>
      </dgm:t>
    </dgm:pt>
    <dgm:pt modelId="{2D638C9F-066E-47B0-9F97-4D1842A68388}" type="pres">
      <dgm:prSet presAssocID="{595C07DC-61F2-4979-ACF9-0A76D45E22E3}" presName="level3hierChild" presStyleCnt="0"/>
      <dgm:spPr/>
    </dgm:pt>
    <dgm:pt modelId="{E98D95AE-5B9F-459E-9E43-E6EE21D5E6C6}" type="pres">
      <dgm:prSet presAssocID="{C4C5A8C7-0355-4F0F-A27A-4881BA42C2DA}" presName="conn2-1" presStyleLbl="parChTrans1D3" presStyleIdx="0" presStyleCnt="3"/>
      <dgm:spPr/>
      <dgm:t>
        <a:bodyPr/>
        <a:lstStyle/>
        <a:p>
          <a:endParaRPr lang="en-US"/>
        </a:p>
      </dgm:t>
    </dgm:pt>
    <dgm:pt modelId="{7B597982-3F07-49B3-92D6-E94663B8C6E1}" type="pres">
      <dgm:prSet presAssocID="{C4C5A8C7-0355-4F0F-A27A-4881BA42C2DA}" presName="connTx" presStyleLbl="parChTrans1D3" presStyleIdx="0" presStyleCnt="3"/>
      <dgm:spPr/>
      <dgm:t>
        <a:bodyPr/>
        <a:lstStyle/>
        <a:p>
          <a:endParaRPr lang="en-US"/>
        </a:p>
      </dgm:t>
    </dgm:pt>
    <dgm:pt modelId="{23457E6E-CC48-4BE7-AD70-583447A7753F}" type="pres">
      <dgm:prSet presAssocID="{0F798E86-980A-41E9-93DE-5EAE1F4347D0}" presName="root2" presStyleCnt="0"/>
      <dgm:spPr/>
    </dgm:pt>
    <dgm:pt modelId="{DFB783D7-1A12-4171-BF7A-CFE9E7DE8885}" type="pres">
      <dgm:prSet presAssocID="{0F798E86-980A-41E9-93DE-5EAE1F4347D0}" presName="LevelTwoTextNode" presStyleLbl="node3" presStyleIdx="0" presStyleCnt="3" custScaleX="181309">
        <dgm:presLayoutVars>
          <dgm:chPref val="3"/>
        </dgm:presLayoutVars>
      </dgm:prSet>
      <dgm:spPr/>
      <dgm:t>
        <a:bodyPr/>
        <a:lstStyle/>
        <a:p>
          <a:endParaRPr lang="en-US"/>
        </a:p>
      </dgm:t>
    </dgm:pt>
    <dgm:pt modelId="{13D3F22C-9EA6-49A1-9545-AE7E23D277C2}" type="pres">
      <dgm:prSet presAssocID="{0F798E86-980A-41E9-93DE-5EAE1F4347D0}" presName="level3hierChild" presStyleCnt="0"/>
      <dgm:spPr/>
    </dgm:pt>
    <dgm:pt modelId="{827FA77D-F20A-4D2F-A98D-BCD0081DC3E7}" type="pres">
      <dgm:prSet presAssocID="{68D17028-4487-4A55-BCBF-FB1C58F4E9E5}" presName="conn2-1" presStyleLbl="parChTrans1D2" presStyleIdx="1" presStyleCnt="2"/>
      <dgm:spPr/>
      <dgm:t>
        <a:bodyPr/>
        <a:lstStyle/>
        <a:p>
          <a:endParaRPr lang="en-US"/>
        </a:p>
      </dgm:t>
    </dgm:pt>
    <dgm:pt modelId="{43D6272A-BEFB-454E-8EA4-69B377BE3E8B}" type="pres">
      <dgm:prSet presAssocID="{68D17028-4487-4A55-BCBF-FB1C58F4E9E5}" presName="connTx" presStyleLbl="parChTrans1D2" presStyleIdx="1" presStyleCnt="2"/>
      <dgm:spPr/>
      <dgm:t>
        <a:bodyPr/>
        <a:lstStyle/>
        <a:p>
          <a:endParaRPr lang="en-US"/>
        </a:p>
      </dgm:t>
    </dgm:pt>
    <dgm:pt modelId="{D8C2992C-AF4A-4A21-B968-71BD05250E4A}" type="pres">
      <dgm:prSet presAssocID="{327F68C0-1E44-4C19-88B7-FA0F3E9EE06C}" presName="root2" presStyleCnt="0"/>
      <dgm:spPr/>
    </dgm:pt>
    <dgm:pt modelId="{A8F8CEC6-EE7B-40C5-ABBF-61DA45F4EF61}" type="pres">
      <dgm:prSet presAssocID="{327F68C0-1E44-4C19-88B7-FA0F3E9EE06C}" presName="LevelTwoTextNode" presStyleLbl="node2" presStyleIdx="1" presStyleCnt="2">
        <dgm:presLayoutVars>
          <dgm:chPref val="3"/>
        </dgm:presLayoutVars>
      </dgm:prSet>
      <dgm:spPr/>
      <dgm:t>
        <a:bodyPr/>
        <a:lstStyle/>
        <a:p>
          <a:endParaRPr lang="en-US"/>
        </a:p>
      </dgm:t>
    </dgm:pt>
    <dgm:pt modelId="{0AEC7D08-BE6A-4F14-961E-569C5A2319BF}" type="pres">
      <dgm:prSet presAssocID="{327F68C0-1E44-4C19-88B7-FA0F3E9EE06C}" presName="level3hierChild" presStyleCnt="0"/>
      <dgm:spPr/>
    </dgm:pt>
    <dgm:pt modelId="{BC86D7AF-4503-4C76-85A9-73C0E9CC8729}" type="pres">
      <dgm:prSet presAssocID="{076F7D48-5632-42B4-A856-792DDD7B8616}" presName="conn2-1" presStyleLbl="parChTrans1D3" presStyleIdx="1" presStyleCnt="3"/>
      <dgm:spPr/>
      <dgm:t>
        <a:bodyPr/>
        <a:lstStyle/>
        <a:p>
          <a:endParaRPr lang="en-US"/>
        </a:p>
      </dgm:t>
    </dgm:pt>
    <dgm:pt modelId="{DA6E8D88-9B3C-48ED-A52B-6BA31B28B691}" type="pres">
      <dgm:prSet presAssocID="{076F7D48-5632-42B4-A856-792DDD7B8616}" presName="connTx" presStyleLbl="parChTrans1D3" presStyleIdx="1" presStyleCnt="3"/>
      <dgm:spPr/>
      <dgm:t>
        <a:bodyPr/>
        <a:lstStyle/>
        <a:p>
          <a:endParaRPr lang="en-US"/>
        </a:p>
      </dgm:t>
    </dgm:pt>
    <dgm:pt modelId="{20912A46-DDCA-4697-BEC3-3C4E6757D8A1}" type="pres">
      <dgm:prSet presAssocID="{783EEB54-CC76-4FF4-BABA-45C84FC79A26}" presName="root2" presStyleCnt="0"/>
      <dgm:spPr/>
    </dgm:pt>
    <dgm:pt modelId="{406FEA92-BF71-4694-8F84-FFCCC66CD222}" type="pres">
      <dgm:prSet presAssocID="{783EEB54-CC76-4FF4-BABA-45C84FC79A26}" presName="LevelTwoTextNode" presStyleLbl="node3" presStyleIdx="1" presStyleCnt="3" custLinFactNeighborX="-14832" custLinFactNeighborY="-2819">
        <dgm:presLayoutVars>
          <dgm:chPref val="3"/>
        </dgm:presLayoutVars>
      </dgm:prSet>
      <dgm:spPr/>
      <dgm:t>
        <a:bodyPr/>
        <a:lstStyle/>
        <a:p>
          <a:endParaRPr lang="en-US"/>
        </a:p>
      </dgm:t>
    </dgm:pt>
    <dgm:pt modelId="{524A372D-CFE1-481C-A7EA-800D35F221ED}" type="pres">
      <dgm:prSet presAssocID="{783EEB54-CC76-4FF4-BABA-45C84FC79A26}" presName="level3hierChild" presStyleCnt="0"/>
      <dgm:spPr/>
    </dgm:pt>
    <dgm:pt modelId="{9C3EBC67-114C-46E3-A168-D31FC1AB9135}" type="pres">
      <dgm:prSet presAssocID="{CD2C58F7-372A-4E1D-BB0B-FEA644D2389A}" presName="conn2-1" presStyleLbl="parChTrans1D4" presStyleIdx="0" presStyleCnt="10"/>
      <dgm:spPr/>
      <dgm:t>
        <a:bodyPr/>
        <a:lstStyle/>
        <a:p>
          <a:endParaRPr lang="en-US"/>
        </a:p>
      </dgm:t>
    </dgm:pt>
    <dgm:pt modelId="{1E212D29-101C-46CD-A687-4518EC596BB1}" type="pres">
      <dgm:prSet presAssocID="{CD2C58F7-372A-4E1D-BB0B-FEA644D2389A}" presName="connTx" presStyleLbl="parChTrans1D4" presStyleIdx="0" presStyleCnt="10"/>
      <dgm:spPr/>
      <dgm:t>
        <a:bodyPr/>
        <a:lstStyle/>
        <a:p>
          <a:endParaRPr lang="en-US"/>
        </a:p>
      </dgm:t>
    </dgm:pt>
    <dgm:pt modelId="{E08F19B8-8F68-4B5D-99E0-8E363021E11C}" type="pres">
      <dgm:prSet presAssocID="{82594938-6239-498F-97F9-4F828926D370}" presName="root2" presStyleCnt="0"/>
      <dgm:spPr/>
    </dgm:pt>
    <dgm:pt modelId="{D476F444-A981-40AD-8DCD-071F05EE6CEB}" type="pres">
      <dgm:prSet presAssocID="{82594938-6239-498F-97F9-4F828926D370}" presName="LevelTwoTextNode" presStyleLbl="node4" presStyleIdx="0" presStyleCnt="10" custLinFactNeighborX="-7933" custLinFactNeighborY="40461">
        <dgm:presLayoutVars>
          <dgm:chPref val="3"/>
        </dgm:presLayoutVars>
      </dgm:prSet>
      <dgm:spPr/>
      <dgm:t>
        <a:bodyPr/>
        <a:lstStyle/>
        <a:p>
          <a:endParaRPr lang="en-US"/>
        </a:p>
      </dgm:t>
    </dgm:pt>
    <dgm:pt modelId="{3DCCBBCA-398F-4F69-9CA2-1A8F5789D66F}" type="pres">
      <dgm:prSet presAssocID="{82594938-6239-498F-97F9-4F828926D370}" presName="level3hierChild" presStyleCnt="0"/>
      <dgm:spPr/>
    </dgm:pt>
    <dgm:pt modelId="{7D0E2B48-924E-4126-9D1E-A3D2293C2EF1}" type="pres">
      <dgm:prSet presAssocID="{18119809-F526-4873-B968-62BE4AC3F01E}" presName="conn2-1" presStyleLbl="parChTrans1D4" presStyleIdx="1" presStyleCnt="10"/>
      <dgm:spPr/>
      <dgm:t>
        <a:bodyPr/>
        <a:lstStyle/>
        <a:p>
          <a:endParaRPr lang="en-US"/>
        </a:p>
      </dgm:t>
    </dgm:pt>
    <dgm:pt modelId="{D3DB73E1-A815-4E80-B956-0947931C0389}" type="pres">
      <dgm:prSet presAssocID="{18119809-F526-4873-B968-62BE4AC3F01E}" presName="connTx" presStyleLbl="parChTrans1D4" presStyleIdx="1" presStyleCnt="10"/>
      <dgm:spPr/>
      <dgm:t>
        <a:bodyPr/>
        <a:lstStyle/>
        <a:p>
          <a:endParaRPr lang="en-US"/>
        </a:p>
      </dgm:t>
    </dgm:pt>
    <dgm:pt modelId="{CC9EA5A0-13E1-4A8C-BA91-3F480A9319EA}" type="pres">
      <dgm:prSet presAssocID="{A87FF742-FE11-48A6-BAFF-132479690F27}" presName="root2" presStyleCnt="0"/>
      <dgm:spPr/>
    </dgm:pt>
    <dgm:pt modelId="{E43EE8D1-508B-46A5-8649-A9AC737F7A34}" type="pres">
      <dgm:prSet presAssocID="{A87FF742-FE11-48A6-BAFF-132479690F27}" presName="LevelTwoTextNode" presStyleLbl="node4" presStyleIdx="1" presStyleCnt="10" custScaleY="208789" custLinFactNeighborX="-4465" custLinFactNeighborY="40130">
        <dgm:presLayoutVars>
          <dgm:chPref val="3"/>
        </dgm:presLayoutVars>
      </dgm:prSet>
      <dgm:spPr/>
      <dgm:t>
        <a:bodyPr/>
        <a:lstStyle/>
        <a:p>
          <a:endParaRPr lang="en-US"/>
        </a:p>
      </dgm:t>
    </dgm:pt>
    <dgm:pt modelId="{23892EDD-1134-488A-9D23-1189F7B979B1}" type="pres">
      <dgm:prSet presAssocID="{A87FF742-FE11-48A6-BAFF-132479690F27}" presName="level3hierChild" presStyleCnt="0"/>
      <dgm:spPr/>
    </dgm:pt>
    <dgm:pt modelId="{A08AE2C6-EF54-49C1-9814-B587810D0129}" type="pres">
      <dgm:prSet presAssocID="{07A6BB9C-C20F-4D16-AD9B-699324AF40C5}" presName="conn2-1" presStyleLbl="parChTrans1D4" presStyleIdx="2" presStyleCnt="10"/>
      <dgm:spPr/>
      <dgm:t>
        <a:bodyPr/>
        <a:lstStyle/>
        <a:p>
          <a:endParaRPr lang="en-US"/>
        </a:p>
      </dgm:t>
    </dgm:pt>
    <dgm:pt modelId="{90CF237A-23AF-44B1-82CC-46A17FE9818F}" type="pres">
      <dgm:prSet presAssocID="{07A6BB9C-C20F-4D16-AD9B-699324AF40C5}" presName="connTx" presStyleLbl="parChTrans1D4" presStyleIdx="2" presStyleCnt="10"/>
      <dgm:spPr/>
      <dgm:t>
        <a:bodyPr/>
        <a:lstStyle/>
        <a:p>
          <a:endParaRPr lang="en-US"/>
        </a:p>
      </dgm:t>
    </dgm:pt>
    <dgm:pt modelId="{686633AB-BBAB-4B9F-BEF5-7E3F3252C04C}" type="pres">
      <dgm:prSet presAssocID="{40C2988A-566D-4FAE-B403-78A0BA50F068}" presName="root2" presStyleCnt="0"/>
      <dgm:spPr/>
    </dgm:pt>
    <dgm:pt modelId="{219F9E2E-B3D7-44DA-A34D-D9DB4F752038}" type="pres">
      <dgm:prSet presAssocID="{40C2988A-566D-4FAE-B403-78A0BA50F068}" presName="LevelTwoTextNode" presStyleLbl="node4" presStyleIdx="2" presStyleCnt="10" custLinFactNeighborX="-654" custLinFactNeighborY="8350">
        <dgm:presLayoutVars>
          <dgm:chPref val="3"/>
        </dgm:presLayoutVars>
      </dgm:prSet>
      <dgm:spPr/>
      <dgm:t>
        <a:bodyPr/>
        <a:lstStyle/>
        <a:p>
          <a:endParaRPr lang="en-US"/>
        </a:p>
      </dgm:t>
    </dgm:pt>
    <dgm:pt modelId="{DAE7171D-AC84-41C1-A81E-448AB16546DC}" type="pres">
      <dgm:prSet presAssocID="{40C2988A-566D-4FAE-B403-78A0BA50F068}" presName="level3hierChild" presStyleCnt="0"/>
      <dgm:spPr/>
    </dgm:pt>
    <dgm:pt modelId="{0CFD9D5A-25F4-4BC2-968B-C747643233E3}" type="pres">
      <dgm:prSet presAssocID="{B37BDBB0-22C0-4D2C-9E0E-621F313D3963}" presName="conn2-1" presStyleLbl="parChTrans1D4" presStyleIdx="3" presStyleCnt="10"/>
      <dgm:spPr/>
      <dgm:t>
        <a:bodyPr/>
        <a:lstStyle/>
        <a:p>
          <a:endParaRPr lang="en-US"/>
        </a:p>
      </dgm:t>
    </dgm:pt>
    <dgm:pt modelId="{8A1CF29D-7311-414D-A5D4-E655431817B9}" type="pres">
      <dgm:prSet presAssocID="{B37BDBB0-22C0-4D2C-9E0E-621F313D3963}" presName="connTx" presStyleLbl="parChTrans1D4" presStyleIdx="3" presStyleCnt="10"/>
      <dgm:spPr/>
      <dgm:t>
        <a:bodyPr/>
        <a:lstStyle/>
        <a:p>
          <a:endParaRPr lang="en-US"/>
        </a:p>
      </dgm:t>
    </dgm:pt>
    <dgm:pt modelId="{3DD08239-52E8-41AA-AD65-15816471C229}" type="pres">
      <dgm:prSet presAssocID="{3B57D5A8-C10E-49BA-9812-B30066571C9B}" presName="root2" presStyleCnt="0"/>
      <dgm:spPr/>
    </dgm:pt>
    <dgm:pt modelId="{00557667-61BF-44CF-903E-93A62DDC131B}" type="pres">
      <dgm:prSet presAssocID="{3B57D5A8-C10E-49BA-9812-B30066571C9B}" presName="LevelTwoTextNode" presStyleLbl="node4" presStyleIdx="3" presStyleCnt="10" custScaleY="121348" custLinFactNeighborX="2358" custLinFactNeighborY="43266">
        <dgm:presLayoutVars>
          <dgm:chPref val="3"/>
        </dgm:presLayoutVars>
      </dgm:prSet>
      <dgm:spPr/>
      <dgm:t>
        <a:bodyPr/>
        <a:lstStyle/>
        <a:p>
          <a:endParaRPr lang="en-US"/>
        </a:p>
      </dgm:t>
    </dgm:pt>
    <dgm:pt modelId="{D09E370E-AED9-410A-BA7A-503D3CE0F89B}" type="pres">
      <dgm:prSet presAssocID="{3B57D5A8-C10E-49BA-9812-B30066571C9B}" presName="level3hierChild" presStyleCnt="0"/>
      <dgm:spPr/>
    </dgm:pt>
    <dgm:pt modelId="{BBF95FC8-62A2-47EB-80EC-5E56F202E501}" type="pres">
      <dgm:prSet presAssocID="{1E51A5D0-8A63-48D8-A589-36A8C4260906}" presName="conn2-1" presStyleLbl="parChTrans1D4" presStyleIdx="4" presStyleCnt="10"/>
      <dgm:spPr/>
      <dgm:t>
        <a:bodyPr/>
        <a:lstStyle/>
        <a:p>
          <a:endParaRPr lang="en-US"/>
        </a:p>
      </dgm:t>
    </dgm:pt>
    <dgm:pt modelId="{9842CB28-ADC8-4111-A7ED-A34A19CDC168}" type="pres">
      <dgm:prSet presAssocID="{1E51A5D0-8A63-48D8-A589-36A8C4260906}" presName="connTx" presStyleLbl="parChTrans1D4" presStyleIdx="4" presStyleCnt="10"/>
      <dgm:spPr/>
      <dgm:t>
        <a:bodyPr/>
        <a:lstStyle/>
        <a:p>
          <a:endParaRPr lang="en-US"/>
        </a:p>
      </dgm:t>
    </dgm:pt>
    <dgm:pt modelId="{B4673264-F77B-43AE-98A0-5F851FB979F8}" type="pres">
      <dgm:prSet presAssocID="{7F901F61-324C-4D43-AC91-F0960808D0CD}" presName="root2" presStyleCnt="0"/>
      <dgm:spPr/>
    </dgm:pt>
    <dgm:pt modelId="{3AE81046-9DB4-463E-BB3E-7E461AED35D9}" type="pres">
      <dgm:prSet presAssocID="{7F901F61-324C-4D43-AC91-F0960808D0CD}" presName="LevelTwoTextNode" presStyleLbl="node4" presStyleIdx="4" presStyleCnt="10" custScaleY="131331" custLinFactY="-37571" custLinFactNeighborX="1427" custLinFactNeighborY="-100000">
        <dgm:presLayoutVars>
          <dgm:chPref val="3"/>
        </dgm:presLayoutVars>
      </dgm:prSet>
      <dgm:spPr/>
      <dgm:t>
        <a:bodyPr/>
        <a:lstStyle/>
        <a:p>
          <a:endParaRPr lang="en-US"/>
        </a:p>
      </dgm:t>
    </dgm:pt>
    <dgm:pt modelId="{403C267E-AC07-4635-B88C-360D085F7EB9}" type="pres">
      <dgm:prSet presAssocID="{7F901F61-324C-4D43-AC91-F0960808D0CD}" presName="level3hierChild" presStyleCnt="0"/>
      <dgm:spPr/>
    </dgm:pt>
    <dgm:pt modelId="{8D5C13B4-7B11-4844-9B30-32545A22FB0E}" type="pres">
      <dgm:prSet presAssocID="{095A3835-8C5E-453B-A31F-B3593C046C47}" presName="conn2-1" presStyleLbl="parChTrans1D3" presStyleIdx="2" presStyleCnt="3"/>
      <dgm:spPr/>
      <dgm:t>
        <a:bodyPr/>
        <a:lstStyle/>
        <a:p>
          <a:endParaRPr lang="en-US"/>
        </a:p>
      </dgm:t>
    </dgm:pt>
    <dgm:pt modelId="{24E9B7C3-5330-4451-A570-654AB070AD7C}" type="pres">
      <dgm:prSet presAssocID="{095A3835-8C5E-453B-A31F-B3593C046C47}" presName="connTx" presStyleLbl="parChTrans1D3" presStyleIdx="2" presStyleCnt="3"/>
      <dgm:spPr/>
      <dgm:t>
        <a:bodyPr/>
        <a:lstStyle/>
        <a:p>
          <a:endParaRPr lang="en-US"/>
        </a:p>
      </dgm:t>
    </dgm:pt>
    <dgm:pt modelId="{983ADF5A-CB11-4F86-9CEB-D917A5CEF018}" type="pres">
      <dgm:prSet presAssocID="{4457BE37-BAF8-4E7D-8769-8466816ACA56}" presName="root2" presStyleCnt="0"/>
      <dgm:spPr/>
    </dgm:pt>
    <dgm:pt modelId="{64BF83BD-C27D-443D-A319-1CFF2A99E98D}" type="pres">
      <dgm:prSet presAssocID="{4457BE37-BAF8-4E7D-8769-8466816ACA56}" presName="LevelTwoTextNode" presStyleLbl="node3" presStyleIdx="2" presStyleCnt="3" custScaleY="137453" custLinFactNeighborX="-7607" custLinFactNeighborY="-78804">
        <dgm:presLayoutVars>
          <dgm:chPref val="3"/>
        </dgm:presLayoutVars>
      </dgm:prSet>
      <dgm:spPr/>
      <dgm:t>
        <a:bodyPr/>
        <a:lstStyle/>
        <a:p>
          <a:endParaRPr lang="en-US"/>
        </a:p>
      </dgm:t>
    </dgm:pt>
    <dgm:pt modelId="{6309AA02-CCDD-4CE8-83C4-CDBFC26D196C}" type="pres">
      <dgm:prSet presAssocID="{4457BE37-BAF8-4E7D-8769-8466816ACA56}" presName="level3hierChild" presStyleCnt="0"/>
      <dgm:spPr/>
    </dgm:pt>
    <dgm:pt modelId="{0291D8DB-2081-4CF8-AE69-7A03BB9C948A}" type="pres">
      <dgm:prSet presAssocID="{0E84B91B-437F-4C54-A4CD-64E1E20E8089}" presName="conn2-1" presStyleLbl="parChTrans1D4" presStyleIdx="5" presStyleCnt="10"/>
      <dgm:spPr/>
      <dgm:t>
        <a:bodyPr/>
        <a:lstStyle/>
        <a:p>
          <a:endParaRPr lang="en-US"/>
        </a:p>
      </dgm:t>
    </dgm:pt>
    <dgm:pt modelId="{D66AED19-92FB-4D51-9F69-FC35E4FCB93B}" type="pres">
      <dgm:prSet presAssocID="{0E84B91B-437F-4C54-A4CD-64E1E20E8089}" presName="connTx" presStyleLbl="parChTrans1D4" presStyleIdx="5" presStyleCnt="10"/>
      <dgm:spPr/>
      <dgm:t>
        <a:bodyPr/>
        <a:lstStyle/>
        <a:p>
          <a:endParaRPr lang="en-US"/>
        </a:p>
      </dgm:t>
    </dgm:pt>
    <dgm:pt modelId="{001DB2C2-A18A-4574-8461-F0151F9F2508}" type="pres">
      <dgm:prSet presAssocID="{943D7627-51B0-4545-A9F3-0ED465B25FCB}" presName="root2" presStyleCnt="0"/>
      <dgm:spPr/>
    </dgm:pt>
    <dgm:pt modelId="{750273C2-BE56-4CBB-91D3-100F2641AFCB}" type="pres">
      <dgm:prSet presAssocID="{943D7627-51B0-4545-A9F3-0ED465B25FCB}" presName="LevelTwoTextNode" presStyleLbl="node4" presStyleIdx="5" presStyleCnt="10" custLinFactNeighborX="-654" custLinFactNeighborY="-64369">
        <dgm:presLayoutVars>
          <dgm:chPref val="3"/>
        </dgm:presLayoutVars>
      </dgm:prSet>
      <dgm:spPr/>
      <dgm:t>
        <a:bodyPr/>
        <a:lstStyle/>
        <a:p>
          <a:endParaRPr lang="en-US"/>
        </a:p>
      </dgm:t>
    </dgm:pt>
    <dgm:pt modelId="{DF10AA07-0598-46A0-84CF-EFDDFA499C26}" type="pres">
      <dgm:prSet presAssocID="{943D7627-51B0-4545-A9F3-0ED465B25FCB}" presName="level3hierChild" presStyleCnt="0"/>
      <dgm:spPr/>
    </dgm:pt>
    <dgm:pt modelId="{0FB17125-8CE9-46B3-B473-337B596C18DC}" type="pres">
      <dgm:prSet presAssocID="{9671678D-893F-4832-8A82-40AD07C03365}" presName="conn2-1" presStyleLbl="parChTrans1D4" presStyleIdx="6" presStyleCnt="10"/>
      <dgm:spPr/>
      <dgm:t>
        <a:bodyPr/>
        <a:lstStyle/>
        <a:p>
          <a:endParaRPr lang="en-US"/>
        </a:p>
      </dgm:t>
    </dgm:pt>
    <dgm:pt modelId="{4C36D164-E467-43BD-BE09-3AF78DA914CB}" type="pres">
      <dgm:prSet presAssocID="{9671678D-893F-4832-8A82-40AD07C03365}" presName="connTx" presStyleLbl="parChTrans1D4" presStyleIdx="6" presStyleCnt="10"/>
      <dgm:spPr/>
      <dgm:t>
        <a:bodyPr/>
        <a:lstStyle/>
        <a:p>
          <a:endParaRPr lang="en-US"/>
        </a:p>
      </dgm:t>
    </dgm:pt>
    <dgm:pt modelId="{91A6983A-0BEA-4BA0-A7A6-444DC6BE129E}" type="pres">
      <dgm:prSet presAssocID="{F1482520-5A05-4D52-81A4-67FB3441A339}" presName="root2" presStyleCnt="0"/>
      <dgm:spPr/>
    </dgm:pt>
    <dgm:pt modelId="{860A1C84-C218-4982-BF98-340A3456E4E4}" type="pres">
      <dgm:prSet presAssocID="{F1482520-5A05-4D52-81A4-67FB3441A339}" presName="LevelTwoTextNode" presStyleLbl="node4" presStyleIdx="6" presStyleCnt="10" custScaleY="234060" custLinFactNeighborX="-4465" custLinFactNeighborY="-40280">
        <dgm:presLayoutVars>
          <dgm:chPref val="3"/>
        </dgm:presLayoutVars>
      </dgm:prSet>
      <dgm:spPr/>
      <dgm:t>
        <a:bodyPr/>
        <a:lstStyle/>
        <a:p>
          <a:endParaRPr lang="en-US"/>
        </a:p>
      </dgm:t>
    </dgm:pt>
    <dgm:pt modelId="{B2D1069C-698F-4226-8157-D83AB68164F9}" type="pres">
      <dgm:prSet presAssocID="{F1482520-5A05-4D52-81A4-67FB3441A339}" presName="level3hierChild" presStyleCnt="0"/>
      <dgm:spPr/>
    </dgm:pt>
    <dgm:pt modelId="{F9F2A28D-3E29-499A-85D4-0B0F050A0B95}" type="pres">
      <dgm:prSet presAssocID="{52547FF8-3CD9-487A-918C-B2E2CD8CD309}" presName="conn2-1" presStyleLbl="parChTrans1D4" presStyleIdx="7" presStyleCnt="10"/>
      <dgm:spPr/>
      <dgm:t>
        <a:bodyPr/>
        <a:lstStyle/>
        <a:p>
          <a:endParaRPr lang="en-US"/>
        </a:p>
      </dgm:t>
    </dgm:pt>
    <dgm:pt modelId="{337C19BE-5465-460D-86D4-8EBEE5C422B6}" type="pres">
      <dgm:prSet presAssocID="{52547FF8-3CD9-487A-918C-B2E2CD8CD309}" presName="connTx" presStyleLbl="parChTrans1D4" presStyleIdx="7" presStyleCnt="10"/>
      <dgm:spPr/>
      <dgm:t>
        <a:bodyPr/>
        <a:lstStyle/>
        <a:p>
          <a:endParaRPr lang="en-US"/>
        </a:p>
      </dgm:t>
    </dgm:pt>
    <dgm:pt modelId="{8CEF225F-0C71-4A8E-BF16-C2FB22DABFBA}" type="pres">
      <dgm:prSet presAssocID="{7FC00879-CCD4-48F1-8B75-104E5A6079B4}" presName="root2" presStyleCnt="0"/>
      <dgm:spPr/>
    </dgm:pt>
    <dgm:pt modelId="{19422481-E0D7-49D4-B542-7D63D2E38B70}" type="pres">
      <dgm:prSet presAssocID="{7FC00879-CCD4-48F1-8B75-104E5A6079B4}" presName="LevelTwoTextNode" presStyleLbl="node4" presStyleIdx="7" presStyleCnt="10" custScaleX="120681" custScaleY="419432">
        <dgm:presLayoutVars>
          <dgm:chPref val="3"/>
        </dgm:presLayoutVars>
      </dgm:prSet>
      <dgm:spPr/>
      <dgm:t>
        <a:bodyPr/>
        <a:lstStyle/>
        <a:p>
          <a:endParaRPr lang="en-US"/>
        </a:p>
      </dgm:t>
    </dgm:pt>
    <dgm:pt modelId="{D41724FD-2962-47E4-B802-32077695C950}" type="pres">
      <dgm:prSet presAssocID="{7FC00879-CCD4-48F1-8B75-104E5A6079B4}" presName="level3hierChild" presStyleCnt="0"/>
      <dgm:spPr/>
    </dgm:pt>
    <dgm:pt modelId="{98ECF942-9740-4498-AF7B-45E212F0FE34}" type="pres">
      <dgm:prSet presAssocID="{DA49EAC6-8BA6-4A1A-B07C-DF6019D8D945}" presName="conn2-1" presStyleLbl="parChTrans1D4" presStyleIdx="8" presStyleCnt="10"/>
      <dgm:spPr/>
      <dgm:t>
        <a:bodyPr/>
        <a:lstStyle/>
        <a:p>
          <a:endParaRPr lang="en-US"/>
        </a:p>
      </dgm:t>
    </dgm:pt>
    <dgm:pt modelId="{A59F152E-CC82-41EF-BB41-7E6B16D6FB08}" type="pres">
      <dgm:prSet presAssocID="{DA49EAC6-8BA6-4A1A-B07C-DF6019D8D945}" presName="connTx" presStyleLbl="parChTrans1D4" presStyleIdx="8" presStyleCnt="10"/>
      <dgm:spPr/>
      <dgm:t>
        <a:bodyPr/>
        <a:lstStyle/>
        <a:p>
          <a:endParaRPr lang="en-US"/>
        </a:p>
      </dgm:t>
    </dgm:pt>
    <dgm:pt modelId="{B88C95AD-F34B-42DA-8F4A-AB9A3A5853F2}" type="pres">
      <dgm:prSet presAssocID="{8C6A19F1-353A-4476-A955-0B31D9FBB036}" presName="root2" presStyleCnt="0"/>
      <dgm:spPr/>
    </dgm:pt>
    <dgm:pt modelId="{E7611B5B-5114-4499-AEF9-52A9E5A71FEE}" type="pres">
      <dgm:prSet presAssocID="{8C6A19F1-353A-4476-A955-0B31D9FBB036}" presName="LevelTwoTextNode" presStyleLbl="node4" presStyleIdx="8" presStyleCnt="10" custScaleY="188039" custLinFactNeighborX="-7607" custLinFactNeighborY="-61721">
        <dgm:presLayoutVars>
          <dgm:chPref val="3"/>
        </dgm:presLayoutVars>
      </dgm:prSet>
      <dgm:spPr/>
      <dgm:t>
        <a:bodyPr/>
        <a:lstStyle/>
        <a:p>
          <a:endParaRPr lang="en-US"/>
        </a:p>
      </dgm:t>
    </dgm:pt>
    <dgm:pt modelId="{EF98244E-2E63-45F5-9218-4BCF016A5551}" type="pres">
      <dgm:prSet presAssocID="{8C6A19F1-353A-4476-A955-0B31D9FBB036}" presName="level3hierChild" presStyleCnt="0"/>
      <dgm:spPr/>
    </dgm:pt>
    <dgm:pt modelId="{28C60383-2C84-4250-BB28-DED9557E3015}" type="pres">
      <dgm:prSet presAssocID="{1312B1B6-FBA4-4F39-BA9E-24E63819B942}" presName="conn2-1" presStyleLbl="parChTrans1D4" presStyleIdx="9" presStyleCnt="10"/>
      <dgm:spPr/>
      <dgm:t>
        <a:bodyPr/>
        <a:lstStyle/>
        <a:p>
          <a:endParaRPr lang="en-US"/>
        </a:p>
      </dgm:t>
    </dgm:pt>
    <dgm:pt modelId="{280660AF-4232-4390-82CC-BD8B892C14E0}" type="pres">
      <dgm:prSet presAssocID="{1312B1B6-FBA4-4F39-BA9E-24E63819B942}" presName="connTx" presStyleLbl="parChTrans1D4" presStyleIdx="9" presStyleCnt="10"/>
      <dgm:spPr/>
      <dgm:t>
        <a:bodyPr/>
        <a:lstStyle/>
        <a:p>
          <a:endParaRPr lang="en-US"/>
        </a:p>
      </dgm:t>
    </dgm:pt>
    <dgm:pt modelId="{C9F60ABE-7FB8-453E-94E7-ED4A4501A615}" type="pres">
      <dgm:prSet presAssocID="{3D678DC0-6B28-4392-91FC-3C89E399A0D1}" presName="root2" presStyleCnt="0"/>
      <dgm:spPr/>
    </dgm:pt>
    <dgm:pt modelId="{1A11FD73-95E7-43C3-8EBC-760D83F47A34}" type="pres">
      <dgm:prSet presAssocID="{3D678DC0-6B28-4392-91FC-3C89E399A0D1}" presName="LevelTwoTextNode" presStyleLbl="node4" presStyleIdx="9" presStyleCnt="10" custLinFactNeighborX="-4465" custLinFactNeighborY="-49963">
        <dgm:presLayoutVars>
          <dgm:chPref val="3"/>
        </dgm:presLayoutVars>
      </dgm:prSet>
      <dgm:spPr/>
      <dgm:t>
        <a:bodyPr/>
        <a:lstStyle/>
        <a:p>
          <a:endParaRPr lang="en-US"/>
        </a:p>
      </dgm:t>
    </dgm:pt>
    <dgm:pt modelId="{57C42B34-598A-4777-BE35-68A2856D019D}" type="pres">
      <dgm:prSet presAssocID="{3D678DC0-6B28-4392-91FC-3C89E399A0D1}" presName="level3hierChild" presStyleCnt="0"/>
      <dgm:spPr/>
    </dgm:pt>
  </dgm:ptLst>
  <dgm:cxnLst>
    <dgm:cxn modelId="{D4098A12-6576-46FE-998F-F466CBDB03D3}" type="presOf" srcId="{7F901F61-324C-4D43-AC91-F0960808D0CD}" destId="{3AE81046-9DB4-463E-BB3E-7E461AED35D9}" srcOrd="0" destOrd="0" presId="urn:microsoft.com/office/officeart/2005/8/layout/hierarchy2"/>
    <dgm:cxn modelId="{9F884513-4F08-4D42-BBE5-00913890393B}" type="presOf" srcId="{B37BDBB0-22C0-4D2C-9E0E-621F313D3963}" destId="{0CFD9D5A-25F4-4BC2-968B-C747643233E3}" srcOrd="0" destOrd="0" presId="urn:microsoft.com/office/officeart/2005/8/layout/hierarchy2"/>
    <dgm:cxn modelId="{51A09BE5-677D-4265-B2CD-0F1979C857A3}" type="presOf" srcId="{595C07DC-61F2-4979-ACF9-0A76D45E22E3}" destId="{AA31D292-1222-49E0-86A2-CBCDABB6C866}" srcOrd="0" destOrd="0" presId="urn:microsoft.com/office/officeart/2005/8/layout/hierarchy2"/>
    <dgm:cxn modelId="{499CD11B-7BA3-4CB8-977D-9B836BA7DF82}" type="presOf" srcId="{0E84B91B-437F-4C54-A4CD-64E1E20E8089}" destId="{0291D8DB-2081-4CF8-AE69-7A03BB9C948A}" srcOrd="0" destOrd="0" presId="urn:microsoft.com/office/officeart/2005/8/layout/hierarchy2"/>
    <dgm:cxn modelId="{9D461650-1E29-4013-A825-BB8CA14A4056}" srcId="{9EA34933-0994-45BA-AD4C-86928E87E9BB}" destId="{327F68C0-1E44-4C19-88B7-FA0F3E9EE06C}" srcOrd="1" destOrd="0" parTransId="{68D17028-4487-4A55-BCBF-FB1C58F4E9E5}" sibTransId="{29E45701-4C0D-4F8F-99DA-F49A9BC3B83B}"/>
    <dgm:cxn modelId="{6B9F715D-AC42-4154-BDEA-F2B5D9CD3B98}" srcId="{327F68C0-1E44-4C19-88B7-FA0F3E9EE06C}" destId="{783EEB54-CC76-4FF4-BABA-45C84FC79A26}" srcOrd="0" destOrd="0" parTransId="{076F7D48-5632-42B4-A856-792DDD7B8616}" sibTransId="{6ECF7646-568D-42BC-8BB9-CC90A85A6030}"/>
    <dgm:cxn modelId="{B2884AC7-00AE-4701-AD92-C31669BC49D6}" srcId="{8C6A19F1-353A-4476-A955-0B31D9FBB036}" destId="{3D678DC0-6B28-4392-91FC-3C89E399A0D1}" srcOrd="0" destOrd="0" parTransId="{1312B1B6-FBA4-4F39-BA9E-24E63819B942}" sibTransId="{8749D725-A643-41D9-9E27-04E197AD1581}"/>
    <dgm:cxn modelId="{8D291B6D-568E-4E21-93E5-496CDAB67ED3}" type="presOf" srcId="{783EEB54-CC76-4FF4-BABA-45C84FC79A26}" destId="{406FEA92-BF71-4694-8F84-FFCCC66CD222}" srcOrd="0" destOrd="0" presId="urn:microsoft.com/office/officeart/2005/8/layout/hierarchy2"/>
    <dgm:cxn modelId="{A7FFF6DD-76A4-48EF-9958-5E4EDA19FA27}" type="presOf" srcId="{40C2988A-566D-4FAE-B403-78A0BA50F068}" destId="{219F9E2E-B3D7-44DA-A34D-D9DB4F752038}" srcOrd="0" destOrd="0" presId="urn:microsoft.com/office/officeart/2005/8/layout/hierarchy2"/>
    <dgm:cxn modelId="{E00D7FAF-6027-44A9-838E-3717ADB2AE37}" type="presOf" srcId="{9671678D-893F-4832-8A82-40AD07C03365}" destId="{4C36D164-E467-43BD-BE09-3AF78DA914CB}" srcOrd="1" destOrd="0" presId="urn:microsoft.com/office/officeart/2005/8/layout/hierarchy2"/>
    <dgm:cxn modelId="{04BEDCAA-09C2-4326-BD89-327A387710D1}" srcId="{783EEB54-CC76-4FF4-BABA-45C84FC79A26}" destId="{82594938-6239-498F-97F9-4F828926D370}" srcOrd="0" destOrd="0" parTransId="{CD2C58F7-372A-4E1D-BB0B-FEA644D2389A}" sibTransId="{8357D258-5DBC-4B84-8695-23216FC55CF4}"/>
    <dgm:cxn modelId="{BA8DF1A6-6375-4115-ABCB-C86EA0157D39}" srcId="{9EA34933-0994-45BA-AD4C-86928E87E9BB}" destId="{595C07DC-61F2-4979-ACF9-0A76D45E22E3}" srcOrd="0" destOrd="0" parTransId="{5A23BE4C-A203-49AF-A0B6-8624ED677267}" sibTransId="{6745A6F7-37E8-478E-8DBA-65F3870E9EC7}"/>
    <dgm:cxn modelId="{0F06015A-379A-4C08-9134-F84C4C3B60A2}" type="presOf" srcId="{1312B1B6-FBA4-4F39-BA9E-24E63819B942}" destId="{280660AF-4232-4390-82CC-BD8B892C14E0}" srcOrd="1" destOrd="0" presId="urn:microsoft.com/office/officeart/2005/8/layout/hierarchy2"/>
    <dgm:cxn modelId="{CE448958-AF4C-4A54-8445-BC1EB1230545}" type="presOf" srcId="{68D17028-4487-4A55-BCBF-FB1C58F4E9E5}" destId="{827FA77D-F20A-4D2F-A98D-BCD0081DC3E7}" srcOrd="0" destOrd="0" presId="urn:microsoft.com/office/officeart/2005/8/layout/hierarchy2"/>
    <dgm:cxn modelId="{F464933B-A5CC-45E9-AED2-6B7EC3545CE0}" type="presOf" srcId="{7FC00879-CCD4-48F1-8B75-104E5A6079B4}" destId="{19422481-E0D7-49D4-B542-7D63D2E38B70}" srcOrd="0" destOrd="0" presId="urn:microsoft.com/office/officeart/2005/8/layout/hierarchy2"/>
    <dgm:cxn modelId="{EAB66B09-810F-448B-A21B-B2C620172C02}" type="presOf" srcId="{095A3835-8C5E-453B-A31F-B3593C046C47}" destId="{24E9B7C3-5330-4451-A570-654AB070AD7C}" srcOrd="1" destOrd="0" presId="urn:microsoft.com/office/officeart/2005/8/layout/hierarchy2"/>
    <dgm:cxn modelId="{384192A1-EE65-4DCA-9D06-F104BDD38733}" type="presOf" srcId="{18119809-F526-4873-B968-62BE4AC3F01E}" destId="{7D0E2B48-924E-4126-9D1E-A3D2293C2EF1}" srcOrd="0" destOrd="0" presId="urn:microsoft.com/office/officeart/2005/8/layout/hierarchy2"/>
    <dgm:cxn modelId="{078AA17F-4184-4076-821D-E91F17474603}" type="presOf" srcId="{9671678D-893F-4832-8A82-40AD07C03365}" destId="{0FB17125-8CE9-46B3-B473-337B596C18DC}" srcOrd="0" destOrd="0" presId="urn:microsoft.com/office/officeart/2005/8/layout/hierarchy2"/>
    <dgm:cxn modelId="{12FBC927-CE32-4E48-B4BF-D9DDA4CA0317}" type="presOf" srcId="{A87FF742-FE11-48A6-BAFF-132479690F27}" destId="{E43EE8D1-508B-46A5-8649-A9AC737F7A34}" srcOrd="0" destOrd="0" presId="urn:microsoft.com/office/officeart/2005/8/layout/hierarchy2"/>
    <dgm:cxn modelId="{DD99BDEF-DFA9-4812-A387-B472092F3D52}" type="presOf" srcId="{DA49EAC6-8BA6-4A1A-B07C-DF6019D8D945}" destId="{A59F152E-CC82-41EF-BB41-7E6B16D6FB08}" srcOrd="1" destOrd="0" presId="urn:microsoft.com/office/officeart/2005/8/layout/hierarchy2"/>
    <dgm:cxn modelId="{FC17C30B-C0E6-4D9C-8E5E-50A2AABF0365}" type="presOf" srcId="{943D7627-51B0-4545-A9F3-0ED465B25FCB}" destId="{750273C2-BE56-4CBB-91D3-100F2641AFCB}" srcOrd="0" destOrd="0" presId="urn:microsoft.com/office/officeart/2005/8/layout/hierarchy2"/>
    <dgm:cxn modelId="{DE8BB46B-A988-437C-B54B-6DA6A77AB855}" type="presOf" srcId="{CD2C58F7-372A-4E1D-BB0B-FEA644D2389A}" destId="{9C3EBC67-114C-46E3-A168-D31FC1AB9135}" srcOrd="0" destOrd="0" presId="urn:microsoft.com/office/officeart/2005/8/layout/hierarchy2"/>
    <dgm:cxn modelId="{04780C94-2D1A-4114-BDEB-369AAF318B0D}" type="presOf" srcId="{18119809-F526-4873-B968-62BE4AC3F01E}" destId="{D3DB73E1-A815-4E80-B956-0947931C0389}" srcOrd="1" destOrd="0" presId="urn:microsoft.com/office/officeart/2005/8/layout/hierarchy2"/>
    <dgm:cxn modelId="{2A27C0A1-A9C5-4BE0-A784-830B048203C5}" type="presOf" srcId="{07A6BB9C-C20F-4D16-AD9B-699324AF40C5}" destId="{90CF237A-23AF-44B1-82CC-46A17FE9818F}" srcOrd="1" destOrd="0" presId="urn:microsoft.com/office/officeart/2005/8/layout/hierarchy2"/>
    <dgm:cxn modelId="{E2657B34-7647-4138-B082-3213BD3F23BC}" srcId="{FA8B8E16-D61A-4701-AAAE-98E135B838AA}" destId="{9EA34933-0994-45BA-AD4C-86928E87E9BB}" srcOrd="0" destOrd="0" parTransId="{B88A3894-6391-48A3-9EF1-602F0E4BEE57}" sibTransId="{18EAC955-3DA3-4F41-ABE6-37256FD32AA4}"/>
    <dgm:cxn modelId="{A577DF3E-97F5-42F8-820A-43C5AC1B6FC0}" type="presOf" srcId="{F1482520-5A05-4D52-81A4-67FB3441A339}" destId="{860A1C84-C218-4982-BF98-340A3456E4E4}" srcOrd="0" destOrd="0" presId="urn:microsoft.com/office/officeart/2005/8/layout/hierarchy2"/>
    <dgm:cxn modelId="{99140B7E-C5AB-460D-A8F7-FB432754A25B}" srcId="{4457BE37-BAF8-4E7D-8769-8466816ACA56}" destId="{943D7627-51B0-4545-A9F3-0ED465B25FCB}" srcOrd="0" destOrd="0" parTransId="{0E84B91B-437F-4C54-A4CD-64E1E20E8089}" sibTransId="{90EDF59B-6EF3-4AEE-A558-296B273324F6}"/>
    <dgm:cxn modelId="{DB379A17-450C-4F86-8867-2E275559F412}" type="presOf" srcId="{B37BDBB0-22C0-4D2C-9E0E-621F313D3963}" destId="{8A1CF29D-7311-414D-A5D4-E655431817B9}" srcOrd="1" destOrd="0" presId="urn:microsoft.com/office/officeart/2005/8/layout/hierarchy2"/>
    <dgm:cxn modelId="{4CA7AC09-AF9F-4BD8-B7C2-65087160720D}" type="presOf" srcId="{1312B1B6-FBA4-4F39-BA9E-24E63819B942}" destId="{28C60383-2C84-4250-BB28-DED9557E3015}" srcOrd="0" destOrd="0" presId="urn:microsoft.com/office/officeart/2005/8/layout/hierarchy2"/>
    <dgm:cxn modelId="{320FC874-0606-4389-A36D-EF05B689BFBB}" type="presOf" srcId="{1E51A5D0-8A63-48D8-A589-36A8C4260906}" destId="{9842CB28-ADC8-4111-A7ED-A34A19CDC168}" srcOrd="1" destOrd="0" presId="urn:microsoft.com/office/officeart/2005/8/layout/hierarchy2"/>
    <dgm:cxn modelId="{13E51389-3CF5-414D-B74D-ACED7D96E591}" type="presOf" srcId="{076F7D48-5632-42B4-A856-792DDD7B8616}" destId="{DA6E8D88-9B3C-48ED-A52B-6BA31B28B691}" srcOrd="1" destOrd="0" presId="urn:microsoft.com/office/officeart/2005/8/layout/hierarchy2"/>
    <dgm:cxn modelId="{C7E19A72-61B9-4899-9A67-5F3880C85FAC}" srcId="{943D7627-51B0-4545-A9F3-0ED465B25FCB}" destId="{F1482520-5A05-4D52-81A4-67FB3441A339}" srcOrd="0" destOrd="0" parTransId="{9671678D-893F-4832-8A82-40AD07C03365}" sibTransId="{C92DD7C3-E413-4945-B144-088DE780AD74}"/>
    <dgm:cxn modelId="{597CAFDE-8A9F-4C5B-8AD3-829A822CD506}" type="presOf" srcId="{076F7D48-5632-42B4-A856-792DDD7B8616}" destId="{BC86D7AF-4503-4C76-85A9-73C0E9CC8729}" srcOrd="0" destOrd="0" presId="urn:microsoft.com/office/officeart/2005/8/layout/hierarchy2"/>
    <dgm:cxn modelId="{3DC9D2A3-4D9A-4E6A-A293-C204B8B9F911}" type="presOf" srcId="{52547FF8-3CD9-487A-918C-B2E2CD8CD309}" destId="{337C19BE-5465-460D-86D4-8EBEE5C422B6}" srcOrd="1" destOrd="0" presId="urn:microsoft.com/office/officeart/2005/8/layout/hierarchy2"/>
    <dgm:cxn modelId="{FFF1993D-D590-41CC-B734-F65C41377F87}" type="presOf" srcId="{DA49EAC6-8BA6-4A1A-B07C-DF6019D8D945}" destId="{98ECF942-9740-4498-AF7B-45E212F0FE34}" srcOrd="0" destOrd="0" presId="urn:microsoft.com/office/officeart/2005/8/layout/hierarchy2"/>
    <dgm:cxn modelId="{B94FA390-102C-4BF7-9C4B-9902FFA6A004}" type="presOf" srcId="{4457BE37-BAF8-4E7D-8769-8466816ACA56}" destId="{64BF83BD-C27D-443D-A319-1CFF2A99E98D}" srcOrd="0" destOrd="0" presId="urn:microsoft.com/office/officeart/2005/8/layout/hierarchy2"/>
    <dgm:cxn modelId="{5647FC83-51B5-4679-BE02-5E2E8ED25C7C}" srcId="{F1482520-5A05-4D52-81A4-67FB3441A339}" destId="{7FC00879-CCD4-48F1-8B75-104E5A6079B4}" srcOrd="0" destOrd="0" parTransId="{52547FF8-3CD9-487A-918C-B2E2CD8CD309}" sibTransId="{A57CA1C7-4128-4587-81C4-C0062C87FCC7}"/>
    <dgm:cxn modelId="{BC8D6C22-C469-4FCB-A761-895311F6B786}" type="presOf" srcId="{52547FF8-3CD9-487A-918C-B2E2CD8CD309}" destId="{F9F2A28D-3E29-499A-85D4-0B0F050A0B95}" srcOrd="0" destOrd="0" presId="urn:microsoft.com/office/officeart/2005/8/layout/hierarchy2"/>
    <dgm:cxn modelId="{76947BA0-7E5E-4DC9-A21E-D2158A6A9DF3}" type="presOf" srcId="{FA8B8E16-D61A-4701-AAAE-98E135B838AA}" destId="{252F993C-5C39-47E4-9742-ABFD72606C69}" srcOrd="0" destOrd="0" presId="urn:microsoft.com/office/officeart/2005/8/layout/hierarchy2"/>
    <dgm:cxn modelId="{1D160975-97FF-4B02-844B-1655902EFD45}" type="presOf" srcId="{3B57D5A8-C10E-49BA-9812-B30066571C9B}" destId="{00557667-61BF-44CF-903E-93A62DDC131B}" srcOrd="0" destOrd="0" presId="urn:microsoft.com/office/officeart/2005/8/layout/hierarchy2"/>
    <dgm:cxn modelId="{44C43012-7C87-484F-B7CB-08169CF0FC06}" type="presOf" srcId="{5A23BE4C-A203-49AF-A0B6-8624ED677267}" destId="{81A8E189-5041-4FF7-9E5B-0C697DB3F71D}" srcOrd="1" destOrd="0" presId="urn:microsoft.com/office/officeart/2005/8/layout/hierarchy2"/>
    <dgm:cxn modelId="{04724ECC-C7E9-40DC-BA4F-7E13782523D6}" type="presOf" srcId="{CD2C58F7-372A-4E1D-BB0B-FEA644D2389A}" destId="{1E212D29-101C-46CD-A687-4518EC596BB1}" srcOrd="1" destOrd="0" presId="urn:microsoft.com/office/officeart/2005/8/layout/hierarchy2"/>
    <dgm:cxn modelId="{B5C50913-7C47-4713-B1C6-DA7C9C9026E8}" srcId="{595C07DC-61F2-4979-ACF9-0A76D45E22E3}" destId="{0F798E86-980A-41E9-93DE-5EAE1F4347D0}" srcOrd="0" destOrd="0" parTransId="{C4C5A8C7-0355-4F0F-A27A-4881BA42C2DA}" sibTransId="{F6044130-AA1A-4094-BBF5-DBC4477F34CD}"/>
    <dgm:cxn modelId="{B2814EBA-53FB-4D1D-A11D-500B44F3B328}" type="presOf" srcId="{07A6BB9C-C20F-4D16-AD9B-699324AF40C5}" destId="{A08AE2C6-EF54-49C1-9814-B587810D0129}" srcOrd="0" destOrd="0" presId="urn:microsoft.com/office/officeart/2005/8/layout/hierarchy2"/>
    <dgm:cxn modelId="{0566CE1B-BA69-4859-8A76-DACA7AA488D9}" type="presOf" srcId="{5A23BE4C-A203-49AF-A0B6-8624ED677267}" destId="{DBC8EB04-5FBE-42A5-A945-A9442F082A31}" srcOrd="0" destOrd="0" presId="urn:microsoft.com/office/officeart/2005/8/layout/hierarchy2"/>
    <dgm:cxn modelId="{3E37D271-89EE-4F78-9914-3DBF7905FF6E}" type="presOf" srcId="{68D17028-4487-4A55-BCBF-FB1C58F4E9E5}" destId="{43D6272A-BEFB-454E-8EA4-69B377BE3E8B}" srcOrd="1" destOrd="0" presId="urn:microsoft.com/office/officeart/2005/8/layout/hierarchy2"/>
    <dgm:cxn modelId="{CDC00FFE-0AFB-4F2D-BAFE-3E2733D10655}" type="presOf" srcId="{82594938-6239-498F-97F9-4F828926D370}" destId="{D476F444-A981-40AD-8DCD-071F05EE6CEB}" srcOrd="0" destOrd="0" presId="urn:microsoft.com/office/officeart/2005/8/layout/hierarchy2"/>
    <dgm:cxn modelId="{78773671-CDF0-499F-8EBA-C4B7D46D53FF}" srcId="{4457BE37-BAF8-4E7D-8769-8466816ACA56}" destId="{8C6A19F1-353A-4476-A955-0B31D9FBB036}" srcOrd="1" destOrd="0" parTransId="{DA49EAC6-8BA6-4A1A-B07C-DF6019D8D945}" sibTransId="{4D565A61-8903-4DD8-97C2-9F263A42582F}"/>
    <dgm:cxn modelId="{2064DEEE-B0D5-490D-9CDD-9A0FF2AC40E2}" type="presOf" srcId="{095A3835-8C5E-453B-A31F-B3593C046C47}" destId="{8D5C13B4-7B11-4844-9B30-32545A22FB0E}" srcOrd="0" destOrd="0" presId="urn:microsoft.com/office/officeart/2005/8/layout/hierarchy2"/>
    <dgm:cxn modelId="{0AE49F2D-779F-4221-B243-BA89BBAED323}" type="presOf" srcId="{3D678DC0-6B28-4392-91FC-3C89E399A0D1}" destId="{1A11FD73-95E7-43C3-8EBC-760D83F47A34}" srcOrd="0" destOrd="0" presId="urn:microsoft.com/office/officeart/2005/8/layout/hierarchy2"/>
    <dgm:cxn modelId="{90BC657A-59E1-4949-8128-FAEE153B6DE9}" type="presOf" srcId="{0F798E86-980A-41E9-93DE-5EAE1F4347D0}" destId="{DFB783D7-1A12-4171-BF7A-CFE9E7DE8885}" srcOrd="0" destOrd="0" presId="urn:microsoft.com/office/officeart/2005/8/layout/hierarchy2"/>
    <dgm:cxn modelId="{B77F93D3-A858-433C-893D-821F6A20DA7D}" type="presOf" srcId="{0E84B91B-437F-4C54-A4CD-64E1E20E8089}" destId="{D66AED19-92FB-4D51-9F69-FC35E4FCB93B}" srcOrd="1" destOrd="0" presId="urn:microsoft.com/office/officeart/2005/8/layout/hierarchy2"/>
    <dgm:cxn modelId="{D3EAA25D-C018-4E79-8CE9-C2B1023E9AFA}" srcId="{40C2988A-566D-4FAE-B403-78A0BA50F068}" destId="{3B57D5A8-C10E-49BA-9812-B30066571C9B}" srcOrd="0" destOrd="0" parTransId="{B37BDBB0-22C0-4D2C-9E0E-621F313D3963}" sibTransId="{F77122E5-1D45-481B-B661-82C7E1DE2E23}"/>
    <dgm:cxn modelId="{5F4C048B-8175-4059-A787-770CD48692B8}" srcId="{783EEB54-CC76-4FF4-BABA-45C84FC79A26}" destId="{40C2988A-566D-4FAE-B403-78A0BA50F068}" srcOrd="1" destOrd="0" parTransId="{07A6BB9C-C20F-4D16-AD9B-699324AF40C5}" sibTransId="{FBDF6DFD-0850-47A1-9544-EA8DAD4EE030}"/>
    <dgm:cxn modelId="{0CE0EF94-8F84-4766-9135-252AC3CAD1C0}" type="presOf" srcId="{8C6A19F1-353A-4476-A955-0B31D9FBB036}" destId="{E7611B5B-5114-4499-AEF9-52A9E5A71FEE}" srcOrd="0" destOrd="0" presId="urn:microsoft.com/office/officeart/2005/8/layout/hierarchy2"/>
    <dgm:cxn modelId="{C8A0E49E-DC3D-4DAA-8893-D85C1D2D694E}" srcId="{82594938-6239-498F-97F9-4F828926D370}" destId="{A87FF742-FE11-48A6-BAFF-132479690F27}" srcOrd="0" destOrd="0" parTransId="{18119809-F526-4873-B968-62BE4AC3F01E}" sibTransId="{7B3A9570-E508-465D-93CC-A89E8F5B37B2}"/>
    <dgm:cxn modelId="{30505626-1AF4-4408-9DC8-9858D40EC70E}" type="presOf" srcId="{C4C5A8C7-0355-4F0F-A27A-4881BA42C2DA}" destId="{7B597982-3F07-49B3-92D6-E94663B8C6E1}" srcOrd="1" destOrd="0" presId="urn:microsoft.com/office/officeart/2005/8/layout/hierarchy2"/>
    <dgm:cxn modelId="{8AF5469B-7564-4F3C-ACCA-1596DC7B630C}" type="presOf" srcId="{9EA34933-0994-45BA-AD4C-86928E87E9BB}" destId="{8078B626-D661-47CA-A11A-AD89DDD95A8E}" srcOrd="0" destOrd="0" presId="urn:microsoft.com/office/officeart/2005/8/layout/hierarchy2"/>
    <dgm:cxn modelId="{7A91DE8A-7ECD-4FA1-BE65-2D93D6E0CB17}" type="presOf" srcId="{327F68C0-1E44-4C19-88B7-FA0F3E9EE06C}" destId="{A8F8CEC6-EE7B-40C5-ABBF-61DA45F4EF61}" srcOrd="0" destOrd="0" presId="urn:microsoft.com/office/officeart/2005/8/layout/hierarchy2"/>
    <dgm:cxn modelId="{CD887D09-4644-440E-80BB-E04267A5DA4B}" type="presOf" srcId="{1E51A5D0-8A63-48D8-A589-36A8C4260906}" destId="{BBF95FC8-62A2-47EB-80EC-5E56F202E501}" srcOrd="0" destOrd="0" presId="urn:microsoft.com/office/officeart/2005/8/layout/hierarchy2"/>
    <dgm:cxn modelId="{15B65D5D-6B29-4C2A-BB2E-614FEDCAECFC}" srcId="{327F68C0-1E44-4C19-88B7-FA0F3E9EE06C}" destId="{4457BE37-BAF8-4E7D-8769-8466816ACA56}" srcOrd="1" destOrd="0" parTransId="{095A3835-8C5E-453B-A31F-B3593C046C47}" sibTransId="{5F9043C2-0692-4817-A557-9FB7D13D2F16}"/>
    <dgm:cxn modelId="{79F35D78-1BF2-4A5D-BC25-F360C102E055}" srcId="{3B57D5A8-C10E-49BA-9812-B30066571C9B}" destId="{7F901F61-324C-4D43-AC91-F0960808D0CD}" srcOrd="0" destOrd="0" parTransId="{1E51A5D0-8A63-48D8-A589-36A8C4260906}" sibTransId="{61E6DFC4-2626-4743-A162-817B8AC4BDD5}"/>
    <dgm:cxn modelId="{70DB87D7-014C-4D8E-BC06-1BAF158CA914}" type="presOf" srcId="{C4C5A8C7-0355-4F0F-A27A-4881BA42C2DA}" destId="{E98D95AE-5B9F-459E-9E43-E6EE21D5E6C6}" srcOrd="0" destOrd="0" presId="urn:microsoft.com/office/officeart/2005/8/layout/hierarchy2"/>
    <dgm:cxn modelId="{847BFBC3-EDB2-4D83-A730-73DD883CE2B4}" type="presParOf" srcId="{252F993C-5C39-47E4-9742-ABFD72606C69}" destId="{1CD2D5F9-D7DB-479C-9DE2-AFBF14334997}" srcOrd="0" destOrd="0" presId="urn:microsoft.com/office/officeart/2005/8/layout/hierarchy2"/>
    <dgm:cxn modelId="{FAEE4F4F-74AF-49EC-9BA3-E346E027627E}" type="presParOf" srcId="{1CD2D5F9-D7DB-479C-9DE2-AFBF14334997}" destId="{8078B626-D661-47CA-A11A-AD89DDD95A8E}" srcOrd="0" destOrd="0" presId="urn:microsoft.com/office/officeart/2005/8/layout/hierarchy2"/>
    <dgm:cxn modelId="{7DB39EBC-653E-4AF0-BDFD-AAE91524A51A}" type="presParOf" srcId="{1CD2D5F9-D7DB-479C-9DE2-AFBF14334997}" destId="{BA2B8014-78A8-478A-857D-C22BBA6D2BB4}" srcOrd="1" destOrd="0" presId="urn:microsoft.com/office/officeart/2005/8/layout/hierarchy2"/>
    <dgm:cxn modelId="{65520C85-FB3D-4CDF-8068-64EC3B3889CE}" type="presParOf" srcId="{BA2B8014-78A8-478A-857D-C22BBA6D2BB4}" destId="{DBC8EB04-5FBE-42A5-A945-A9442F082A31}" srcOrd="0" destOrd="0" presId="urn:microsoft.com/office/officeart/2005/8/layout/hierarchy2"/>
    <dgm:cxn modelId="{CF59F620-AD2E-41C2-BA4B-67B42A414203}" type="presParOf" srcId="{DBC8EB04-5FBE-42A5-A945-A9442F082A31}" destId="{81A8E189-5041-4FF7-9E5B-0C697DB3F71D}" srcOrd="0" destOrd="0" presId="urn:microsoft.com/office/officeart/2005/8/layout/hierarchy2"/>
    <dgm:cxn modelId="{B87884B9-8761-471A-8956-365462ED80D0}" type="presParOf" srcId="{BA2B8014-78A8-478A-857D-C22BBA6D2BB4}" destId="{E13D1E82-6FEF-4712-ACA4-2579A10E0105}" srcOrd="1" destOrd="0" presId="urn:microsoft.com/office/officeart/2005/8/layout/hierarchy2"/>
    <dgm:cxn modelId="{11E6F2BD-BD55-440F-B57E-CD58979767A8}" type="presParOf" srcId="{E13D1E82-6FEF-4712-ACA4-2579A10E0105}" destId="{AA31D292-1222-49E0-86A2-CBCDABB6C866}" srcOrd="0" destOrd="0" presId="urn:microsoft.com/office/officeart/2005/8/layout/hierarchy2"/>
    <dgm:cxn modelId="{154235AB-7FE6-4EEE-A3A7-ED2529DB381D}" type="presParOf" srcId="{E13D1E82-6FEF-4712-ACA4-2579A10E0105}" destId="{2D638C9F-066E-47B0-9F97-4D1842A68388}" srcOrd="1" destOrd="0" presId="urn:microsoft.com/office/officeart/2005/8/layout/hierarchy2"/>
    <dgm:cxn modelId="{7E5D6A81-2432-4E64-92A5-4C8983F9977F}" type="presParOf" srcId="{2D638C9F-066E-47B0-9F97-4D1842A68388}" destId="{E98D95AE-5B9F-459E-9E43-E6EE21D5E6C6}" srcOrd="0" destOrd="0" presId="urn:microsoft.com/office/officeart/2005/8/layout/hierarchy2"/>
    <dgm:cxn modelId="{57674A31-64B7-41D8-A236-A85D17FEC94A}" type="presParOf" srcId="{E98D95AE-5B9F-459E-9E43-E6EE21D5E6C6}" destId="{7B597982-3F07-49B3-92D6-E94663B8C6E1}" srcOrd="0" destOrd="0" presId="urn:microsoft.com/office/officeart/2005/8/layout/hierarchy2"/>
    <dgm:cxn modelId="{96535BF5-1544-423F-BA6E-51479D941F4B}" type="presParOf" srcId="{2D638C9F-066E-47B0-9F97-4D1842A68388}" destId="{23457E6E-CC48-4BE7-AD70-583447A7753F}" srcOrd="1" destOrd="0" presId="urn:microsoft.com/office/officeart/2005/8/layout/hierarchy2"/>
    <dgm:cxn modelId="{F9234296-B293-4276-89E6-CE867828EC38}" type="presParOf" srcId="{23457E6E-CC48-4BE7-AD70-583447A7753F}" destId="{DFB783D7-1A12-4171-BF7A-CFE9E7DE8885}" srcOrd="0" destOrd="0" presId="urn:microsoft.com/office/officeart/2005/8/layout/hierarchy2"/>
    <dgm:cxn modelId="{F388F108-A1E7-4042-B1C9-7D867C0AA9F6}" type="presParOf" srcId="{23457E6E-CC48-4BE7-AD70-583447A7753F}" destId="{13D3F22C-9EA6-49A1-9545-AE7E23D277C2}" srcOrd="1" destOrd="0" presId="urn:microsoft.com/office/officeart/2005/8/layout/hierarchy2"/>
    <dgm:cxn modelId="{317270EE-FA27-4DD0-9326-04CFE0801344}" type="presParOf" srcId="{BA2B8014-78A8-478A-857D-C22BBA6D2BB4}" destId="{827FA77D-F20A-4D2F-A98D-BCD0081DC3E7}" srcOrd="2" destOrd="0" presId="urn:microsoft.com/office/officeart/2005/8/layout/hierarchy2"/>
    <dgm:cxn modelId="{8CF43418-237B-4A33-A06F-D6FDF2AEC237}" type="presParOf" srcId="{827FA77D-F20A-4D2F-A98D-BCD0081DC3E7}" destId="{43D6272A-BEFB-454E-8EA4-69B377BE3E8B}" srcOrd="0" destOrd="0" presId="urn:microsoft.com/office/officeart/2005/8/layout/hierarchy2"/>
    <dgm:cxn modelId="{5CE1ACF8-01A1-4BD3-82EE-A26E94CAFF7F}" type="presParOf" srcId="{BA2B8014-78A8-478A-857D-C22BBA6D2BB4}" destId="{D8C2992C-AF4A-4A21-B968-71BD05250E4A}" srcOrd="3" destOrd="0" presId="urn:microsoft.com/office/officeart/2005/8/layout/hierarchy2"/>
    <dgm:cxn modelId="{3B521EB3-2449-4868-90B6-8F4F52D5C7BE}" type="presParOf" srcId="{D8C2992C-AF4A-4A21-B968-71BD05250E4A}" destId="{A8F8CEC6-EE7B-40C5-ABBF-61DA45F4EF61}" srcOrd="0" destOrd="0" presId="urn:microsoft.com/office/officeart/2005/8/layout/hierarchy2"/>
    <dgm:cxn modelId="{27BC759E-2CBD-42BC-8914-F6339853EBF6}" type="presParOf" srcId="{D8C2992C-AF4A-4A21-B968-71BD05250E4A}" destId="{0AEC7D08-BE6A-4F14-961E-569C5A2319BF}" srcOrd="1" destOrd="0" presId="urn:microsoft.com/office/officeart/2005/8/layout/hierarchy2"/>
    <dgm:cxn modelId="{190654B3-C711-4B50-BB08-A177BEF3B180}" type="presParOf" srcId="{0AEC7D08-BE6A-4F14-961E-569C5A2319BF}" destId="{BC86D7AF-4503-4C76-85A9-73C0E9CC8729}" srcOrd="0" destOrd="0" presId="urn:microsoft.com/office/officeart/2005/8/layout/hierarchy2"/>
    <dgm:cxn modelId="{303D4092-BB93-4841-B511-DA300ED18AE1}" type="presParOf" srcId="{BC86D7AF-4503-4C76-85A9-73C0E9CC8729}" destId="{DA6E8D88-9B3C-48ED-A52B-6BA31B28B691}" srcOrd="0" destOrd="0" presId="urn:microsoft.com/office/officeart/2005/8/layout/hierarchy2"/>
    <dgm:cxn modelId="{BBC7468E-A8AF-4B89-8B7D-59A16F29692A}" type="presParOf" srcId="{0AEC7D08-BE6A-4F14-961E-569C5A2319BF}" destId="{20912A46-DDCA-4697-BEC3-3C4E6757D8A1}" srcOrd="1" destOrd="0" presId="urn:microsoft.com/office/officeart/2005/8/layout/hierarchy2"/>
    <dgm:cxn modelId="{4E55EDCB-2829-4817-8FBE-4E5C3AFAF093}" type="presParOf" srcId="{20912A46-DDCA-4697-BEC3-3C4E6757D8A1}" destId="{406FEA92-BF71-4694-8F84-FFCCC66CD222}" srcOrd="0" destOrd="0" presId="urn:microsoft.com/office/officeart/2005/8/layout/hierarchy2"/>
    <dgm:cxn modelId="{CDD43BC7-EFE6-4232-A00F-51458DA71F17}" type="presParOf" srcId="{20912A46-DDCA-4697-BEC3-3C4E6757D8A1}" destId="{524A372D-CFE1-481C-A7EA-800D35F221ED}" srcOrd="1" destOrd="0" presId="urn:microsoft.com/office/officeart/2005/8/layout/hierarchy2"/>
    <dgm:cxn modelId="{3ACB8642-C087-477B-AB4D-F3EF0AC7280A}" type="presParOf" srcId="{524A372D-CFE1-481C-A7EA-800D35F221ED}" destId="{9C3EBC67-114C-46E3-A168-D31FC1AB9135}" srcOrd="0" destOrd="0" presId="urn:microsoft.com/office/officeart/2005/8/layout/hierarchy2"/>
    <dgm:cxn modelId="{65A74398-3C52-435E-B738-EBC7F7C4C748}" type="presParOf" srcId="{9C3EBC67-114C-46E3-A168-D31FC1AB9135}" destId="{1E212D29-101C-46CD-A687-4518EC596BB1}" srcOrd="0" destOrd="0" presId="urn:microsoft.com/office/officeart/2005/8/layout/hierarchy2"/>
    <dgm:cxn modelId="{C6956A30-2158-4F94-9CE5-53DC377464D9}" type="presParOf" srcId="{524A372D-CFE1-481C-A7EA-800D35F221ED}" destId="{E08F19B8-8F68-4B5D-99E0-8E363021E11C}" srcOrd="1" destOrd="0" presId="urn:microsoft.com/office/officeart/2005/8/layout/hierarchy2"/>
    <dgm:cxn modelId="{53F3AE29-0D49-44F8-88F0-DA47A32EF95A}" type="presParOf" srcId="{E08F19B8-8F68-4B5D-99E0-8E363021E11C}" destId="{D476F444-A981-40AD-8DCD-071F05EE6CEB}" srcOrd="0" destOrd="0" presId="urn:microsoft.com/office/officeart/2005/8/layout/hierarchy2"/>
    <dgm:cxn modelId="{7D31F6C2-CE3E-49D1-8973-A969D6EE7703}" type="presParOf" srcId="{E08F19B8-8F68-4B5D-99E0-8E363021E11C}" destId="{3DCCBBCA-398F-4F69-9CA2-1A8F5789D66F}" srcOrd="1" destOrd="0" presId="urn:microsoft.com/office/officeart/2005/8/layout/hierarchy2"/>
    <dgm:cxn modelId="{3C6B880F-D710-46D7-8C35-69E59C3462EC}" type="presParOf" srcId="{3DCCBBCA-398F-4F69-9CA2-1A8F5789D66F}" destId="{7D0E2B48-924E-4126-9D1E-A3D2293C2EF1}" srcOrd="0" destOrd="0" presId="urn:microsoft.com/office/officeart/2005/8/layout/hierarchy2"/>
    <dgm:cxn modelId="{1EB1B95E-DD50-4CF1-A343-993483BC0AF0}" type="presParOf" srcId="{7D0E2B48-924E-4126-9D1E-A3D2293C2EF1}" destId="{D3DB73E1-A815-4E80-B956-0947931C0389}" srcOrd="0" destOrd="0" presId="urn:microsoft.com/office/officeart/2005/8/layout/hierarchy2"/>
    <dgm:cxn modelId="{1578E608-98A0-4124-B69B-48B2ACDF980F}" type="presParOf" srcId="{3DCCBBCA-398F-4F69-9CA2-1A8F5789D66F}" destId="{CC9EA5A0-13E1-4A8C-BA91-3F480A9319EA}" srcOrd="1" destOrd="0" presId="urn:microsoft.com/office/officeart/2005/8/layout/hierarchy2"/>
    <dgm:cxn modelId="{AFCABD4D-8410-4C3A-8AD8-EE9128074AB3}" type="presParOf" srcId="{CC9EA5A0-13E1-4A8C-BA91-3F480A9319EA}" destId="{E43EE8D1-508B-46A5-8649-A9AC737F7A34}" srcOrd="0" destOrd="0" presId="urn:microsoft.com/office/officeart/2005/8/layout/hierarchy2"/>
    <dgm:cxn modelId="{2E70CE71-92DC-4471-A232-6D045E5D16EF}" type="presParOf" srcId="{CC9EA5A0-13E1-4A8C-BA91-3F480A9319EA}" destId="{23892EDD-1134-488A-9D23-1189F7B979B1}" srcOrd="1" destOrd="0" presId="urn:microsoft.com/office/officeart/2005/8/layout/hierarchy2"/>
    <dgm:cxn modelId="{D73BDB08-3E78-429F-A607-74693ADA1D44}" type="presParOf" srcId="{524A372D-CFE1-481C-A7EA-800D35F221ED}" destId="{A08AE2C6-EF54-49C1-9814-B587810D0129}" srcOrd="2" destOrd="0" presId="urn:microsoft.com/office/officeart/2005/8/layout/hierarchy2"/>
    <dgm:cxn modelId="{34E25924-005F-4394-AFBA-46C2EFE05FE7}" type="presParOf" srcId="{A08AE2C6-EF54-49C1-9814-B587810D0129}" destId="{90CF237A-23AF-44B1-82CC-46A17FE9818F}" srcOrd="0" destOrd="0" presId="urn:microsoft.com/office/officeart/2005/8/layout/hierarchy2"/>
    <dgm:cxn modelId="{086006C1-84AF-4EDE-A923-74D027C71BAE}" type="presParOf" srcId="{524A372D-CFE1-481C-A7EA-800D35F221ED}" destId="{686633AB-BBAB-4B9F-BEF5-7E3F3252C04C}" srcOrd="3" destOrd="0" presId="urn:microsoft.com/office/officeart/2005/8/layout/hierarchy2"/>
    <dgm:cxn modelId="{3ACE904B-0208-4BD0-BC45-CB1FD6B0E3FE}" type="presParOf" srcId="{686633AB-BBAB-4B9F-BEF5-7E3F3252C04C}" destId="{219F9E2E-B3D7-44DA-A34D-D9DB4F752038}" srcOrd="0" destOrd="0" presId="urn:microsoft.com/office/officeart/2005/8/layout/hierarchy2"/>
    <dgm:cxn modelId="{A725A832-9604-4FE1-B289-B2FF0F91DFCE}" type="presParOf" srcId="{686633AB-BBAB-4B9F-BEF5-7E3F3252C04C}" destId="{DAE7171D-AC84-41C1-A81E-448AB16546DC}" srcOrd="1" destOrd="0" presId="urn:microsoft.com/office/officeart/2005/8/layout/hierarchy2"/>
    <dgm:cxn modelId="{560FCDE4-A3EC-409F-BC05-DDB215BED3AA}" type="presParOf" srcId="{DAE7171D-AC84-41C1-A81E-448AB16546DC}" destId="{0CFD9D5A-25F4-4BC2-968B-C747643233E3}" srcOrd="0" destOrd="0" presId="urn:microsoft.com/office/officeart/2005/8/layout/hierarchy2"/>
    <dgm:cxn modelId="{9ADF864D-B1F1-4F03-BA2A-D745DAE3C380}" type="presParOf" srcId="{0CFD9D5A-25F4-4BC2-968B-C747643233E3}" destId="{8A1CF29D-7311-414D-A5D4-E655431817B9}" srcOrd="0" destOrd="0" presId="urn:microsoft.com/office/officeart/2005/8/layout/hierarchy2"/>
    <dgm:cxn modelId="{A0A07D3F-0813-4B9B-A50D-8D373D35F3A8}" type="presParOf" srcId="{DAE7171D-AC84-41C1-A81E-448AB16546DC}" destId="{3DD08239-52E8-41AA-AD65-15816471C229}" srcOrd="1" destOrd="0" presId="urn:microsoft.com/office/officeart/2005/8/layout/hierarchy2"/>
    <dgm:cxn modelId="{9ED6D7F6-2A0F-4CDE-9EFD-61E06AA7E757}" type="presParOf" srcId="{3DD08239-52E8-41AA-AD65-15816471C229}" destId="{00557667-61BF-44CF-903E-93A62DDC131B}" srcOrd="0" destOrd="0" presId="urn:microsoft.com/office/officeart/2005/8/layout/hierarchy2"/>
    <dgm:cxn modelId="{641B640E-69F5-440A-AB79-BED436A565A9}" type="presParOf" srcId="{3DD08239-52E8-41AA-AD65-15816471C229}" destId="{D09E370E-AED9-410A-BA7A-503D3CE0F89B}" srcOrd="1" destOrd="0" presId="urn:microsoft.com/office/officeart/2005/8/layout/hierarchy2"/>
    <dgm:cxn modelId="{3A50BBD4-AC2F-4EBE-909B-6B5EF56DC602}" type="presParOf" srcId="{D09E370E-AED9-410A-BA7A-503D3CE0F89B}" destId="{BBF95FC8-62A2-47EB-80EC-5E56F202E501}" srcOrd="0" destOrd="0" presId="urn:microsoft.com/office/officeart/2005/8/layout/hierarchy2"/>
    <dgm:cxn modelId="{4087D87B-E5B6-4090-AD9F-8628133D7D15}" type="presParOf" srcId="{BBF95FC8-62A2-47EB-80EC-5E56F202E501}" destId="{9842CB28-ADC8-4111-A7ED-A34A19CDC168}" srcOrd="0" destOrd="0" presId="urn:microsoft.com/office/officeart/2005/8/layout/hierarchy2"/>
    <dgm:cxn modelId="{B8052B0B-4724-4C9B-9887-B7FCB7E002BF}" type="presParOf" srcId="{D09E370E-AED9-410A-BA7A-503D3CE0F89B}" destId="{B4673264-F77B-43AE-98A0-5F851FB979F8}" srcOrd="1" destOrd="0" presId="urn:microsoft.com/office/officeart/2005/8/layout/hierarchy2"/>
    <dgm:cxn modelId="{AC8840C4-8303-44D6-9EB8-C9070362D973}" type="presParOf" srcId="{B4673264-F77B-43AE-98A0-5F851FB979F8}" destId="{3AE81046-9DB4-463E-BB3E-7E461AED35D9}" srcOrd="0" destOrd="0" presId="urn:microsoft.com/office/officeart/2005/8/layout/hierarchy2"/>
    <dgm:cxn modelId="{C4909AE1-3338-4DDA-875C-B81BDCB5FE54}" type="presParOf" srcId="{B4673264-F77B-43AE-98A0-5F851FB979F8}" destId="{403C267E-AC07-4635-B88C-360D085F7EB9}" srcOrd="1" destOrd="0" presId="urn:microsoft.com/office/officeart/2005/8/layout/hierarchy2"/>
    <dgm:cxn modelId="{27B38077-5736-47FC-8C7A-8A2E72897E15}" type="presParOf" srcId="{0AEC7D08-BE6A-4F14-961E-569C5A2319BF}" destId="{8D5C13B4-7B11-4844-9B30-32545A22FB0E}" srcOrd="2" destOrd="0" presId="urn:microsoft.com/office/officeart/2005/8/layout/hierarchy2"/>
    <dgm:cxn modelId="{2B2D839E-2C61-4730-B771-037128F9BEF3}" type="presParOf" srcId="{8D5C13B4-7B11-4844-9B30-32545A22FB0E}" destId="{24E9B7C3-5330-4451-A570-654AB070AD7C}" srcOrd="0" destOrd="0" presId="urn:microsoft.com/office/officeart/2005/8/layout/hierarchy2"/>
    <dgm:cxn modelId="{B51D9426-D4C7-4449-BEEC-592D62702ADA}" type="presParOf" srcId="{0AEC7D08-BE6A-4F14-961E-569C5A2319BF}" destId="{983ADF5A-CB11-4F86-9CEB-D917A5CEF018}" srcOrd="3" destOrd="0" presId="urn:microsoft.com/office/officeart/2005/8/layout/hierarchy2"/>
    <dgm:cxn modelId="{4A60C163-7954-41CB-8754-A1BBE906F79C}" type="presParOf" srcId="{983ADF5A-CB11-4F86-9CEB-D917A5CEF018}" destId="{64BF83BD-C27D-443D-A319-1CFF2A99E98D}" srcOrd="0" destOrd="0" presId="urn:microsoft.com/office/officeart/2005/8/layout/hierarchy2"/>
    <dgm:cxn modelId="{15869A71-8CE2-40D4-8D6B-33A661A16731}" type="presParOf" srcId="{983ADF5A-CB11-4F86-9CEB-D917A5CEF018}" destId="{6309AA02-CCDD-4CE8-83C4-CDBFC26D196C}" srcOrd="1" destOrd="0" presId="urn:microsoft.com/office/officeart/2005/8/layout/hierarchy2"/>
    <dgm:cxn modelId="{1FDD2375-7098-4FD2-97C1-C395B5F794C7}" type="presParOf" srcId="{6309AA02-CCDD-4CE8-83C4-CDBFC26D196C}" destId="{0291D8DB-2081-4CF8-AE69-7A03BB9C948A}" srcOrd="0" destOrd="0" presId="urn:microsoft.com/office/officeart/2005/8/layout/hierarchy2"/>
    <dgm:cxn modelId="{0B2B88A9-0B70-40E4-904B-B36A2967EA17}" type="presParOf" srcId="{0291D8DB-2081-4CF8-AE69-7A03BB9C948A}" destId="{D66AED19-92FB-4D51-9F69-FC35E4FCB93B}" srcOrd="0" destOrd="0" presId="urn:microsoft.com/office/officeart/2005/8/layout/hierarchy2"/>
    <dgm:cxn modelId="{AAA67D9A-B2B4-46AD-8119-9D39F4AAA25E}" type="presParOf" srcId="{6309AA02-CCDD-4CE8-83C4-CDBFC26D196C}" destId="{001DB2C2-A18A-4574-8461-F0151F9F2508}" srcOrd="1" destOrd="0" presId="urn:microsoft.com/office/officeart/2005/8/layout/hierarchy2"/>
    <dgm:cxn modelId="{6C6A9129-CCB6-46D5-B5B7-50A1B113D841}" type="presParOf" srcId="{001DB2C2-A18A-4574-8461-F0151F9F2508}" destId="{750273C2-BE56-4CBB-91D3-100F2641AFCB}" srcOrd="0" destOrd="0" presId="urn:microsoft.com/office/officeart/2005/8/layout/hierarchy2"/>
    <dgm:cxn modelId="{C84A99D7-8D9D-4CCA-B25C-D52FB7590F2A}" type="presParOf" srcId="{001DB2C2-A18A-4574-8461-F0151F9F2508}" destId="{DF10AA07-0598-46A0-84CF-EFDDFA499C26}" srcOrd="1" destOrd="0" presId="urn:microsoft.com/office/officeart/2005/8/layout/hierarchy2"/>
    <dgm:cxn modelId="{1127A4D7-272D-4A0B-8B9D-74218AE0F4E8}" type="presParOf" srcId="{DF10AA07-0598-46A0-84CF-EFDDFA499C26}" destId="{0FB17125-8CE9-46B3-B473-337B596C18DC}" srcOrd="0" destOrd="0" presId="urn:microsoft.com/office/officeart/2005/8/layout/hierarchy2"/>
    <dgm:cxn modelId="{1FA551FC-02E1-471D-8902-D936423BD2AA}" type="presParOf" srcId="{0FB17125-8CE9-46B3-B473-337B596C18DC}" destId="{4C36D164-E467-43BD-BE09-3AF78DA914CB}" srcOrd="0" destOrd="0" presId="urn:microsoft.com/office/officeart/2005/8/layout/hierarchy2"/>
    <dgm:cxn modelId="{EB0511BC-8FBB-4BF9-B843-EF650667D80D}" type="presParOf" srcId="{DF10AA07-0598-46A0-84CF-EFDDFA499C26}" destId="{91A6983A-0BEA-4BA0-A7A6-444DC6BE129E}" srcOrd="1" destOrd="0" presId="urn:microsoft.com/office/officeart/2005/8/layout/hierarchy2"/>
    <dgm:cxn modelId="{AA6616F2-6A0A-429A-B054-E5523B2B583B}" type="presParOf" srcId="{91A6983A-0BEA-4BA0-A7A6-444DC6BE129E}" destId="{860A1C84-C218-4982-BF98-340A3456E4E4}" srcOrd="0" destOrd="0" presId="urn:microsoft.com/office/officeart/2005/8/layout/hierarchy2"/>
    <dgm:cxn modelId="{A71832FD-F603-4608-83B6-698D5A3FEF91}" type="presParOf" srcId="{91A6983A-0BEA-4BA0-A7A6-444DC6BE129E}" destId="{B2D1069C-698F-4226-8157-D83AB68164F9}" srcOrd="1" destOrd="0" presId="urn:microsoft.com/office/officeart/2005/8/layout/hierarchy2"/>
    <dgm:cxn modelId="{8A76E139-9A24-4F53-85B5-9F83C2C81EF9}" type="presParOf" srcId="{B2D1069C-698F-4226-8157-D83AB68164F9}" destId="{F9F2A28D-3E29-499A-85D4-0B0F050A0B95}" srcOrd="0" destOrd="0" presId="urn:microsoft.com/office/officeart/2005/8/layout/hierarchy2"/>
    <dgm:cxn modelId="{F783EC84-4CDE-4FD9-AB1C-E343656A474E}" type="presParOf" srcId="{F9F2A28D-3E29-499A-85D4-0B0F050A0B95}" destId="{337C19BE-5465-460D-86D4-8EBEE5C422B6}" srcOrd="0" destOrd="0" presId="urn:microsoft.com/office/officeart/2005/8/layout/hierarchy2"/>
    <dgm:cxn modelId="{ABD2BFAE-F39F-4429-921A-097FB74FC2B5}" type="presParOf" srcId="{B2D1069C-698F-4226-8157-D83AB68164F9}" destId="{8CEF225F-0C71-4A8E-BF16-C2FB22DABFBA}" srcOrd="1" destOrd="0" presId="urn:microsoft.com/office/officeart/2005/8/layout/hierarchy2"/>
    <dgm:cxn modelId="{15122463-11DD-408C-A76F-760BA26AB873}" type="presParOf" srcId="{8CEF225F-0C71-4A8E-BF16-C2FB22DABFBA}" destId="{19422481-E0D7-49D4-B542-7D63D2E38B70}" srcOrd="0" destOrd="0" presId="urn:microsoft.com/office/officeart/2005/8/layout/hierarchy2"/>
    <dgm:cxn modelId="{C3D78AD4-FEE6-46DB-9473-3A7BAE98F14B}" type="presParOf" srcId="{8CEF225F-0C71-4A8E-BF16-C2FB22DABFBA}" destId="{D41724FD-2962-47E4-B802-32077695C950}" srcOrd="1" destOrd="0" presId="urn:microsoft.com/office/officeart/2005/8/layout/hierarchy2"/>
    <dgm:cxn modelId="{B122584F-8D87-48F8-9DBF-0FBAD14B1943}" type="presParOf" srcId="{6309AA02-CCDD-4CE8-83C4-CDBFC26D196C}" destId="{98ECF942-9740-4498-AF7B-45E212F0FE34}" srcOrd="2" destOrd="0" presId="urn:microsoft.com/office/officeart/2005/8/layout/hierarchy2"/>
    <dgm:cxn modelId="{4CF56894-8529-4D4B-8B20-12219B2BD44D}" type="presParOf" srcId="{98ECF942-9740-4498-AF7B-45E212F0FE34}" destId="{A59F152E-CC82-41EF-BB41-7E6B16D6FB08}" srcOrd="0" destOrd="0" presId="urn:microsoft.com/office/officeart/2005/8/layout/hierarchy2"/>
    <dgm:cxn modelId="{6C05EC92-83C2-405C-93D0-17B1957F1248}" type="presParOf" srcId="{6309AA02-CCDD-4CE8-83C4-CDBFC26D196C}" destId="{B88C95AD-F34B-42DA-8F4A-AB9A3A5853F2}" srcOrd="3" destOrd="0" presId="urn:microsoft.com/office/officeart/2005/8/layout/hierarchy2"/>
    <dgm:cxn modelId="{42DD2E75-5C92-4C81-B7C4-D781114C9D5A}" type="presParOf" srcId="{B88C95AD-F34B-42DA-8F4A-AB9A3A5853F2}" destId="{E7611B5B-5114-4499-AEF9-52A9E5A71FEE}" srcOrd="0" destOrd="0" presId="urn:microsoft.com/office/officeart/2005/8/layout/hierarchy2"/>
    <dgm:cxn modelId="{84B2433E-B477-4C3A-BE12-DD80273966CB}" type="presParOf" srcId="{B88C95AD-F34B-42DA-8F4A-AB9A3A5853F2}" destId="{EF98244E-2E63-45F5-9218-4BCF016A5551}" srcOrd="1" destOrd="0" presId="urn:microsoft.com/office/officeart/2005/8/layout/hierarchy2"/>
    <dgm:cxn modelId="{6A861C55-05F3-4D72-AB18-3833690437B9}" type="presParOf" srcId="{EF98244E-2E63-45F5-9218-4BCF016A5551}" destId="{28C60383-2C84-4250-BB28-DED9557E3015}" srcOrd="0" destOrd="0" presId="urn:microsoft.com/office/officeart/2005/8/layout/hierarchy2"/>
    <dgm:cxn modelId="{027D1322-6EE9-4611-BCDA-6D6FE5297C76}" type="presParOf" srcId="{28C60383-2C84-4250-BB28-DED9557E3015}" destId="{280660AF-4232-4390-82CC-BD8B892C14E0}" srcOrd="0" destOrd="0" presId="urn:microsoft.com/office/officeart/2005/8/layout/hierarchy2"/>
    <dgm:cxn modelId="{48D74A17-4DCC-45BC-A398-20E36CF2DF77}" type="presParOf" srcId="{EF98244E-2E63-45F5-9218-4BCF016A5551}" destId="{C9F60ABE-7FB8-453E-94E7-ED4A4501A615}" srcOrd="1" destOrd="0" presId="urn:microsoft.com/office/officeart/2005/8/layout/hierarchy2"/>
    <dgm:cxn modelId="{010BDDE5-4D4B-4B15-8BB7-8C70A905568C}" type="presParOf" srcId="{C9F60ABE-7FB8-453E-94E7-ED4A4501A615}" destId="{1A11FD73-95E7-43C3-8EBC-760D83F47A34}" srcOrd="0" destOrd="0" presId="urn:microsoft.com/office/officeart/2005/8/layout/hierarchy2"/>
    <dgm:cxn modelId="{3296E289-8B01-485A-8DE8-BD7D0D01A8DE}" type="presParOf" srcId="{C9F60ABE-7FB8-453E-94E7-ED4A4501A615}" destId="{57C42B34-598A-4777-BE35-68A2856D019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8B626-D661-47CA-A11A-AD89DDD95A8E}">
      <dsp:nvSpPr>
        <dsp:cNvPr id="0" name=""/>
        <dsp:cNvSpPr/>
      </dsp:nvSpPr>
      <dsp:spPr>
        <a:xfrm>
          <a:off x="6486385" y="1044904"/>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latin typeface="B Lotus"/>
              <a:cs typeface="B Mitra" panose="00000400000000000000" pitchFamily="2" charset="-78"/>
            </a:rPr>
            <a:t>عرصه‌های تفاوت</a:t>
          </a:r>
          <a:endParaRPr lang="en-US" sz="1600" b="1" kern="1200" dirty="0"/>
        </a:p>
      </dsp:txBody>
      <dsp:txXfrm>
        <a:off x="6499554" y="1058073"/>
        <a:ext cx="872895" cy="423278"/>
      </dsp:txXfrm>
    </dsp:sp>
    <dsp:sp modelId="{DBC8EB04-5FBE-42A5-A945-A9442F082A31}">
      <dsp:nvSpPr>
        <dsp:cNvPr id="0" name=""/>
        <dsp:cNvSpPr/>
      </dsp:nvSpPr>
      <dsp:spPr>
        <a:xfrm rot="15051846">
          <a:off x="5757908" y="741562"/>
          <a:ext cx="1097261" cy="19668"/>
        </a:xfrm>
        <a:custGeom>
          <a:avLst/>
          <a:gdLst/>
          <a:ahLst/>
          <a:cxnLst/>
          <a:rect l="0" t="0" r="0" b="0"/>
          <a:pathLst>
            <a:path>
              <a:moveTo>
                <a:pt x="0" y="9834"/>
              </a:moveTo>
              <a:lnTo>
                <a:pt x="1097261" y="983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279107" y="723965"/>
        <a:ext cx="54863" cy="54863"/>
      </dsp:txXfrm>
    </dsp:sp>
    <dsp:sp modelId="{AA31D292-1222-49E0-86A2-CBCDABB6C866}">
      <dsp:nvSpPr>
        <dsp:cNvPr id="0" name=""/>
        <dsp:cNvSpPr/>
      </dsp:nvSpPr>
      <dsp:spPr>
        <a:xfrm>
          <a:off x="5227458" y="8272"/>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وجودی</a:t>
          </a:r>
          <a:endParaRPr lang="en-US" sz="1600" b="1" kern="1200" dirty="0"/>
        </a:p>
      </dsp:txBody>
      <dsp:txXfrm>
        <a:off x="5240627" y="21441"/>
        <a:ext cx="872895" cy="423278"/>
      </dsp:txXfrm>
    </dsp:sp>
    <dsp:sp modelId="{E98D95AE-5B9F-459E-9E43-E6EE21D5E6C6}">
      <dsp:nvSpPr>
        <dsp:cNvPr id="0" name=""/>
        <dsp:cNvSpPr/>
      </dsp:nvSpPr>
      <dsp:spPr>
        <a:xfrm rot="10800000">
          <a:off x="4867765" y="223247"/>
          <a:ext cx="359693" cy="19668"/>
        </a:xfrm>
        <a:custGeom>
          <a:avLst/>
          <a:gdLst/>
          <a:ahLst/>
          <a:cxnLst/>
          <a:rect l="0" t="0" r="0" b="0"/>
          <a:pathLst>
            <a:path>
              <a:moveTo>
                <a:pt x="0" y="9834"/>
              </a:moveTo>
              <a:lnTo>
                <a:pt x="359693"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038619" y="224088"/>
        <a:ext cx="17984" cy="17984"/>
      </dsp:txXfrm>
    </dsp:sp>
    <dsp:sp modelId="{DFB783D7-1A12-4171-BF7A-CFE9E7DE8885}">
      <dsp:nvSpPr>
        <dsp:cNvPr id="0" name=""/>
        <dsp:cNvSpPr/>
      </dsp:nvSpPr>
      <dsp:spPr>
        <a:xfrm>
          <a:off x="3237374" y="8272"/>
          <a:ext cx="1630391"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نسبت خاص با خداوند</a:t>
          </a:r>
          <a:endParaRPr lang="en-US" sz="1600" b="1" kern="1200" dirty="0"/>
        </a:p>
      </dsp:txBody>
      <dsp:txXfrm>
        <a:off x="3250543" y="21441"/>
        <a:ext cx="1604053" cy="423278"/>
      </dsp:txXfrm>
    </dsp:sp>
    <dsp:sp modelId="{827FA77D-F20A-4D2F-A98D-BCD0081DC3E7}">
      <dsp:nvSpPr>
        <dsp:cNvPr id="0" name=""/>
        <dsp:cNvSpPr/>
      </dsp:nvSpPr>
      <dsp:spPr>
        <a:xfrm rot="6548154">
          <a:off x="5757908" y="1778194"/>
          <a:ext cx="1097261" cy="19668"/>
        </a:xfrm>
        <a:custGeom>
          <a:avLst/>
          <a:gdLst/>
          <a:ahLst/>
          <a:cxnLst/>
          <a:rect l="0" t="0" r="0" b="0"/>
          <a:pathLst>
            <a:path>
              <a:moveTo>
                <a:pt x="0" y="9834"/>
              </a:moveTo>
              <a:lnTo>
                <a:pt x="1097261" y="983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279107" y="1760596"/>
        <a:ext cx="54863" cy="54863"/>
      </dsp:txXfrm>
    </dsp:sp>
    <dsp:sp modelId="{A8F8CEC6-EE7B-40C5-ABBF-61DA45F4EF61}">
      <dsp:nvSpPr>
        <dsp:cNvPr id="0" name=""/>
        <dsp:cNvSpPr/>
      </dsp:nvSpPr>
      <dsp:spPr>
        <a:xfrm>
          <a:off x="5227458" y="2081535"/>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t>ماهوی</a:t>
          </a:r>
          <a:endParaRPr lang="en-US" sz="1600" b="1" kern="1200" dirty="0"/>
        </a:p>
      </dsp:txBody>
      <dsp:txXfrm>
        <a:off x="5240627" y="2094704"/>
        <a:ext cx="872895" cy="423278"/>
      </dsp:txXfrm>
    </dsp:sp>
    <dsp:sp modelId="{BC86D7AF-4503-4C76-85A9-73C0E9CC8729}">
      <dsp:nvSpPr>
        <dsp:cNvPr id="0" name=""/>
        <dsp:cNvSpPr/>
      </dsp:nvSpPr>
      <dsp:spPr>
        <a:xfrm rot="14822629">
          <a:off x="4348830" y="1714475"/>
          <a:ext cx="1264188" cy="19668"/>
        </a:xfrm>
        <a:custGeom>
          <a:avLst/>
          <a:gdLst/>
          <a:ahLst/>
          <a:cxnLst/>
          <a:rect l="0" t="0" r="0" b="0"/>
          <a:pathLst>
            <a:path>
              <a:moveTo>
                <a:pt x="0" y="9834"/>
              </a:moveTo>
              <a:lnTo>
                <a:pt x="1264188"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949320" y="1692704"/>
        <a:ext cx="63209" cy="63209"/>
      </dsp:txXfrm>
    </dsp:sp>
    <dsp:sp modelId="{406FEA92-BF71-4694-8F84-FFCCC66CD222}">
      <dsp:nvSpPr>
        <dsp:cNvPr id="0" name=""/>
        <dsp:cNvSpPr/>
      </dsp:nvSpPr>
      <dsp:spPr>
        <a:xfrm>
          <a:off x="3835157" y="917466"/>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شناخت</a:t>
          </a:r>
          <a:endParaRPr lang="en-US" sz="1600" b="1" kern="1200" dirty="0"/>
        </a:p>
      </dsp:txBody>
      <dsp:txXfrm>
        <a:off x="3848326" y="930635"/>
        <a:ext cx="872895" cy="423278"/>
      </dsp:txXfrm>
    </dsp:sp>
    <dsp:sp modelId="{9C3EBC67-114C-46E3-A168-D31FC1AB9135}">
      <dsp:nvSpPr>
        <dsp:cNvPr id="0" name=""/>
        <dsp:cNvSpPr/>
      </dsp:nvSpPr>
      <dsp:spPr>
        <a:xfrm rot="12913867">
          <a:off x="3504128" y="1027333"/>
          <a:ext cx="364402" cy="19668"/>
        </a:xfrm>
        <a:custGeom>
          <a:avLst/>
          <a:gdLst/>
          <a:ahLst/>
          <a:cxnLst/>
          <a:rect l="0" t="0" r="0" b="0"/>
          <a:pathLst>
            <a:path>
              <a:moveTo>
                <a:pt x="0" y="9834"/>
              </a:moveTo>
              <a:lnTo>
                <a:pt x="364402"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77219" y="1028057"/>
        <a:ext cx="18220" cy="18220"/>
      </dsp:txXfrm>
    </dsp:sp>
    <dsp:sp modelId="{D476F444-A981-40AD-8DCD-071F05EE6CEB}">
      <dsp:nvSpPr>
        <dsp:cNvPr id="0" name=""/>
        <dsp:cNvSpPr/>
      </dsp:nvSpPr>
      <dsp:spPr>
        <a:xfrm>
          <a:off x="2638268" y="707251"/>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ادراک حقیقی</a:t>
          </a:r>
          <a:endParaRPr lang="en-US" sz="1600" b="1" kern="1200" dirty="0"/>
        </a:p>
      </dsp:txBody>
      <dsp:txXfrm>
        <a:off x="2651437" y="720420"/>
        <a:ext cx="872895" cy="423278"/>
      </dsp:txXfrm>
    </dsp:sp>
    <dsp:sp modelId="{7D0E2B48-924E-4126-9D1E-A3D2293C2EF1}">
      <dsp:nvSpPr>
        <dsp:cNvPr id="0" name=""/>
        <dsp:cNvSpPr/>
      </dsp:nvSpPr>
      <dsp:spPr>
        <a:xfrm rot="10815574">
          <a:off x="2309759" y="921481"/>
          <a:ext cx="328511" cy="19668"/>
        </a:xfrm>
        <a:custGeom>
          <a:avLst/>
          <a:gdLst/>
          <a:ahLst/>
          <a:cxnLst/>
          <a:rect l="0" t="0" r="0" b="0"/>
          <a:pathLst>
            <a:path>
              <a:moveTo>
                <a:pt x="0" y="9834"/>
              </a:moveTo>
              <a:lnTo>
                <a:pt x="328511"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465802" y="923102"/>
        <a:ext cx="16425" cy="16425"/>
      </dsp:txXfrm>
    </dsp:sp>
    <dsp:sp modelId="{E43EE8D1-508B-46A5-8649-A9AC737F7A34}">
      <dsp:nvSpPr>
        <dsp:cNvPr id="0" name=""/>
        <dsp:cNvSpPr/>
      </dsp:nvSpPr>
      <dsp:spPr>
        <a:xfrm>
          <a:off x="1410527" y="461196"/>
          <a:ext cx="899233" cy="93875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ادراکات عمیق، کلی، فرازمان و فرامکان </a:t>
          </a:r>
          <a:endParaRPr lang="en-US" sz="1600" b="1" kern="1200" dirty="0"/>
        </a:p>
      </dsp:txBody>
      <dsp:txXfrm>
        <a:off x="1436865" y="487534"/>
        <a:ext cx="846557" cy="886074"/>
      </dsp:txXfrm>
    </dsp:sp>
    <dsp:sp modelId="{A08AE2C6-EF54-49C1-9814-B587810D0129}">
      <dsp:nvSpPr>
        <dsp:cNvPr id="0" name=""/>
        <dsp:cNvSpPr/>
      </dsp:nvSpPr>
      <dsp:spPr>
        <a:xfrm rot="7022113">
          <a:off x="3463633" y="1359954"/>
          <a:ext cx="510848" cy="19668"/>
        </a:xfrm>
        <a:custGeom>
          <a:avLst/>
          <a:gdLst/>
          <a:ahLst/>
          <a:cxnLst/>
          <a:rect l="0" t="0" r="0" b="0"/>
          <a:pathLst>
            <a:path>
              <a:moveTo>
                <a:pt x="0" y="9834"/>
              </a:moveTo>
              <a:lnTo>
                <a:pt x="510848"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06286" y="1357016"/>
        <a:ext cx="25542" cy="25542"/>
      </dsp:txXfrm>
    </dsp:sp>
    <dsp:sp modelId="{219F9E2E-B3D7-44DA-A34D-D9DB4F752038}">
      <dsp:nvSpPr>
        <dsp:cNvPr id="0" name=""/>
        <dsp:cNvSpPr/>
      </dsp:nvSpPr>
      <dsp:spPr>
        <a:xfrm>
          <a:off x="2703724" y="1372493"/>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ادراک اعتباری</a:t>
          </a:r>
          <a:endParaRPr lang="en-US" sz="1600" b="1" kern="1200" dirty="0"/>
        </a:p>
      </dsp:txBody>
      <dsp:txXfrm>
        <a:off x="2716893" y="1385662"/>
        <a:ext cx="872895" cy="423278"/>
      </dsp:txXfrm>
    </dsp:sp>
    <dsp:sp modelId="{0CFD9D5A-25F4-4BC2-968B-C747643233E3}">
      <dsp:nvSpPr>
        <dsp:cNvPr id="0" name=""/>
        <dsp:cNvSpPr/>
      </dsp:nvSpPr>
      <dsp:spPr>
        <a:xfrm rot="9283987">
          <a:off x="2353521" y="1665961"/>
          <a:ext cx="367795" cy="19668"/>
        </a:xfrm>
        <a:custGeom>
          <a:avLst/>
          <a:gdLst/>
          <a:ahLst/>
          <a:cxnLst/>
          <a:rect l="0" t="0" r="0" b="0"/>
          <a:pathLst>
            <a:path>
              <a:moveTo>
                <a:pt x="0" y="9834"/>
              </a:moveTo>
              <a:lnTo>
                <a:pt x="367795"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528224" y="1666600"/>
        <a:ext cx="18389" cy="18389"/>
      </dsp:txXfrm>
    </dsp:sp>
    <dsp:sp modelId="{00557667-61BF-44CF-903E-93A62DDC131B}">
      <dsp:nvSpPr>
        <dsp:cNvPr id="0" name=""/>
        <dsp:cNvSpPr/>
      </dsp:nvSpPr>
      <dsp:spPr>
        <a:xfrm>
          <a:off x="1471882" y="1481489"/>
          <a:ext cx="899233" cy="54560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اعتباریات</a:t>
          </a:r>
          <a:endParaRPr lang="en-US" sz="1600" b="1" kern="1200" dirty="0"/>
        </a:p>
      </dsp:txBody>
      <dsp:txXfrm>
        <a:off x="1487862" y="1497469"/>
        <a:ext cx="867273" cy="513640"/>
      </dsp:txXfrm>
    </dsp:sp>
    <dsp:sp modelId="{BBF95FC8-62A2-47EB-80EC-5E56F202E501}">
      <dsp:nvSpPr>
        <dsp:cNvPr id="0" name=""/>
        <dsp:cNvSpPr/>
      </dsp:nvSpPr>
      <dsp:spPr>
        <a:xfrm rot="14738670">
          <a:off x="841598" y="1337918"/>
          <a:ext cx="892502" cy="19668"/>
        </a:xfrm>
        <a:custGeom>
          <a:avLst/>
          <a:gdLst/>
          <a:ahLst/>
          <a:cxnLst/>
          <a:rect l="0" t="0" r="0" b="0"/>
          <a:pathLst>
            <a:path>
              <a:moveTo>
                <a:pt x="0" y="9834"/>
              </a:moveTo>
              <a:lnTo>
                <a:pt x="892502"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265536" y="1325440"/>
        <a:ext cx="44625" cy="44625"/>
      </dsp:txXfrm>
    </dsp:sp>
    <dsp:sp modelId="{3AE81046-9DB4-463E-BB3E-7E461AED35D9}">
      <dsp:nvSpPr>
        <dsp:cNvPr id="0" name=""/>
        <dsp:cNvSpPr/>
      </dsp:nvSpPr>
      <dsp:spPr>
        <a:xfrm>
          <a:off x="204583" y="645973"/>
          <a:ext cx="899233" cy="59048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1">
            <a:lnSpc>
              <a:spcPct val="90000"/>
            </a:lnSpc>
            <a:spcBef>
              <a:spcPct val="0"/>
            </a:spcBef>
            <a:spcAft>
              <a:spcPct val="35000"/>
            </a:spcAft>
          </a:pPr>
          <a:r>
            <a:rPr lang="fa-IR" sz="1200" b="1" kern="1200" dirty="0" smtClean="0"/>
            <a:t>عناوین اعتباری احکام وضعی</a:t>
          </a:r>
          <a:endParaRPr lang="en-US" sz="1200" b="1" kern="1200" dirty="0"/>
        </a:p>
      </dsp:txBody>
      <dsp:txXfrm>
        <a:off x="221878" y="663268"/>
        <a:ext cx="864643" cy="555896"/>
      </dsp:txXfrm>
    </dsp:sp>
    <dsp:sp modelId="{8D5C13B4-7B11-4844-9B30-32545A22FB0E}">
      <dsp:nvSpPr>
        <dsp:cNvPr id="0" name=""/>
        <dsp:cNvSpPr/>
      </dsp:nvSpPr>
      <dsp:spPr>
        <a:xfrm rot="7259136">
          <a:off x="4597637" y="2652950"/>
          <a:ext cx="831544" cy="19668"/>
        </a:xfrm>
        <a:custGeom>
          <a:avLst/>
          <a:gdLst/>
          <a:ahLst/>
          <a:cxnLst/>
          <a:rect l="0" t="0" r="0" b="0"/>
          <a:pathLst>
            <a:path>
              <a:moveTo>
                <a:pt x="0" y="9834"/>
              </a:moveTo>
              <a:lnTo>
                <a:pt x="831544"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992621" y="2641995"/>
        <a:ext cx="41577" cy="41577"/>
      </dsp:txXfrm>
    </dsp:sp>
    <dsp:sp modelId="{64BF83BD-C27D-443D-A319-1CFF2A99E98D}">
      <dsp:nvSpPr>
        <dsp:cNvPr id="0" name=""/>
        <dsp:cNvSpPr/>
      </dsp:nvSpPr>
      <dsp:spPr>
        <a:xfrm>
          <a:off x="3900127" y="2710218"/>
          <a:ext cx="899233" cy="6180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گرایش</a:t>
          </a:r>
          <a:endParaRPr lang="en-US" sz="1600" b="1" kern="1200" dirty="0"/>
        </a:p>
      </dsp:txBody>
      <dsp:txXfrm>
        <a:off x="3918228" y="2728319"/>
        <a:ext cx="863031" cy="581809"/>
      </dsp:txXfrm>
    </dsp:sp>
    <dsp:sp modelId="{0291D8DB-2081-4CF8-AE69-7A03BB9C948A}">
      <dsp:nvSpPr>
        <dsp:cNvPr id="0" name=""/>
        <dsp:cNvSpPr/>
      </dsp:nvSpPr>
      <dsp:spPr>
        <a:xfrm rot="14169740">
          <a:off x="3484707" y="2787752"/>
          <a:ext cx="533669" cy="19668"/>
        </a:xfrm>
        <a:custGeom>
          <a:avLst/>
          <a:gdLst/>
          <a:ahLst/>
          <a:cxnLst/>
          <a:rect l="0" t="0" r="0" b="0"/>
          <a:pathLst>
            <a:path>
              <a:moveTo>
                <a:pt x="0" y="9834"/>
              </a:moveTo>
              <a:lnTo>
                <a:pt x="533669"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38200" y="2784244"/>
        <a:ext cx="26683" cy="26683"/>
      </dsp:txXfrm>
    </dsp:sp>
    <dsp:sp modelId="{750273C2-BE56-4CBB-91D3-100F2641AFCB}">
      <dsp:nvSpPr>
        <dsp:cNvPr id="0" name=""/>
        <dsp:cNvSpPr/>
      </dsp:nvSpPr>
      <dsp:spPr>
        <a:xfrm>
          <a:off x="2703724" y="2351140"/>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b="1" kern="1200" dirty="0" smtClean="0"/>
            <a:t>جاذبه‌ها</a:t>
          </a:r>
          <a:endParaRPr lang="en-US" sz="1200" b="1" kern="1200" dirty="0"/>
        </a:p>
      </dsp:txBody>
      <dsp:txXfrm>
        <a:off x="2716893" y="2364309"/>
        <a:ext cx="872895" cy="423278"/>
      </dsp:txXfrm>
    </dsp:sp>
    <dsp:sp modelId="{0FB17125-8CE9-46B3-B473-337B596C18DC}">
      <dsp:nvSpPr>
        <dsp:cNvPr id="0" name=""/>
        <dsp:cNvSpPr/>
      </dsp:nvSpPr>
      <dsp:spPr>
        <a:xfrm rot="9877682">
          <a:off x="2302452" y="2620268"/>
          <a:ext cx="408580" cy="19668"/>
        </a:xfrm>
        <a:custGeom>
          <a:avLst/>
          <a:gdLst/>
          <a:ahLst/>
          <a:cxnLst/>
          <a:rect l="0" t="0" r="0" b="0"/>
          <a:pathLst>
            <a:path>
              <a:moveTo>
                <a:pt x="0" y="9834"/>
              </a:moveTo>
              <a:lnTo>
                <a:pt x="408580"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496527" y="2619888"/>
        <a:ext cx="20429" cy="20429"/>
      </dsp:txXfrm>
    </dsp:sp>
    <dsp:sp modelId="{860A1C84-C218-4982-BF98-340A3456E4E4}">
      <dsp:nvSpPr>
        <dsp:cNvPr id="0" name=""/>
        <dsp:cNvSpPr/>
      </dsp:nvSpPr>
      <dsp:spPr>
        <a:xfrm>
          <a:off x="1410527" y="2158070"/>
          <a:ext cx="899233" cy="105237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t>جاذبه‌های اخلاقی- معنوی</a:t>
          </a:r>
          <a:endParaRPr lang="en-US" sz="1600" b="1" kern="1200" dirty="0"/>
        </a:p>
      </dsp:txBody>
      <dsp:txXfrm>
        <a:off x="1436865" y="2184408"/>
        <a:ext cx="846557" cy="999696"/>
      </dsp:txXfrm>
    </dsp:sp>
    <dsp:sp modelId="{F9F2A28D-3E29-499A-85D4-0B0F050A0B95}">
      <dsp:nvSpPr>
        <dsp:cNvPr id="0" name=""/>
        <dsp:cNvSpPr/>
      </dsp:nvSpPr>
      <dsp:spPr>
        <a:xfrm rot="9027417">
          <a:off x="1067107" y="2764975"/>
          <a:ext cx="367296" cy="19668"/>
        </a:xfrm>
        <a:custGeom>
          <a:avLst/>
          <a:gdLst/>
          <a:ahLst/>
          <a:cxnLst/>
          <a:rect l="0" t="0" r="0" b="0"/>
          <a:pathLst>
            <a:path>
              <a:moveTo>
                <a:pt x="0" y="9834"/>
              </a:moveTo>
              <a:lnTo>
                <a:pt x="367296"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241573" y="2765627"/>
        <a:ext cx="18364" cy="18364"/>
      </dsp:txXfrm>
    </dsp:sp>
    <dsp:sp modelId="{19422481-E0D7-49D4-B542-7D63D2E38B70}">
      <dsp:nvSpPr>
        <dsp:cNvPr id="0" name=""/>
        <dsp:cNvSpPr/>
      </dsp:nvSpPr>
      <dsp:spPr>
        <a:xfrm>
          <a:off x="5780" y="1922444"/>
          <a:ext cx="1085203" cy="188583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b="1" kern="1200" dirty="0" smtClean="0"/>
            <a:t>(</a:t>
          </a:r>
          <a:r>
            <a:rPr lang="fa-IR" sz="1600" b="1" kern="1200" dirty="0" smtClean="0"/>
            <a:t>فراتر از تحلیل زیست‌شناسی حیوانی: حقیقت‌جویی</a:t>
          </a:r>
        </a:p>
        <a:p>
          <a:pPr lvl="0" algn="ctr" defTabSz="533400">
            <a:lnSpc>
              <a:spcPct val="90000"/>
            </a:lnSpc>
            <a:spcBef>
              <a:spcPct val="0"/>
            </a:spcBef>
            <a:spcAft>
              <a:spcPct val="35000"/>
            </a:spcAft>
          </a:pPr>
          <a:r>
            <a:rPr lang="fa-IR" sz="1600" b="1" kern="1200" dirty="0" smtClean="0"/>
            <a:t>عدالت‌طلبی، حسادت</a:t>
          </a:r>
          <a:endParaRPr lang="en-US" sz="1600" b="1" kern="1200" dirty="0"/>
        </a:p>
      </dsp:txBody>
      <dsp:txXfrm>
        <a:off x="37565" y="1954229"/>
        <a:ext cx="1021633" cy="1822266"/>
      </dsp:txXfrm>
    </dsp:sp>
    <dsp:sp modelId="{98ECF942-9740-4498-AF7B-45E212F0FE34}">
      <dsp:nvSpPr>
        <dsp:cNvPr id="0" name=""/>
        <dsp:cNvSpPr/>
      </dsp:nvSpPr>
      <dsp:spPr>
        <a:xfrm rot="7974040">
          <a:off x="3456083" y="3202924"/>
          <a:ext cx="528394" cy="19668"/>
        </a:xfrm>
        <a:custGeom>
          <a:avLst/>
          <a:gdLst/>
          <a:ahLst/>
          <a:cxnLst/>
          <a:rect l="0" t="0" r="0" b="0"/>
          <a:pathLst>
            <a:path>
              <a:moveTo>
                <a:pt x="0" y="9834"/>
              </a:moveTo>
              <a:lnTo>
                <a:pt x="528394"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07070" y="3199548"/>
        <a:ext cx="26419" cy="26419"/>
      </dsp:txXfrm>
    </dsp:sp>
    <dsp:sp modelId="{E7611B5B-5114-4499-AEF9-52A9E5A71FEE}">
      <dsp:nvSpPr>
        <dsp:cNvPr id="0" name=""/>
        <dsp:cNvSpPr/>
      </dsp:nvSpPr>
      <dsp:spPr>
        <a:xfrm>
          <a:off x="2641200" y="2983564"/>
          <a:ext cx="899233" cy="84545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b="1" kern="1200" dirty="0" smtClean="0"/>
            <a:t>نحوه تحت تاثیر جاذبه‌ها قرار گرفتن (میل یا اراده)</a:t>
          </a:r>
          <a:endParaRPr lang="en-US" sz="1200" b="1" kern="1200" dirty="0"/>
        </a:p>
      </dsp:txBody>
      <dsp:txXfrm>
        <a:off x="2665963" y="3008327"/>
        <a:ext cx="849707" cy="795928"/>
      </dsp:txXfrm>
    </dsp:sp>
    <dsp:sp modelId="{28C60383-2C84-4250-BB28-DED9557E3015}">
      <dsp:nvSpPr>
        <dsp:cNvPr id="0" name=""/>
        <dsp:cNvSpPr/>
      </dsp:nvSpPr>
      <dsp:spPr>
        <a:xfrm rot="10256246">
          <a:off x="2307666" y="3422890"/>
          <a:ext cx="335629" cy="19668"/>
        </a:xfrm>
        <a:custGeom>
          <a:avLst/>
          <a:gdLst/>
          <a:ahLst/>
          <a:cxnLst/>
          <a:rect l="0" t="0" r="0" b="0"/>
          <a:pathLst>
            <a:path>
              <a:moveTo>
                <a:pt x="0" y="9834"/>
              </a:moveTo>
              <a:lnTo>
                <a:pt x="335629" y="983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467089" y="3424334"/>
        <a:ext cx="16781" cy="16781"/>
      </dsp:txXfrm>
    </dsp:sp>
    <dsp:sp modelId="{1A11FD73-95E7-43C3-8EBC-760D83F47A34}">
      <dsp:nvSpPr>
        <dsp:cNvPr id="0" name=""/>
        <dsp:cNvSpPr/>
      </dsp:nvSpPr>
      <dsp:spPr>
        <a:xfrm>
          <a:off x="1410527" y="3234349"/>
          <a:ext cx="899233" cy="44961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b="1" kern="1200" dirty="0" smtClean="0"/>
            <a:t>فعالیتهای تدبیری (فرهنگ)</a:t>
          </a:r>
        </a:p>
      </dsp:txBody>
      <dsp:txXfrm>
        <a:off x="1423696" y="3247518"/>
        <a:ext cx="872895" cy="4232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3437185-7C16-40A2-BCCD-1DD44E54A986}" type="datetimeFigureOut">
              <a:rPr lang="en-US" smtClean="0"/>
              <a:pPr/>
              <a:t>1/13/2019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3CCC7B1-4853-4E08-AA58-DA3916A3EF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37185-7C16-40A2-BCCD-1DD44E54A986}"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C7B1-4853-4E08-AA58-DA3916A3EF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37185-7C16-40A2-BCCD-1DD44E54A986}"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C7B1-4853-4E08-AA58-DA3916A3EF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37185-7C16-40A2-BCCD-1DD44E54A986}"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C7B1-4853-4E08-AA58-DA3916A3EF44}"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437185-7C16-40A2-BCCD-1DD44E54A986}"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C7B1-4853-4E08-AA58-DA3916A3EF4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437185-7C16-40A2-BCCD-1DD44E54A986}"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CC7B1-4853-4E08-AA58-DA3916A3EF44}"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437185-7C16-40A2-BCCD-1DD44E54A986}" type="datetimeFigureOut">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CCC7B1-4853-4E08-AA58-DA3916A3EF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3437185-7C16-40A2-BCCD-1DD44E54A986}" type="datetimeFigureOut">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CCC7B1-4853-4E08-AA58-DA3916A3EF44}"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37185-7C16-40A2-BCCD-1DD44E54A986}" type="datetimeFigureOut">
              <a:rPr lang="en-US" smtClean="0"/>
              <a:pPr/>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CCC7B1-4853-4E08-AA58-DA3916A3EF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3437185-7C16-40A2-BCCD-1DD44E54A986}"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CC7B1-4853-4E08-AA58-DA3916A3EF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437185-7C16-40A2-BCCD-1DD44E54A986}" type="datetimeFigureOut">
              <a:rPr lang="en-US" smtClean="0"/>
              <a:pPr/>
              <a:t>1/13/2019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3CCC7B1-4853-4E08-AA58-DA3916A3EF4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437185-7C16-40A2-BCCD-1DD44E54A986}" type="datetimeFigureOut">
              <a:rPr lang="en-US" smtClean="0"/>
              <a:pPr/>
              <a:t>1/13/2019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CCC7B1-4853-4E08-AA58-DA3916A3EF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1.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11.xml.rels><?xml version="1.0" encoding="UTF-8" standalone="yes"?>
<Relationships xmlns="http://schemas.openxmlformats.org/package/2006/relationships"><Relationship Id="rId3" Type="http://schemas.openxmlformats.org/officeDocument/2006/relationships/hyperlink" Target="https://downloads.frc.org/EF/EF11J33.pdf" TargetMode="External"/><Relationship Id="rId2" Type="http://schemas.openxmlformats.org/officeDocument/2006/relationships/hyperlink" Target="http://www.souzanchi.ir/debating-homosexuality-a-report/"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12.xml.rels><?xml version="1.0" encoding="UTF-8" standalone="yes"?>
<Relationships xmlns="http://schemas.openxmlformats.org/package/2006/relationships"><Relationship Id="rId3" Type="http://schemas.openxmlformats.org/officeDocument/2006/relationships/hyperlink" Target="https://news.gallup.com/poll/212702/lgbt-adults-married-sex-spouse.aspx" TargetMode="External"/><Relationship Id="rId2" Type="http://schemas.openxmlformats.org/officeDocument/2006/relationships/hyperlink" Target="https://www.statista.com/statistics/248822/american-adults-who-identify-as-lesbian-gay-or-bisexual-by-gender/" TargetMode="External"/><Relationship Id="rId1" Type="http://schemas.openxmlformats.org/officeDocument/2006/relationships/slideLayout" Target="../slideLayouts/slideLayout2.xml"/><Relationship Id="rId4" Type="http://schemas.openxmlformats.org/officeDocument/2006/relationships/hyperlink" Target="https://www.statista.com/statistics/217962/opinion-of-legalization-of-same-sex-marriages-in-the-us/"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s://www.nytimes.com/2018/12/04/style/pansexual-daughter-transgender-parenting.html?fallback=0&amp;recId=1E5VLxG7LzBElCTkbE3OANcWLcH&amp;locked=0&amp;geoContinent=AS&amp;geoRegion=07&amp;recAlloc=contextual-bandit-home-desks&amp;geoCountry=IR&amp;blockId=home-living-vi&amp;imp_id=620218759&amp;action=click&amp;module=Smarter%20Living&amp;pgtype=Homepag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pegasuslaw.org/sexual-activity-minors-and-consen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7" Type="http://schemas.openxmlformats.org/officeDocument/2006/relationships/slide" Target="slide9.xml"/><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21.xml"/><Relationship Id="rId5" Type="http://schemas.openxmlformats.org/officeDocument/2006/relationships/slide" Target="slide20.xml"/><Relationship Id="rId4" Type="http://schemas.openxmlformats.org/officeDocument/2006/relationships/slide" Target="slide19.xml"/></Relationships>
</file>

<file path=ppt/slides/_rels/slide1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hyperlink" Target="http://www.souzanchi.ir/unsuccessful-attempt-to-defend-the-right-to-unjust-right-parado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35.xml"/><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33.xml"/><Relationship Id="rId4" Type="http://schemas.openxmlformats.org/officeDocument/2006/relationships/slide" Target="slide31.xml"/></Relationships>
</file>

<file path=ppt/slides/_rels/slide26.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27.xml"/><Relationship Id="rId1" Type="http://schemas.openxmlformats.org/officeDocument/2006/relationships/slideLayout" Target="../slideLayouts/slideLayout2.xml"/><Relationship Id="rId4" Type="http://schemas.openxmlformats.org/officeDocument/2006/relationships/slide" Target="slide31.xml"/></Relationships>
</file>

<file path=ppt/slides/_rels/slide27.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1.xml"/><Relationship Id="rId1" Type="http://schemas.openxmlformats.org/officeDocument/2006/relationships/slideLayout" Target="../slideLayouts/slideLayout2.xml"/><Relationship Id="rId4" Type="http://schemas.openxmlformats.org/officeDocument/2006/relationships/slide" Target="slide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book\quran\Besmelah\004.jpg"/>
          <p:cNvPicPr>
            <a:picLocks noChangeAspect="1" noChangeArrowheads="1"/>
          </p:cNvPicPr>
          <p:nvPr/>
        </p:nvPicPr>
        <p:blipFill>
          <a:blip r:embed="rId2" cstate="print"/>
          <a:srcRect/>
          <a:stretch>
            <a:fillRect/>
          </a:stretch>
        </p:blipFill>
        <p:spPr bwMode="auto">
          <a:xfrm>
            <a:off x="2214546" y="642918"/>
            <a:ext cx="4333875" cy="454183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867400"/>
          </a:xfrm>
        </p:spPr>
        <p:txBody>
          <a:bodyPr>
            <a:normAutofit/>
          </a:bodyPr>
          <a:lstStyle/>
          <a:p>
            <a:pPr algn="r" rtl="1">
              <a:buNone/>
            </a:pPr>
            <a:r>
              <a:rPr lang="fa-IR" sz="2400" b="1" dirty="0" smtClean="0">
                <a:solidFill>
                  <a:srgbClr val="C00000"/>
                </a:solidFill>
                <a:cs typeface="B Mitra" panose="00000400000000000000" pitchFamily="2" charset="-78"/>
              </a:rPr>
              <a:t>مدعا</a:t>
            </a:r>
          </a:p>
          <a:p>
            <a:pPr algn="r" rtl="1">
              <a:buNone/>
            </a:pPr>
            <a:r>
              <a:rPr lang="fa-IR" sz="2400" b="1" dirty="0" smtClean="0">
                <a:cs typeface="B Mitra" panose="00000400000000000000" pitchFamily="2" charset="-78"/>
              </a:rPr>
              <a:t>عده‌ای </a:t>
            </a:r>
            <a:r>
              <a:rPr lang="fa-IR" sz="2400" b="1" dirty="0">
                <a:cs typeface="B Mitra" panose="00000400000000000000" pitchFamily="2" charset="-78"/>
              </a:rPr>
              <a:t>از انسانها </a:t>
            </a:r>
            <a:r>
              <a:rPr lang="fa-IR" sz="2400" b="1" dirty="0" smtClean="0">
                <a:cs typeface="B Mitra" panose="00000400000000000000" pitchFamily="2" charset="-78"/>
              </a:rPr>
              <a:t>گرایش </a:t>
            </a:r>
            <a:r>
              <a:rPr lang="fa-IR" sz="2400" b="1" dirty="0">
                <a:cs typeface="B Mitra" panose="00000400000000000000" pitchFamily="2" charset="-78"/>
              </a:rPr>
              <a:t>جنسی به جنس موافق دارند؛ پس حق دارند به عنوان یک اقلیت به رسمیت شناخته شوند و روابط جنسی خود را طبق گرایش درونی خویش انجام دهند</a:t>
            </a:r>
            <a:r>
              <a:rPr lang="fa-IR" sz="2400" b="1" dirty="0" smtClean="0">
                <a:cs typeface="B Mitra" panose="00000400000000000000" pitchFamily="2" charset="-78"/>
              </a:rPr>
              <a:t>. </a:t>
            </a:r>
          </a:p>
          <a:p>
            <a:pPr algn="r" rtl="1">
              <a:buNone/>
            </a:pPr>
            <a:endParaRPr lang="fa-IR" sz="2400" b="1" dirty="0" smtClean="0">
              <a:cs typeface="B Mitra" panose="00000400000000000000" pitchFamily="2" charset="-78"/>
            </a:endParaRPr>
          </a:p>
          <a:p>
            <a:pPr algn="r" rtl="1">
              <a:buNone/>
            </a:pPr>
            <a:r>
              <a:rPr lang="fa-IR" b="1" dirty="0" smtClean="0">
                <a:solidFill>
                  <a:srgbClr val="C00000"/>
                </a:solidFill>
                <a:latin typeface="B Lotus"/>
                <a:cs typeface="B Mitra" panose="00000400000000000000" pitchFamily="2" charset="-78"/>
              </a:rPr>
              <a:t>نقدها:</a:t>
            </a:r>
          </a:p>
          <a:p>
            <a:pPr algn="r" rtl="1">
              <a:buNone/>
            </a:pPr>
            <a:r>
              <a:rPr lang="fa-IR" b="1" dirty="0" smtClean="0">
                <a:latin typeface="B Lotus"/>
                <a:cs typeface="B Mitra" panose="00000400000000000000" pitchFamily="2" charset="-78"/>
              </a:rPr>
              <a:t>1. آیا </a:t>
            </a:r>
            <a:r>
              <a:rPr lang="fa-IR" b="1" dirty="0">
                <a:latin typeface="B Lotus"/>
                <a:cs typeface="B Mitra" panose="00000400000000000000" pitchFamily="2" charset="-78"/>
              </a:rPr>
              <a:t>چنین «</a:t>
            </a:r>
            <a:r>
              <a:rPr lang="fa-IR" b="1" dirty="0">
                <a:latin typeface="B Lotus"/>
                <a:cs typeface="B Mitra" panose="00000400000000000000" pitchFamily="2" charset="-78"/>
                <a:hlinkClick r:id="rId2" action="ppaction://hlinksldjump"/>
              </a:rPr>
              <a:t>اقلیت جنسی‌ای</a:t>
            </a:r>
            <a:r>
              <a:rPr lang="fa-IR" b="1" dirty="0">
                <a:latin typeface="B Lotus"/>
                <a:cs typeface="B Mitra" panose="00000400000000000000" pitchFamily="2" charset="-78"/>
              </a:rPr>
              <a:t>» </a:t>
            </a:r>
            <a:r>
              <a:rPr lang="fa-IR" b="1" dirty="0" smtClean="0">
                <a:latin typeface="B Lotus"/>
                <a:cs typeface="B Mitra" panose="00000400000000000000" pitchFamily="2" charset="-78"/>
              </a:rPr>
              <a:t>به لحاظ حقوقی وجود </a:t>
            </a:r>
            <a:r>
              <a:rPr lang="fa-IR" b="1" dirty="0">
                <a:latin typeface="B Lotus"/>
                <a:cs typeface="B Mitra" panose="00000400000000000000" pitchFamily="2" charset="-78"/>
              </a:rPr>
              <a:t>دارد</a:t>
            </a:r>
            <a:r>
              <a:rPr lang="fa-IR" b="1" dirty="0" smtClean="0">
                <a:latin typeface="B Lotus"/>
                <a:cs typeface="B Mitra" panose="00000400000000000000" pitchFamily="2" charset="-78"/>
              </a:rPr>
              <a:t>؟</a:t>
            </a:r>
          </a:p>
          <a:p>
            <a:pPr algn="r" rtl="1">
              <a:buNone/>
            </a:pPr>
            <a:r>
              <a:rPr lang="fa-IR" sz="2800" b="1" dirty="0" smtClean="0">
                <a:latin typeface="B Lotus"/>
                <a:cs typeface="B Mitra" panose="00000400000000000000" pitchFamily="2" charset="-78"/>
              </a:rPr>
              <a:t>(آیا </a:t>
            </a:r>
            <a:r>
              <a:rPr lang="fa-IR" sz="2800" b="1" dirty="0">
                <a:latin typeface="B Lotus"/>
                <a:cs typeface="B Mitra" panose="00000400000000000000" pitchFamily="2" charset="-78"/>
              </a:rPr>
              <a:t>واقعا </a:t>
            </a:r>
            <a:r>
              <a:rPr lang="fa-IR" sz="2800" b="1" dirty="0" smtClean="0">
                <a:latin typeface="B Lotus"/>
                <a:cs typeface="B Mitra" panose="00000400000000000000" pitchFamily="2" charset="-78"/>
              </a:rPr>
              <a:t>افراد مدعی هویت یا گرایش همجنسگرا که بخواهند به ازدواج با همجنس اقدام کنند </a:t>
            </a:r>
            <a:r>
              <a:rPr lang="fa-IR" sz="2800" b="1" dirty="0">
                <a:latin typeface="B Lotus"/>
                <a:cs typeface="B Mitra" panose="00000400000000000000" pitchFamily="2" charset="-78"/>
                <a:hlinkClick r:id="rId3" action="ppaction://hlinksldjump"/>
              </a:rPr>
              <a:t>تعداد عظیمی هستند</a:t>
            </a:r>
            <a:r>
              <a:rPr lang="fa-IR" sz="2800" b="1" dirty="0" smtClean="0">
                <a:latin typeface="B Lotus"/>
                <a:cs typeface="B Mitra" panose="00000400000000000000" pitchFamily="2" charset="-78"/>
                <a:hlinkClick r:id="rId3" action="ppaction://hlinksldjump"/>
              </a:rPr>
              <a:t>؟</a:t>
            </a:r>
            <a:r>
              <a:rPr lang="fa-IR" sz="2800" b="1" dirty="0" smtClean="0">
                <a:latin typeface="B Lotus"/>
                <a:cs typeface="B Mitra" panose="00000400000000000000" pitchFamily="2" charset="-78"/>
              </a:rPr>
              <a:t>)</a:t>
            </a:r>
          </a:p>
          <a:p>
            <a:pPr algn="r" rtl="1">
              <a:buNone/>
            </a:pPr>
            <a:endParaRPr lang="fa-IR" sz="2800" b="1" dirty="0" smtClean="0">
              <a:latin typeface="B Lotus"/>
              <a:cs typeface="B Mitra" panose="00000400000000000000" pitchFamily="2" charset="-78"/>
            </a:endParaRPr>
          </a:p>
          <a:p>
            <a:pPr algn="r" rtl="1">
              <a:buNone/>
            </a:pPr>
            <a:r>
              <a:rPr lang="fa-IR" sz="2800" b="1" dirty="0" smtClean="0">
                <a:latin typeface="B Lotus"/>
                <a:cs typeface="B Mitra" panose="00000400000000000000" pitchFamily="2" charset="-78"/>
              </a:rPr>
              <a:t>2. اگر </a:t>
            </a:r>
            <a:r>
              <a:rPr lang="fa-IR" sz="2800" b="1" dirty="0">
                <a:latin typeface="B Lotus"/>
                <a:cs typeface="B Mitra" panose="00000400000000000000" pitchFamily="2" charset="-78"/>
              </a:rPr>
              <a:t>چنان گرایشی هم در کار باشد، آیا </a:t>
            </a:r>
            <a:r>
              <a:rPr lang="fa-IR" sz="2800" b="1" dirty="0">
                <a:latin typeface="B Lotus"/>
                <a:cs typeface="B Mitra" panose="00000400000000000000" pitchFamily="2" charset="-78"/>
                <a:hlinkClick r:id="rId4" action="ppaction://hlinksldjump"/>
              </a:rPr>
              <a:t>منطقاً حق ایجاد می‌کند</a:t>
            </a:r>
            <a:r>
              <a:rPr lang="fa-IR" sz="2800" b="1" dirty="0">
                <a:latin typeface="B Lotus"/>
                <a:cs typeface="B Mitra" panose="00000400000000000000" pitchFamily="2" charset="-78"/>
              </a:rPr>
              <a:t>؟ </a:t>
            </a:r>
          </a:p>
          <a:p>
            <a:pPr algn="r" rtl="1">
              <a:buNone/>
            </a:pPr>
            <a:endParaRPr lang="fa-IR" b="1" dirty="0">
              <a:latin typeface="B Lotus"/>
              <a:cs typeface="B Mitra" panose="00000400000000000000" pitchFamily="2" charset="-78"/>
            </a:endParaRPr>
          </a:p>
        </p:txBody>
      </p:sp>
      <p:sp>
        <p:nvSpPr>
          <p:cNvPr id="3" name="Title 2"/>
          <p:cNvSpPr>
            <a:spLocks noGrp="1"/>
          </p:cNvSpPr>
          <p:nvPr>
            <p:ph type="title"/>
          </p:nvPr>
        </p:nvSpPr>
        <p:spPr>
          <a:xfrm>
            <a:off x="457200" y="0"/>
            <a:ext cx="8458200" cy="1143000"/>
          </a:xfrm>
        </p:spPr>
        <p:txBody>
          <a:bodyPr>
            <a:normAutofit fontScale="90000"/>
          </a:bodyPr>
          <a:lstStyle/>
          <a:p>
            <a:pPr algn="r" rtl="1"/>
            <a:r>
              <a:rPr lang="fa-IR" dirty="0" smtClean="0">
                <a:latin typeface="B Lotus"/>
                <a:cs typeface="B Mitra" panose="00000400000000000000" pitchFamily="2" charset="-78"/>
              </a:rPr>
              <a:t>1) نقد دلیل «اقلیت حقوقی بودن» همجنسگرایان</a:t>
            </a:r>
            <a:endParaRPr lang="en-US" dirty="0">
              <a:cs typeface="B Mitra" panose="00000400000000000000" pitchFamily="2" charset="-78"/>
            </a:endParaRPr>
          </a:p>
        </p:txBody>
      </p:sp>
      <p:sp>
        <p:nvSpPr>
          <p:cNvPr id="4" name="Action Button: Forward or Next 3">
            <a:hlinkClick r:id="" action="ppaction://hlinkshowjump?jump=previousslide" highlightClick="1"/>
          </p:cNvPr>
          <p:cNvSpPr/>
          <p:nvPr/>
        </p:nvSpPr>
        <p:spPr>
          <a:xfrm>
            <a:off x="8381999" y="6096000"/>
            <a:ext cx="550817" cy="533400"/>
          </a:xfrm>
          <a:prstGeom prst="actionButtonForwardNex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21678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 calcmode="lin" valueType="num">
                                      <p:cBhvr>
                                        <p:cTn id="12"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2">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2">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p:cTn id="26"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p:cTn id="33"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2">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p:cTn id="40"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1"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915400" cy="5148072"/>
          </a:xfrm>
        </p:spPr>
        <p:txBody>
          <a:bodyPr>
            <a:normAutofit lnSpcReduction="10000"/>
          </a:bodyPr>
          <a:lstStyle/>
          <a:p>
            <a:pPr marL="365760" lvl="1" indent="0" algn="r" rtl="1">
              <a:buNone/>
            </a:pPr>
            <a:r>
              <a:rPr lang="fa-IR" b="1" dirty="0" smtClean="0">
                <a:cs typeface="B Mitra" panose="00000400000000000000" pitchFamily="2" charset="-78"/>
              </a:rPr>
              <a:t>ابهام‌ در </a:t>
            </a:r>
            <a:r>
              <a:rPr lang="fa-IR" b="1" dirty="0">
                <a:cs typeface="B Mitra" panose="00000400000000000000" pitchFamily="2" charset="-78"/>
              </a:rPr>
              <a:t>کلمه جهت‌گیری جنسی: </a:t>
            </a:r>
            <a:r>
              <a:rPr lang="en-US" b="1" dirty="0">
                <a:cs typeface="B Mitra" panose="00000400000000000000" pitchFamily="2" charset="-78"/>
              </a:rPr>
              <a:t>Sexual </a:t>
            </a:r>
            <a:r>
              <a:rPr lang="en-US" b="1" dirty="0" smtClean="0">
                <a:cs typeface="B Mitra" panose="00000400000000000000" pitchFamily="2" charset="-78"/>
              </a:rPr>
              <a:t>orientation</a:t>
            </a:r>
            <a:endParaRPr lang="fa-IR" b="1" dirty="0" smtClean="0">
              <a:cs typeface="B Mitra" panose="00000400000000000000" pitchFamily="2" charset="-78"/>
            </a:endParaRPr>
          </a:p>
          <a:p>
            <a:pPr marL="365760" lvl="1" indent="0" algn="r" rtl="1">
              <a:buNone/>
            </a:pPr>
            <a:endParaRPr lang="fa-IR" b="1" dirty="0">
              <a:cs typeface="B Mitra" panose="00000400000000000000" pitchFamily="2" charset="-78"/>
            </a:endParaRPr>
          </a:p>
          <a:p>
            <a:pPr marL="822960" lvl="1" indent="-457200" algn="r" rtl="1">
              <a:buAutoNum type="arabicParenBoth"/>
            </a:pPr>
            <a:r>
              <a:rPr lang="fa-IR" b="1" dirty="0">
                <a:cs typeface="B Mitra" panose="00000400000000000000" pitchFamily="2" charset="-78"/>
              </a:rPr>
              <a:t>«گرایش جنسی»       </a:t>
            </a:r>
            <a:r>
              <a:rPr lang="en-US" b="1" dirty="0">
                <a:cs typeface="B Mitra" panose="00000400000000000000" pitchFamily="2" charset="-78"/>
              </a:rPr>
              <a:t>sexual attraction</a:t>
            </a:r>
            <a:r>
              <a:rPr lang="fa-IR" b="1" dirty="0">
                <a:cs typeface="B Mitra" panose="00000400000000000000" pitchFamily="2" charset="-78"/>
              </a:rPr>
              <a:t>  </a:t>
            </a:r>
            <a:endParaRPr lang="fa-IR" b="1" dirty="0" smtClean="0">
              <a:cs typeface="B Mitra" panose="00000400000000000000" pitchFamily="2" charset="-78"/>
            </a:endParaRPr>
          </a:p>
          <a:p>
            <a:pPr marL="365760" lvl="1" indent="0" rtl="1">
              <a:buNone/>
            </a:pPr>
            <a:r>
              <a:rPr lang="fa-IR" b="1" dirty="0" smtClean="0">
                <a:cs typeface="B Mitra" panose="00000400000000000000" pitchFamily="2" charset="-78"/>
              </a:rPr>
              <a:t> </a:t>
            </a:r>
            <a:r>
              <a:rPr lang="fa-IR" sz="2200" b="1" dirty="0" smtClean="0">
                <a:cs typeface="B Mitra" panose="00000400000000000000" pitchFamily="2" charset="-78"/>
              </a:rPr>
              <a:t>(</a:t>
            </a:r>
            <a:r>
              <a:rPr lang="fa-IR" sz="2200" b="1" dirty="0" smtClean="0">
                <a:cs typeface="B Mitra" panose="00000400000000000000" pitchFamily="2" charset="-78"/>
                <a:hlinkClick r:id="rId2"/>
              </a:rPr>
              <a:t>گزارش</a:t>
            </a:r>
            <a:r>
              <a:rPr lang="fa-IR" sz="2200" b="1" dirty="0" smtClean="0">
                <a:cs typeface="B Mitra" panose="00000400000000000000" pitchFamily="2" charset="-78"/>
              </a:rPr>
              <a:t> مقاله </a:t>
            </a:r>
            <a:r>
              <a:rPr lang="fa-IR" sz="2200" b="1" dirty="0">
                <a:cs typeface="B Mitra" panose="00000400000000000000" pitchFamily="2" charset="-78"/>
                <a:hlinkClick r:id="rId3"/>
              </a:rPr>
              <a:t>مناقشه در همجنسگرایی</a:t>
            </a:r>
            <a:r>
              <a:rPr lang="fa-IR" sz="2200" b="1" dirty="0">
                <a:cs typeface="B Mitra" panose="00000400000000000000" pitchFamily="2" charset="-78"/>
              </a:rPr>
              <a:t>، پیتر </a:t>
            </a:r>
            <a:r>
              <a:rPr lang="fa-IR" sz="2200" b="1" dirty="0" smtClean="0">
                <a:cs typeface="B Mitra" panose="00000400000000000000" pitchFamily="2" charset="-78"/>
              </a:rPr>
              <a:t>اسپریجگ</a:t>
            </a:r>
            <a:r>
              <a:rPr lang="fa-IR" sz="2200" b="1" dirty="0">
                <a:cs typeface="B Mitra" panose="00000400000000000000" pitchFamily="2" charset="-78"/>
              </a:rPr>
              <a:t>)</a:t>
            </a:r>
            <a:endParaRPr lang="fa-IR" b="1" dirty="0">
              <a:cs typeface="B Mitra" panose="00000400000000000000" pitchFamily="2" charset="-78"/>
            </a:endParaRPr>
          </a:p>
          <a:p>
            <a:pPr marL="1060704" lvl="2" indent="-457200" algn="r" rtl="1">
              <a:buAutoNum type="arabicParenBoth"/>
            </a:pPr>
            <a:r>
              <a:rPr lang="fa-IR" b="1" dirty="0">
                <a:cs typeface="B Mitra" panose="00000400000000000000" pitchFamily="2" charset="-78"/>
              </a:rPr>
              <a:t>شواهد ژنتیکی و هورمونی یا ناهنجاری‌های طفولیت،</a:t>
            </a:r>
          </a:p>
          <a:p>
            <a:pPr marL="1060704" lvl="2" indent="-457200" algn="r" rtl="1">
              <a:buAutoNum type="arabicParenBoth"/>
            </a:pPr>
            <a:r>
              <a:rPr lang="fa-IR" b="1" dirty="0">
                <a:cs typeface="B Mitra" panose="00000400000000000000" pitchFamily="2" charset="-78"/>
              </a:rPr>
              <a:t>امکان و موفقیت درمان و تغییر جهت‌گیری و عدم اثبات عوارض سوء</a:t>
            </a:r>
          </a:p>
          <a:p>
            <a:pPr marL="1060704" lvl="2" indent="-457200" algn="r" rtl="1">
              <a:buAutoNum type="arabicParenBoth"/>
            </a:pPr>
            <a:endParaRPr lang="fa-IR" b="1" dirty="0">
              <a:cs typeface="B Mitra" panose="00000400000000000000" pitchFamily="2" charset="-78"/>
            </a:endParaRPr>
          </a:p>
          <a:p>
            <a:pPr marL="822960" lvl="1" indent="-457200" algn="r" rtl="1">
              <a:buAutoNum type="arabicParenBoth"/>
            </a:pPr>
            <a:r>
              <a:rPr lang="fa-IR" b="1" dirty="0">
                <a:cs typeface="B Mitra" panose="00000400000000000000" pitchFamily="2" charset="-78"/>
              </a:rPr>
              <a:t>«هویت جنسی»   </a:t>
            </a:r>
            <a:r>
              <a:rPr lang="en-US" b="1" dirty="0">
                <a:cs typeface="B Mitra" panose="00000400000000000000" pitchFamily="2" charset="-78"/>
              </a:rPr>
              <a:t> sexual self-identification</a:t>
            </a:r>
            <a:endParaRPr lang="fa-IR" b="1" dirty="0">
              <a:cs typeface="B Mitra" panose="00000400000000000000" pitchFamily="2" charset="-78"/>
            </a:endParaRPr>
          </a:p>
          <a:p>
            <a:pPr marL="1060704" lvl="2" indent="-457200" algn="r" rtl="1">
              <a:buAutoNum type="arabicParenBoth"/>
            </a:pPr>
            <a:r>
              <a:rPr lang="fa-IR" b="1" dirty="0">
                <a:cs typeface="B Mitra" panose="00000400000000000000" pitchFamily="2" charset="-78"/>
              </a:rPr>
              <a:t>اگر چنین گرایش واقعی اثبات نشده، آیا واقعا هویت است (برساخته رسانه‌ای)؟</a:t>
            </a:r>
          </a:p>
          <a:p>
            <a:pPr marL="1060704" lvl="2" indent="-457200" algn="r" rtl="1">
              <a:buAutoNum type="arabicParenBoth"/>
            </a:pPr>
            <a:r>
              <a:rPr lang="fa-IR" b="1" dirty="0">
                <a:cs typeface="B Mitra" panose="00000400000000000000" pitchFamily="2" charset="-78"/>
              </a:rPr>
              <a:t>آیا هویت انسان را در رابطه جنسی او معرفی کردن توهین به انسان نیست؟ </a:t>
            </a:r>
            <a:r>
              <a:rPr lang="fa-IR" sz="2000" b="1" dirty="0">
                <a:cs typeface="B Mitra" panose="00000400000000000000" pitchFamily="2" charset="-78"/>
              </a:rPr>
              <a:t>(پیتر اسپریجگ)</a:t>
            </a:r>
            <a:endParaRPr lang="fa-IR" b="1" dirty="0">
              <a:cs typeface="B Mitra" panose="00000400000000000000" pitchFamily="2" charset="-78"/>
            </a:endParaRPr>
          </a:p>
          <a:p>
            <a:pPr marL="1060704" lvl="2" indent="-457200" algn="r" rtl="1">
              <a:buAutoNum type="arabicParenBoth"/>
            </a:pPr>
            <a:endParaRPr lang="fa-IR" b="1" dirty="0">
              <a:cs typeface="B Mitra" panose="00000400000000000000" pitchFamily="2" charset="-78"/>
            </a:endParaRPr>
          </a:p>
          <a:p>
            <a:pPr marL="822960" lvl="1" indent="-457200" algn="r" rtl="1">
              <a:buAutoNum type="arabicParenBoth"/>
            </a:pPr>
            <a:r>
              <a:rPr lang="fa-IR" b="1" dirty="0">
                <a:cs typeface="B Mitra" panose="00000400000000000000" pitchFamily="2" charset="-78"/>
              </a:rPr>
              <a:t>«اقدام و رفتار جنسی»     </a:t>
            </a:r>
            <a:r>
              <a:rPr lang="en-US" b="1" dirty="0">
                <a:cs typeface="B Mitra" panose="00000400000000000000" pitchFamily="2" charset="-78"/>
              </a:rPr>
              <a:t>sexual conduct</a:t>
            </a:r>
            <a:r>
              <a:rPr lang="fa-IR" b="1" dirty="0">
                <a:cs typeface="B Mitra" panose="00000400000000000000" pitchFamily="2" charset="-78"/>
              </a:rPr>
              <a:t> </a:t>
            </a:r>
          </a:p>
          <a:p>
            <a:pPr marL="1060704" lvl="2" indent="-457200" algn="r" rtl="1">
              <a:buAutoNum type="arabicParenBoth"/>
            </a:pPr>
            <a:r>
              <a:rPr lang="fa-IR" b="1" dirty="0">
                <a:latin typeface="B Lotus"/>
                <a:cs typeface="B Mitra" panose="00000400000000000000" pitchFamily="2" charset="-78"/>
              </a:rPr>
              <a:t>وجود یک رفتار در عده‌ای، اقلیت حقوقی نمی‌سازد. (اقلیت دزدها، اقلیت قاتلان و ... !)</a:t>
            </a:r>
          </a:p>
          <a:p>
            <a:pPr algn="r" rtl="1"/>
            <a:endParaRPr lang="fa-IR" dirty="0"/>
          </a:p>
        </p:txBody>
      </p:sp>
      <p:sp>
        <p:nvSpPr>
          <p:cNvPr id="3" name="Title 2"/>
          <p:cNvSpPr>
            <a:spLocks noGrp="1"/>
          </p:cNvSpPr>
          <p:nvPr>
            <p:ph type="title"/>
          </p:nvPr>
        </p:nvSpPr>
        <p:spPr/>
        <p:txBody>
          <a:bodyPr>
            <a:normAutofit/>
          </a:bodyPr>
          <a:lstStyle/>
          <a:p>
            <a:pPr algn="r" rtl="1"/>
            <a:r>
              <a:rPr lang="fa-IR" dirty="0" smtClean="0">
                <a:latin typeface="B Lotus"/>
                <a:cs typeface="B Mitra" panose="00000400000000000000" pitchFamily="2" charset="-78"/>
              </a:rPr>
              <a:t>1. معنای «اقلیت جنسی»؟</a:t>
            </a:r>
            <a:endParaRPr lang="fa-IR" dirty="0"/>
          </a:p>
        </p:txBody>
      </p:sp>
      <p:sp>
        <p:nvSpPr>
          <p:cNvPr id="4" name="Right Arrow 3">
            <a:hlinkClick r:id="rId4" action="ppaction://hlinksldjump"/>
          </p:cNvPr>
          <p:cNvSpPr/>
          <p:nvPr/>
        </p:nvSpPr>
        <p:spPr>
          <a:xfrm>
            <a:off x="7848600" y="6291189"/>
            <a:ext cx="609600" cy="338211"/>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46798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6"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7" dur="1000"/>
                                        <p:tgtEl>
                                          <p:spTgt spid="2">
                                            <p:txEl>
                                              <p:pRg st="2" end="2"/>
                                            </p:txEl>
                                          </p:spTgt>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 calcmode="lin" valueType="num">
                                      <p:cBhvr>
                                        <p:cTn id="21"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22"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23"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24" dur="1000"/>
                                        <p:tgtEl>
                                          <p:spTgt spid="2">
                                            <p:txEl>
                                              <p:pRg st="7" end="7"/>
                                            </p:txEl>
                                          </p:spTgt>
                                        </p:tgtEl>
                                      </p:cBhvr>
                                    </p:animEffect>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2">
                                            <p:txEl>
                                              <p:pRg st="11" end="11"/>
                                            </p:txEl>
                                          </p:spTgt>
                                        </p:tgtEl>
                                        <p:attrNameLst>
                                          <p:attrName>style.visibility</p:attrName>
                                        </p:attrNameLst>
                                      </p:cBhvr>
                                      <p:to>
                                        <p:strVal val="visible"/>
                                      </p:to>
                                    </p:set>
                                    <p:anim calcmode="lin" valueType="num">
                                      <p:cBhvr>
                                        <p:cTn id="28" dur="10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29" dur="1000" fill="hold"/>
                                        <p:tgtEl>
                                          <p:spTgt spid="2">
                                            <p:txEl>
                                              <p:pRg st="11" end="11"/>
                                            </p:txEl>
                                          </p:spTgt>
                                        </p:tgtEl>
                                        <p:attrNameLst>
                                          <p:attrName>ppt_h</p:attrName>
                                        </p:attrNameLst>
                                      </p:cBhvr>
                                      <p:tavLst>
                                        <p:tav tm="0">
                                          <p:val>
                                            <p:fltVal val="0"/>
                                          </p:val>
                                        </p:tav>
                                        <p:tav tm="100000">
                                          <p:val>
                                            <p:strVal val="#ppt_h"/>
                                          </p:val>
                                        </p:tav>
                                      </p:tavLst>
                                    </p:anim>
                                    <p:anim calcmode="lin" valueType="num">
                                      <p:cBhvr>
                                        <p:cTn id="30" dur="1000" fill="hold"/>
                                        <p:tgtEl>
                                          <p:spTgt spid="2">
                                            <p:txEl>
                                              <p:pRg st="11" end="11"/>
                                            </p:txEl>
                                          </p:spTgt>
                                        </p:tgtEl>
                                        <p:attrNameLst>
                                          <p:attrName>style.rotation</p:attrName>
                                        </p:attrNameLst>
                                      </p:cBhvr>
                                      <p:tavLst>
                                        <p:tav tm="0">
                                          <p:val>
                                            <p:fltVal val="90"/>
                                          </p:val>
                                        </p:tav>
                                        <p:tav tm="100000">
                                          <p:val>
                                            <p:fltVal val="0"/>
                                          </p:val>
                                        </p:tav>
                                      </p:tavLst>
                                    </p:anim>
                                    <p:animEffect transition="in" filter="fade">
                                      <p:cBhvr>
                                        <p:cTn id="31" dur="1000"/>
                                        <p:tgtEl>
                                          <p:spTgt spid="2">
                                            <p:txEl>
                                              <p:pRg st="11" end="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 calcmode="lin" valueType="num">
                                      <p:cBhvr>
                                        <p:cTn id="36"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2">
                                            <p:txEl>
                                              <p:pRg st="3" end="3"/>
                                            </p:txEl>
                                          </p:spTgt>
                                        </p:tgtEl>
                                      </p:cBhvr>
                                    </p:animEffect>
                                  </p:childTnLst>
                                </p:cTn>
                              </p:par>
                            </p:childTnLst>
                          </p:cTn>
                        </p:par>
                        <p:par>
                          <p:cTn id="40" fill="hold">
                            <p:stCondLst>
                              <p:cond delay="1000"/>
                            </p:stCondLst>
                            <p:childTnLst>
                              <p:par>
                                <p:cTn id="41" presetID="31" presetClass="entr" presetSubtype="0" fill="hold" nodeType="after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 calcmode="lin" valueType="num">
                                      <p:cBhvr>
                                        <p:cTn id="43"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2">
                                            <p:txEl>
                                              <p:pRg st="4" end="4"/>
                                            </p:txEl>
                                          </p:spTgt>
                                        </p:tgtEl>
                                      </p:cBhvr>
                                    </p:animEffect>
                                  </p:childTnLst>
                                </p:cTn>
                              </p:par>
                            </p:childTnLst>
                          </p:cTn>
                        </p:par>
                        <p:par>
                          <p:cTn id="47" fill="hold">
                            <p:stCondLst>
                              <p:cond delay="2000"/>
                            </p:stCondLst>
                            <p:childTnLst>
                              <p:par>
                                <p:cTn id="48" presetID="31" presetClass="entr" presetSubtype="0" fill="hold" nodeType="afterEffect">
                                  <p:stCondLst>
                                    <p:cond delay="0"/>
                                  </p:stCondLst>
                                  <p:childTnLst>
                                    <p:set>
                                      <p:cBhvr>
                                        <p:cTn id="49" dur="1" fill="hold">
                                          <p:stCondLst>
                                            <p:cond delay="0"/>
                                          </p:stCondLst>
                                        </p:cTn>
                                        <p:tgtEl>
                                          <p:spTgt spid="2">
                                            <p:txEl>
                                              <p:pRg st="5" end="5"/>
                                            </p:txEl>
                                          </p:spTgt>
                                        </p:tgtEl>
                                        <p:attrNameLst>
                                          <p:attrName>style.visibility</p:attrName>
                                        </p:attrNameLst>
                                      </p:cBhvr>
                                      <p:to>
                                        <p:strVal val="visible"/>
                                      </p:to>
                                    </p:set>
                                    <p:anim calcmode="lin" valueType="num">
                                      <p:cBhvr>
                                        <p:cTn id="50"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1"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52"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3" dur="1000"/>
                                        <p:tgtEl>
                                          <p:spTgt spid="2">
                                            <p:txEl>
                                              <p:pRg st="5" end="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nodeType="clickEffect">
                                  <p:stCondLst>
                                    <p:cond delay="0"/>
                                  </p:stCondLst>
                                  <p:childTnLst>
                                    <p:set>
                                      <p:cBhvr>
                                        <p:cTn id="57" dur="1" fill="hold">
                                          <p:stCondLst>
                                            <p:cond delay="0"/>
                                          </p:stCondLst>
                                        </p:cTn>
                                        <p:tgtEl>
                                          <p:spTgt spid="2">
                                            <p:txEl>
                                              <p:pRg st="8" end="8"/>
                                            </p:txEl>
                                          </p:spTgt>
                                        </p:tgtEl>
                                        <p:attrNameLst>
                                          <p:attrName>style.visibility</p:attrName>
                                        </p:attrNameLst>
                                      </p:cBhvr>
                                      <p:to>
                                        <p:strVal val="visible"/>
                                      </p:to>
                                    </p:set>
                                    <p:anim calcmode="lin" valueType="num">
                                      <p:cBhvr>
                                        <p:cTn id="58" dur="1000" fill="hold"/>
                                        <p:tgtEl>
                                          <p:spTgt spid="2">
                                            <p:txEl>
                                              <p:pRg st="8" end="8"/>
                                            </p:txEl>
                                          </p:spTgt>
                                        </p:tgtEl>
                                        <p:attrNameLst>
                                          <p:attrName>ppt_w</p:attrName>
                                        </p:attrNameLst>
                                      </p:cBhvr>
                                      <p:tavLst>
                                        <p:tav tm="0">
                                          <p:val>
                                            <p:fltVal val="0"/>
                                          </p:val>
                                        </p:tav>
                                        <p:tav tm="100000">
                                          <p:val>
                                            <p:strVal val="#ppt_w"/>
                                          </p:val>
                                        </p:tav>
                                      </p:tavLst>
                                    </p:anim>
                                    <p:anim calcmode="lin" valueType="num">
                                      <p:cBhvr>
                                        <p:cTn id="59" dur="1000" fill="hold"/>
                                        <p:tgtEl>
                                          <p:spTgt spid="2">
                                            <p:txEl>
                                              <p:pRg st="8" end="8"/>
                                            </p:txEl>
                                          </p:spTgt>
                                        </p:tgtEl>
                                        <p:attrNameLst>
                                          <p:attrName>ppt_h</p:attrName>
                                        </p:attrNameLst>
                                      </p:cBhvr>
                                      <p:tavLst>
                                        <p:tav tm="0">
                                          <p:val>
                                            <p:fltVal val="0"/>
                                          </p:val>
                                        </p:tav>
                                        <p:tav tm="100000">
                                          <p:val>
                                            <p:strVal val="#ppt_h"/>
                                          </p:val>
                                        </p:tav>
                                      </p:tavLst>
                                    </p:anim>
                                    <p:anim calcmode="lin" valueType="num">
                                      <p:cBhvr>
                                        <p:cTn id="60" dur="1000" fill="hold"/>
                                        <p:tgtEl>
                                          <p:spTgt spid="2">
                                            <p:txEl>
                                              <p:pRg st="8" end="8"/>
                                            </p:txEl>
                                          </p:spTgt>
                                        </p:tgtEl>
                                        <p:attrNameLst>
                                          <p:attrName>style.rotation</p:attrName>
                                        </p:attrNameLst>
                                      </p:cBhvr>
                                      <p:tavLst>
                                        <p:tav tm="0">
                                          <p:val>
                                            <p:fltVal val="90"/>
                                          </p:val>
                                        </p:tav>
                                        <p:tav tm="100000">
                                          <p:val>
                                            <p:fltVal val="0"/>
                                          </p:val>
                                        </p:tav>
                                      </p:tavLst>
                                    </p:anim>
                                    <p:animEffect transition="in" filter="fade">
                                      <p:cBhvr>
                                        <p:cTn id="61" dur="1000"/>
                                        <p:tgtEl>
                                          <p:spTgt spid="2">
                                            <p:txEl>
                                              <p:pRg st="8" end="8"/>
                                            </p:txEl>
                                          </p:spTgt>
                                        </p:tgtEl>
                                      </p:cBhvr>
                                    </p:animEffect>
                                  </p:childTnLst>
                                </p:cTn>
                              </p:par>
                            </p:childTnLst>
                          </p:cTn>
                        </p:par>
                        <p:par>
                          <p:cTn id="62" fill="hold">
                            <p:stCondLst>
                              <p:cond delay="1000"/>
                            </p:stCondLst>
                            <p:childTnLst>
                              <p:par>
                                <p:cTn id="63" presetID="31" presetClass="entr" presetSubtype="0" fill="hold" nodeType="afterEffect">
                                  <p:stCondLst>
                                    <p:cond delay="0"/>
                                  </p:stCondLst>
                                  <p:childTnLst>
                                    <p:set>
                                      <p:cBhvr>
                                        <p:cTn id="64" dur="1" fill="hold">
                                          <p:stCondLst>
                                            <p:cond delay="0"/>
                                          </p:stCondLst>
                                        </p:cTn>
                                        <p:tgtEl>
                                          <p:spTgt spid="2">
                                            <p:txEl>
                                              <p:pRg st="9" end="9"/>
                                            </p:txEl>
                                          </p:spTgt>
                                        </p:tgtEl>
                                        <p:attrNameLst>
                                          <p:attrName>style.visibility</p:attrName>
                                        </p:attrNameLst>
                                      </p:cBhvr>
                                      <p:to>
                                        <p:strVal val="visible"/>
                                      </p:to>
                                    </p:set>
                                    <p:anim calcmode="lin" valueType="num">
                                      <p:cBhvr>
                                        <p:cTn id="65" dur="1000" fill="hold"/>
                                        <p:tgtEl>
                                          <p:spTgt spid="2">
                                            <p:txEl>
                                              <p:pRg st="9" end="9"/>
                                            </p:txEl>
                                          </p:spTgt>
                                        </p:tgtEl>
                                        <p:attrNameLst>
                                          <p:attrName>ppt_w</p:attrName>
                                        </p:attrNameLst>
                                      </p:cBhvr>
                                      <p:tavLst>
                                        <p:tav tm="0">
                                          <p:val>
                                            <p:fltVal val="0"/>
                                          </p:val>
                                        </p:tav>
                                        <p:tav tm="100000">
                                          <p:val>
                                            <p:strVal val="#ppt_w"/>
                                          </p:val>
                                        </p:tav>
                                      </p:tavLst>
                                    </p:anim>
                                    <p:anim calcmode="lin" valueType="num">
                                      <p:cBhvr>
                                        <p:cTn id="66" dur="1000" fill="hold"/>
                                        <p:tgtEl>
                                          <p:spTgt spid="2">
                                            <p:txEl>
                                              <p:pRg st="9" end="9"/>
                                            </p:txEl>
                                          </p:spTgt>
                                        </p:tgtEl>
                                        <p:attrNameLst>
                                          <p:attrName>ppt_h</p:attrName>
                                        </p:attrNameLst>
                                      </p:cBhvr>
                                      <p:tavLst>
                                        <p:tav tm="0">
                                          <p:val>
                                            <p:fltVal val="0"/>
                                          </p:val>
                                        </p:tav>
                                        <p:tav tm="100000">
                                          <p:val>
                                            <p:strVal val="#ppt_h"/>
                                          </p:val>
                                        </p:tav>
                                      </p:tavLst>
                                    </p:anim>
                                    <p:anim calcmode="lin" valueType="num">
                                      <p:cBhvr>
                                        <p:cTn id="67" dur="1000" fill="hold"/>
                                        <p:tgtEl>
                                          <p:spTgt spid="2">
                                            <p:txEl>
                                              <p:pRg st="9" end="9"/>
                                            </p:txEl>
                                          </p:spTgt>
                                        </p:tgtEl>
                                        <p:attrNameLst>
                                          <p:attrName>style.rotation</p:attrName>
                                        </p:attrNameLst>
                                      </p:cBhvr>
                                      <p:tavLst>
                                        <p:tav tm="0">
                                          <p:val>
                                            <p:fltVal val="90"/>
                                          </p:val>
                                        </p:tav>
                                        <p:tav tm="100000">
                                          <p:val>
                                            <p:fltVal val="0"/>
                                          </p:val>
                                        </p:tav>
                                      </p:tavLst>
                                    </p:anim>
                                    <p:animEffect transition="in" filter="fade">
                                      <p:cBhvr>
                                        <p:cTn id="68" dur="1000"/>
                                        <p:tgtEl>
                                          <p:spTgt spid="2">
                                            <p:txEl>
                                              <p:pRg st="9" end="9"/>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nodeType="clickEffect">
                                  <p:stCondLst>
                                    <p:cond delay="0"/>
                                  </p:stCondLst>
                                  <p:childTnLst>
                                    <p:set>
                                      <p:cBhvr>
                                        <p:cTn id="72" dur="1" fill="hold">
                                          <p:stCondLst>
                                            <p:cond delay="0"/>
                                          </p:stCondLst>
                                        </p:cTn>
                                        <p:tgtEl>
                                          <p:spTgt spid="2">
                                            <p:txEl>
                                              <p:pRg st="12" end="12"/>
                                            </p:txEl>
                                          </p:spTgt>
                                        </p:tgtEl>
                                        <p:attrNameLst>
                                          <p:attrName>style.visibility</p:attrName>
                                        </p:attrNameLst>
                                      </p:cBhvr>
                                      <p:to>
                                        <p:strVal val="visible"/>
                                      </p:to>
                                    </p:set>
                                    <p:anim calcmode="lin" valueType="num">
                                      <p:cBhvr>
                                        <p:cTn id="73" dur="10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74" dur="1000" fill="hold"/>
                                        <p:tgtEl>
                                          <p:spTgt spid="2">
                                            <p:txEl>
                                              <p:pRg st="12" end="12"/>
                                            </p:txEl>
                                          </p:spTgt>
                                        </p:tgtEl>
                                        <p:attrNameLst>
                                          <p:attrName>ppt_h</p:attrName>
                                        </p:attrNameLst>
                                      </p:cBhvr>
                                      <p:tavLst>
                                        <p:tav tm="0">
                                          <p:val>
                                            <p:fltVal val="0"/>
                                          </p:val>
                                        </p:tav>
                                        <p:tav tm="100000">
                                          <p:val>
                                            <p:strVal val="#ppt_h"/>
                                          </p:val>
                                        </p:tav>
                                      </p:tavLst>
                                    </p:anim>
                                    <p:anim calcmode="lin" valueType="num">
                                      <p:cBhvr>
                                        <p:cTn id="75" dur="1000" fill="hold"/>
                                        <p:tgtEl>
                                          <p:spTgt spid="2">
                                            <p:txEl>
                                              <p:pRg st="12" end="12"/>
                                            </p:txEl>
                                          </p:spTgt>
                                        </p:tgtEl>
                                        <p:attrNameLst>
                                          <p:attrName>style.rotation</p:attrName>
                                        </p:attrNameLst>
                                      </p:cBhvr>
                                      <p:tavLst>
                                        <p:tav tm="0">
                                          <p:val>
                                            <p:fltVal val="90"/>
                                          </p:val>
                                        </p:tav>
                                        <p:tav tm="100000">
                                          <p:val>
                                            <p:fltVal val="0"/>
                                          </p:val>
                                        </p:tav>
                                      </p:tavLst>
                                    </p:anim>
                                    <p:animEffect transition="in" filter="fade">
                                      <p:cBhvr>
                                        <p:cTn id="76" dur="1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9067800" cy="5410200"/>
          </a:xfrm>
        </p:spPr>
        <p:txBody>
          <a:bodyPr>
            <a:normAutofit fontScale="70000" lnSpcReduction="20000"/>
          </a:bodyPr>
          <a:lstStyle/>
          <a:p>
            <a:pPr algn="r" rtl="1">
              <a:lnSpc>
                <a:spcPct val="120000"/>
              </a:lnSpc>
              <a:buNone/>
            </a:pPr>
            <a:r>
              <a:rPr lang="fa-IR" sz="3100" b="1" dirty="0" smtClean="0">
                <a:latin typeface="B Lotus"/>
                <a:cs typeface="B Mitra" panose="00000400000000000000" pitchFamily="2" charset="-78"/>
              </a:rPr>
              <a:t>آقای </a:t>
            </a:r>
            <a:r>
              <a:rPr lang="fa-IR" sz="3100" b="1" dirty="0">
                <a:latin typeface="B Lotus"/>
                <a:cs typeface="B Mitra" panose="00000400000000000000" pitchFamily="2" charset="-78"/>
              </a:rPr>
              <a:t>نراقی سال2006 مدعی </a:t>
            </a:r>
            <a:r>
              <a:rPr lang="fa-IR" sz="3100" b="1" dirty="0" smtClean="0">
                <a:latin typeface="B Lotus"/>
                <a:cs typeface="B Mitra" panose="00000400000000000000" pitchFamily="2" charset="-78"/>
              </a:rPr>
              <a:t>است در هر جامعه 7% چنین‌اند! </a:t>
            </a:r>
            <a:r>
              <a:rPr lang="fa-IR" sz="2400" b="1" dirty="0" smtClean="0">
                <a:latin typeface="B Lotus"/>
                <a:cs typeface="B Mitra" panose="00000400000000000000" pitchFamily="2" charset="-78"/>
              </a:rPr>
              <a:t>(اسلام </a:t>
            </a:r>
            <a:r>
              <a:rPr lang="fa-IR" sz="2400" b="1" dirty="0">
                <a:latin typeface="B Lotus"/>
                <a:cs typeface="B Mitra" panose="00000400000000000000" pitchFamily="2" charset="-78"/>
              </a:rPr>
              <a:t>و مساله ‌هم‌جنس‌گرایی، </a:t>
            </a:r>
            <a:r>
              <a:rPr lang="fa-IR" sz="2400" b="1" dirty="0" smtClean="0">
                <a:latin typeface="B Lotus"/>
                <a:cs typeface="B Mitra" panose="00000400000000000000" pitchFamily="2" charset="-78"/>
              </a:rPr>
              <a:t>ص24)</a:t>
            </a:r>
          </a:p>
          <a:p>
            <a:pPr algn="r" rtl="1">
              <a:lnSpc>
                <a:spcPct val="120000"/>
              </a:lnSpc>
              <a:buNone/>
            </a:pPr>
            <a:endParaRPr lang="en-US" sz="2400" b="1" dirty="0">
              <a:latin typeface="B Lotus"/>
              <a:cs typeface="B Mitra" panose="00000400000000000000" pitchFamily="2" charset="-78"/>
            </a:endParaRPr>
          </a:p>
          <a:p>
            <a:pPr lvl="1" algn="r" rtl="1">
              <a:lnSpc>
                <a:spcPct val="120000"/>
              </a:lnSpc>
            </a:pPr>
            <a:r>
              <a:rPr lang="fa-IR" sz="2900" b="1" dirty="0" smtClean="0">
                <a:latin typeface="B Lotus"/>
                <a:cs typeface="B Mitra" panose="00000400000000000000" pitchFamily="2" charset="-78"/>
              </a:rPr>
              <a:t>2013 </a:t>
            </a:r>
            <a:r>
              <a:rPr lang="fa-IR" sz="2900" b="1" dirty="0">
                <a:latin typeface="B Lotus"/>
                <a:cs typeface="B Mitra" panose="00000400000000000000" pitchFamily="2" charset="-78"/>
              </a:rPr>
              <a:t>آمریکا حدود </a:t>
            </a:r>
            <a:r>
              <a:rPr lang="fa-IR" sz="2900" b="1" dirty="0" smtClean="0">
                <a:latin typeface="B Lotus"/>
                <a:cs typeface="B Mitra" panose="00000400000000000000" pitchFamily="2" charset="-78"/>
              </a:rPr>
              <a:t>یک‌ونیم٪ ادعای همجنسگرا بودن دارند(1/8٪ </a:t>
            </a:r>
            <a:r>
              <a:rPr lang="fa-IR" sz="2900" b="1" dirty="0">
                <a:latin typeface="B Lotus"/>
                <a:cs typeface="B Mitra" panose="00000400000000000000" pitchFamily="2" charset="-78"/>
              </a:rPr>
              <a:t>در </a:t>
            </a:r>
            <a:r>
              <a:rPr lang="fa-IR" sz="2900" b="1" dirty="0" smtClean="0">
                <a:latin typeface="B Lotus"/>
                <a:cs typeface="B Mitra" panose="00000400000000000000" pitchFamily="2" charset="-78"/>
              </a:rPr>
              <a:t>مردان</a:t>
            </a:r>
            <a:r>
              <a:rPr lang="fa-IR" sz="2900" b="1" dirty="0">
                <a:latin typeface="B Lotus"/>
                <a:cs typeface="B Mitra" panose="00000400000000000000" pitchFamily="2" charset="-78"/>
              </a:rPr>
              <a:t>، و </a:t>
            </a:r>
            <a:r>
              <a:rPr lang="fa-IR" sz="2900" b="1" dirty="0" smtClean="0">
                <a:latin typeface="B Lotus"/>
                <a:cs typeface="B Mitra" panose="00000400000000000000" pitchFamily="2" charset="-78"/>
              </a:rPr>
              <a:t>1/5٪ </a:t>
            </a:r>
            <a:r>
              <a:rPr lang="fa-IR" sz="2900" b="1" dirty="0">
                <a:latin typeface="B Lotus"/>
                <a:cs typeface="B Mitra" panose="00000400000000000000" pitchFamily="2" charset="-78"/>
              </a:rPr>
              <a:t>در </a:t>
            </a:r>
            <a:r>
              <a:rPr lang="fa-IR" sz="2900" b="1" dirty="0" smtClean="0">
                <a:latin typeface="B Lotus"/>
                <a:cs typeface="B Mitra" panose="00000400000000000000" pitchFamily="2" charset="-78"/>
              </a:rPr>
              <a:t>زنان</a:t>
            </a:r>
            <a:r>
              <a:rPr lang="fa-IR" sz="2900" b="1" dirty="0">
                <a:latin typeface="B Lotus"/>
                <a:cs typeface="B Mitra" panose="00000400000000000000" pitchFamily="2" charset="-78"/>
              </a:rPr>
              <a:t>)</a:t>
            </a:r>
          </a:p>
          <a:p>
            <a:pPr lvl="1" algn="l">
              <a:lnSpc>
                <a:spcPct val="120000"/>
              </a:lnSpc>
              <a:buNone/>
            </a:pPr>
            <a:r>
              <a:rPr lang="en-US" sz="1600" u="sng" dirty="0">
                <a:hlinkClick r:id="rId2"/>
              </a:rPr>
              <a:t>https://www.statista.com/statistics/248822/american-adults-who-identify-as-lesbian-gay-or-bisexual-by-gender</a:t>
            </a:r>
            <a:r>
              <a:rPr lang="fa-IR" u="sng" dirty="0">
                <a:hlinkClick r:id="rId2"/>
              </a:rPr>
              <a:t>/</a:t>
            </a:r>
            <a:r>
              <a:rPr lang="en-US" dirty="0"/>
              <a:t> </a:t>
            </a:r>
            <a:endParaRPr lang="fa-IR" dirty="0"/>
          </a:p>
          <a:p>
            <a:pPr lvl="1" algn="r" rtl="1">
              <a:lnSpc>
                <a:spcPct val="120000"/>
              </a:lnSpc>
              <a:buNone/>
            </a:pPr>
            <a:endParaRPr lang="fa-IR" sz="1300" b="1" dirty="0" smtClean="0">
              <a:cs typeface="B Mitra" panose="00000400000000000000" pitchFamily="2" charset="-78"/>
            </a:endParaRPr>
          </a:p>
          <a:p>
            <a:pPr lvl="1" algn="r" rtl="1">
              <a:lnSpc>
                <a:spcPct val="120000"/>
              </a:lnSpc>
            </a:pPr>
            <a:r>
              <a:rPr lang="fa-IR" sz="2900" b="1" dirty="0" smtClean="0">
                <a:cs typeface="B Mitra" panose="00000400000000000000" pitchFamily="2" charset="-78"/>
              </a:rPr>
              <a:t> </a:t>
            </a:r>
            <a:r>
              <a:rPr lang="fa-IR" sz="2900" b="1" dirty="0">
                <a:cs typeface="B Mitra" panose="00000400000000000000" pitchFamily="2" charset="-78"/>
              </a:rPr>
              <a:t>80% افراد همجنسگرا حداقل یک بار درباره هویت خود تغییر نظر داده‌اند: </a:t>
            </a:r>
            <a:endParaRPr lang="fa-IR" sz="2900" b="1" dirty="0" smtClean="0">
              <a:cs typeface="B Mitra" panose="00000400000000000000" pitchFamily="2" charset="-78"/>
            </a:endParaRPr>
          </a:p>
          <a:p>
            <a:pPr lvl="3" algn="r" rtl="1">
              <a:lnSpc>
                <a:spcPct val="120000"/>
              </a:lnSpc>
              <a:buNone/>
            </a:pPr>
            <a:r>
              <a:rPr lang="fa-IR" sz="2200" b="1" dirty="0" smtClean="0">
                <a:cs typeface="B Mitra" panose="00000400000000000000" pitchFamily="2" charset="-78"/>
              </a:rPr>
              <a:t>نانسی </a:t>
            </a:r>
            <a:r>
              <a:rPr lang="fa-IR" sz="2200" b="1" dirty="0">
                <a:cs typeface="B Mitra" panose="00000400000000000000" pitchFamily="2" charset="-78"/>
              </a:rPr>
              <a:t>پیرسی در کتاب </a:t>
            </a:r>
            <a:r>
              <a:rPr lang="en-US" sz="2200" b="1" dirty="0">
                <a:cs typeface="B Mitra" panose="00000400000000000000" pitchFamily="2" charset="-78"/>
              </a:rPr>
              <a:t>Love Thy Body </a:t>
            </a:r>
            <a:r>
              <a:rPr lang="fa-IR" sz="2200" b="1" dirty="0" smtClean="0">
                <a:cs typeface="B Mitra" panose="00000400000000000000" pitchFamily="2" charset="-78"/>
              </a:rPr>
              <a:t> می‌گوید:</a:t>
            </a:r>
            <a:endParaRPr lang="fa-IR" sz="2200" b="1" dirty="0">
              <a:cs typeface="B Mitra" panose="00000400000000000000" pitchFamily="2" charset="-78"/>
            </a:endParaRPr>
          </a:p>
          <a:p>
            <a:pPr lvl="1">
              <a:lnSpc>
                <a:spcPct val="120000"/>
              </a:lnSpc>
              <a:buNone/>
            </a:pPr>
            <a:r>
              <a:rPr lang="en-US" sz="1800" b="1" dirty="0">
                <a:cs typeface="B Mitra" panose="00000400000000000000" pitchFamily="2" charset="-78"/>
              </a:rPr>
              <a:t>That conflict can be seen in the fact that 80 percent of people that identify as homosexual will change their self-identification at least once in their lives. </a:t>
            </a:r>
            <a:endParaRPr lang="fa-IR" sz="1800" b="1" dirty="0">
              <a:cs typeface="B Mitra" panose="00000400000000000000" pitchFamily="2" charset="-78"/>
            </a:endParaRPr>
          </a:p>
          <a:p>
            <a:pPr lvl="1" algn="r" rtl="1">
              <a:lnSpc>
                <a:spcPct val="120000"/>
              </a:lnSpc>
              <a:buNone/>
            </a:pPr>
            <a:endParaRPr lang="fa-IR" sz="1500" b="1" dirty="0" smtClean="0">
              <a:cs typeface="B Mitra" panose="00000400000000000000" pitchFamily="2" charset="-78"/>
            </a:endParaRPr>
          </a:p>
          <a:p>
            <a:pPr lvl="1" algn="r" rtl="1">
              <a:lnSpc>
                <a:spcPct val="120000"/>
              </a:lnSpc>
            </a:pPr>
            <a:r>
              <a:rPr lang="fa-IR" sz="2600" b="1" dirty="0" smtClean="0">
                <a:cs typeface="B Mitra" panose="00000400000000000000" pitchFamily="2" charset="-78"/>
              </a:rPr>
              <a:t>2015 </a:t>
            </a:r>
            <a:r>
              <a:rPr lang="fa-IR" sz="2600" b="1" dirty="0">
                <a:cs typeface="B Mitra" panose="00000400000000000000" pitchFamily="2" charset="-78"/>
              </a:rPr>
              <a:t>آمریکا و بعد از قانونی شدن: فقط 10/2 </a:t>
            </a:r>
            <a:r>
              <a:rPr lang="fa-IR" sz="2600" b="1" dirty="0" smtClean="0">
                <a:cs typeface="B Mitra" panose="00000400000000000000" pitchFamily="2" charset="-78"/>
              </a:rPr>
              <a:t>% </a:t>
            </a:r>
            <a:r>
              <a:rPr lang="fa-IR" sz="2600" b="1" dirty="0">
                <a:cs typeface="B Mitra" panose="00000400000000000000" pitchFamily="2" charset="-78"/>
              </a:rPr>
              <a:t>از </a:t>
            </a:r>
            <a:r>
              <a:rPr lang="fa-IR" sz="2600" b="1" dirty="0" smtClean="0">
                <a:cs typeface="B Mitra" panose="00000400000000000000" pitchFamily="2" charset="-78"/>
              </a:rPr>
              <a:t>این مدعیان </a:t>
            </a:r>
            <a:r>
              <a:rPr lang="fa-IR" sz="2600" b="1" dirty="0">
                <a:cs typeface="B Mitra" panose="00000400000000000000" pitchFamily="2" charset="-78"/>
              </a:rPr>
              <a:t>گفته‌اند به چنین ازدواجی اقدام می‌کنند</a:t>
            </a:r>
          </a:p>
          <a:p>
            <a:pPr lvl="1" algn="l">
              <a:lnSpc>
                <a:spcPct val="120000"/>
              </a:lnSpc>
              <a:buNone/>
            </a:pPr>
            <a:r>
              <a:rPr lang="en-US" sz="2000" u="sng" dirty="0">
                <a:hlinkClick r:id="rId3"/>
              </a:rPr>
              <a:t>https://news.gallup.com/poll/212702/lgbt-adults-married-sex-spouse.aspx</a:t>
            </a:r>
            <a:r>
              <a:rPr lang="fa-IR" sz="2000" dirty="0"/>
              <a:t>  </a:t>
            </a:r>
            <a:endParaRPr lang="en-US" sz="2000" dirty="0"/>
          </a:p>
          <a:p>
            <a:pPr lvl="1" algn="r" rtl="1">
              <a:lnSpc>
                <a:spcPct val="120000"/>
              </a:lnSpc>
              <a:buNone/>
            </a:pPr>
            <a:endParaRPr lang="fa-IR" sz="2600" b="1" dirty="0" smtClean="0">
              <a:cs typeface="B Mitra" panose="00000400000000000000" pitchFamily="2" charset="-78"/>
            </a:endParaRPr>
          </a:p>
          <a:p>
            <a:pPr lvl="1" algn="r" rtl="1">
              <a:lnSpc>
                <a:spcPct val="120000"/>
              </a:lnSpc>
            </a:pPr>
            <a:r>
              <a:rPr lang="fa-IR" sz="2600" b="1" dirty="0" smtClean="0">
                <a:cs typeface="B Mitra" panose="00000400000000000000" pitchFamily="2" charset="-78"/>
              </a:rPr>
              <a:t> </a:t>
            </a:r>
            <a:r>
              <a:rPr lang="fa-IR" sz="2600" b="1" dirty="0">
                <a:cs typeface="B Mitra" panose="00000400000000000000" pitchFamily="2" charset="-78"/>
              </a:rPr>
              <a:t>آن هم در جامعه‌ای </a:t>
            </a:r>
            <a:r>
              <a:rPr lang="fa-IR" sz="2600" b="1" dirty="0" smtClean="0">
                <a:cs typeface="B Mitra" panose="00000400000000000000" pitchFamily="2" charset="-78"/>
              </a:rPr>
              <a:t>که مدعی‌اند </a:t>
            </a:r>
            <a:r>
              <a:rPr lang="fa-IR" sz="2600" b="1" dirty="0">
                <a:cs typeface="B Mitra" panose="00000400000000000000" pitchFamily="2" charset="-78"/>
              </a:rPr>
              <a:t>افراد </a:t>
            </a:r>
            <a:r>
              <a:rPr lang="fa-IR" sz="2600" b="1" dirty="0" smtClean="0">
                <a:cs typeface="B Mitra" panose="00000400000000000000" pitchFamily="2" charset="-78"/>
              </a:rPr>
              <a:t>مدافع آنها </a:t>
            </a:r>
            <a:r>
              <a:rPr lang="fa-IR" sz="2600" b="1" dirty="0">
                <a:cs typeface="B Mitra" panose="00000400000000000000" pitchFamily="2" charset="-78"/>
              </a:rPr>
              <a:t>از 27% در 1996 به 60% در 2015 رسیده‌اند</a:t>
            </a:r>
          </a:p>
          <a:p>
            <a:pPr lvl="1" algn="l">
              <a:lnSpc>
                <a:spcPct val="120000"/>
              </a:lnSpc>
              <a:buNone/>
            </a:pPr>
            <a:r>
              <a:rPr lang="en-US" sz="1700" u="sng" dirty="0">
                <a:hlinkClick r:id="rId4"/>
              </a:rPr>
              <a:t>https://www.statista.com/statistics/217962/opinion-of-legalization-of-same-sex-marriages-in-the-us</a:t>
            </a:r>
            <a:r>
              <a:rPr lang="fa-IR" sz="1900" u="sng" dirty="0">
                <a:hlinkClick r:id="rId4"/>
              </a:rPr>
              <a:t>/</a:t>
            </a:r>
            <a:endParaRPr lang="en-US" sz="2200" dirty="0"/>
          </a:p>
          <a:p>
            <a:pPr lvl="1" algn="r" rtl="1">
              <a:lnSpc>
                <a:spcPct val="120000"/>
              </a:lnSpc>
              <a:buNone/>
            </a:pPr>
            <a:endParaRPr lang="fa-IR" sz="2600" b="1" dirty="0" smtClean="0">
              <a:cs typeface="B Mitra" panose="00000400000000000000" pitchFamily="2" charset="-78"/>
            </a:endParaRPr>
          </a:p>
          <a:p>
            <a:pPr lvl="1" algn="r" rtl="1">
              <a:lnSpc>
                <a:spcPct val="120000"/>
              </a:lnSpc>
              <a:buNone/>
            </a:pPr>
            <a:r>
              <a:rPr lang="fa-IR" sz="2600" b="1" dirty="0" smtClean="0">
                <a:cs typeface="B Mitra" panose="00000400000000000000" pitchFamily="2" charset="-78"/>
              </a:rPr>
              <a:t>پس </a:t>
            </a:r>
            <a:r>
              <a:rPr lang="fa-IR" sz="2600" b="1" dirty="0">
                <a:cs typeface="B Mitra" panose="00000400000000000000" pitchFamily="2" charset="-78"/>
              </a:rPr>
              <a:t>طبق آمارهای ادعایی: </a:t>
            </a:r>
            <a:r>
              <a:rPr lang="fa-IR" sz="2600" b="1" dirty="0">
                <a:solidFill>
                  <a:srgbClr val="C00000"/>
                </a:solidFill>
                <a:cs typeface="B Mitra" panose="00000400000000000000" pitchFamily="2" charset="-78"/>
              </a:rPr>
              <a:t>دوازده هزارم درصد جامعه آمریکا </a:t>
            </a:r>
            <a:r>
              <a:rPr lang="fa-IR" sz="2600" b="1" dirty="0">
                <a:cs typeface="B Mitra" panose="00000400000000000000" pitchFamily="2" charset="-78"/>
              </a:rPr>
              <a:t>یعنی </a:t>
            </a:r>
            <a:r>
              <a:rPr lang="fa-IR" sz="2600" b="1" dirty="0">
                <a:solidFill>
                  <a:srgbClr val="0070C0"/>
                </a:solidFill>
                <a:cs typeface="B Mitra" panose="00000400000000000000" pitchFamily="2" charset="-78"/>
              </a:rPr>
              <a:t>دوازده نفر در صدهزار </a:t>
            </a:r>
            <a:r>
              <a:rPr lang="fa-IR" sz="2600" b="1" dirty="0" smtClean="0">
                <a:solidFill>
                  <a:srgbClr val="0070C0"/>
                </a:solidFill>
                <a:cs typeface="B Mitra" panose="00000400000000000000" pitchFamily="2" charset="-78"/>
              </a:rPr>
              <a:t>نفر </a:t>
            </a:r>
            <a:endParaRPr lang="en-US" sz="2600" b="1" dirty="0">
              <a:solidFill>
                <a:srgbClr val="0070C0"/>
              </a:solidFill>
              <a:cs typeface="B Mitra" panose="00000400000000000000" pitchFamily="2" charset="-78"/>
            </a:endParaRPr>
          </a:p>
        </p:txBody>
      </p:sp>
      <p:sp>
        <p:nvSpPr>
          <p:cNvPr id="3" name="Title 2"/>
          <p:cNvSpPr>
            <a:spLocks noGrp="1"/>
          </p:cNvSpPr>
          <p:nvPr>
            <p:ph type="title"/>
          </p:nvPr>
        </p:nvSpPr>
        <p:spPr>
          <a:xfrm>
            <a:off x="495300" y="0"/>
            <a:ext cx="8229600" cy="990600"/>
          </a:xfrm>
        </p:spPr>
        <p:txBody>
          <a:bodyPr>
            <a:normAutofit/>
          </a:bodyPr>
          <a:lstStyle/>
          <a:p>
            <a:pPr marL="109728" indent="0" algn="ctr" rtl="1"/>
            <a:r>
              <a:rPr lang="fa-IR" sz="2800" dirty="0" smtClean="0">
                <a:latin typeface="B Lotus"/>
                <a:cs typeface="B Mitra" panose="00000400000000000000" pitchFamily="2" charset="-78"/>
              </a:rPr>
              <a:t>(آیا </a:t>
            </a:r>
            <a:r>
              <a:rPr lang="fa-IR" sz="2800" dirty="0">
                <a:latin typeface="B Lotus"/>
                <a:cs typeface="B Mitra" panose="00000400000000000000" pitchFamily="2" charset="-78"/>
              </a:rPr>
              <a:t>واقعا اینان تعداد عظیمی هستند</a:t>
            </a:r>
            <a:r>
              <a:rPr lang="fa-IR" sz="2800" dirty="0" smtClean="0">
                <a:latin typeface="B Lotus"/>
                <a:cs typeface="B Mitra" panose="00000400000000000000" pitchFamily="2" charset="-78"/>
              </a:rPr>
              <a:t>؟)</a:t>
            </a:r>
            <a:endParaRPr lang="fa-IR" dirty="0"/>
          </a:p>
        </p:txBody>
      </p:sp>
    </p:spTree>
    <p:extLst>
      <p:ext uri="{BB962C8B-B14F-4D97-AF65-F5344CB8AC3E}">
        <p14:creationId xmlns:p14="http://schemas.microsoft.com/office/powerpoint/2010/main" val="218086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2">
                                            <p:txEl>
                                              <p:pRg st="3" end="3"/>
                                            </p:txEl>
                                          </p:spTgt>
                                        </p:tgtEl>
                                        <p:attrNameLst>
                                          <p:attrName>style.visibility</p:attrName>
                                        </p:attrNameLst>
                                      </p:cBhvr>
                                      <p:to>
                                        <p:strVal val="visible"/>
                                      </p:to>
                                    </p:set>
                                    <p:animEffect transition="in" filter="wipe(down)">
                                      <p:cBhvr>
                                        <p:cTn id="41" dur="362">
                                          <p:stCondLst>
                                            <p:cond delay="0"/>
                                          </p:stCondLst>
                                        </p:cTn>
                                        <p:tgtEl>
                                          <p:spTgt spid="2">
                                            <p:txEl>
                                              <p:pRg st="3" end="3"/>
                                            </p:txEl>
                                          </p:spTgt>
                                        </p:tgtEl>
                                      </p:cBhvr>
                                    </p:animEffect>
                                    <p:anim calcmode="lin" valueType="num">
                                      <p:cBhvr>
                                        <p:cTn id="42" dur="1139"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3" dur="415"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4" dur="415" tmFilter="0, 0; 0.125,0.2665; 0.25,0.4; 0.375,0.465; 0.5,0.5;  0.625,0.535; 0.75,0.6; 0.875,0.7335; 1,1">
                                          <p:stCondLst>
                                            <p:cond delay="415"/>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5" dur="207" tmFilter="0, 0; 0.125,0.2665; 0.25,0.4; 0.375,0.465; 0.5,0.5;  0.625,0.535; 0.75,0.6; 0.875,0.7335; 1,1">
                                          <p:stCondLst>
                                            <p:cond delay="828"/>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6" dur="103" tmFilter="0, 0; 0.125,0.2665; 0.25,0.4; 0.375,0.465; 0.5,0.5;  0.625,0.535; 0.75,0.6; 0.875,0.7335; 1,1">
                                          <p:stCondLst>
                                            <p:cond delay="1035"/>
                                          </p:stCondLst>
                                        </p:cTn>
                                        <p:tgtEl>
                                          <p:spTgt spid="2">
                                            <p:txEl>
                                              <p:pRg st="3" end="3"/>
                                            </p:txEl>
                                          </p:spTgt>
                                        </p:tgtEl>
                                        <p:attrNameLst>
                                          <p:attrName>ppt_y</p:attrName>
                                        </p:attrNameLst>
                                      </p:cBhvr>
                                      <p:tavLst>
                                        <p:tav tm="0" fmla="#ppt_y-sin(pi*$)/81">
                                          <p:val>
                                            <p:fltVal val="0"/>
                                          </p:val>
                                        </p:tav>
                                        <p:tav tm="100000">
                                          <p:val>
                                            <p:fltVal val="1"/>
                                          </p:val>
                                        </p:tav>
                                      </p:tavLst>
                                    </p:anim>
                                    <p:animScale>
                                      <p:cBhvr>
                                        <p:cTn id="47" dur="16">
                                          <p:stCondLst>
                                            <p:cond delay="406"/>
                                          </p:stCondLst>
                                        </p:cTn>
                                        <p:tgtEl>
                                          <p:spTgt spid="2">
                                            <p:txEl>
                                              <p:pRg st="3" end="3"/>
                                            </p:txEl>
                                          </p:spTgt>
                                        </p:tgtEl>
                                      </p:cBhvr>
                                      <p:to x="100000" y="60000"/>
                                    </p:animScale>
                                    <p:animScale>
                                      <p:cBhvr>
                                        <p:cTn id="48" dur="104" decel="50000">
                                          <p:stCondLst>
                                            <p:cond delay="423"/>
                                          </p:stCondLst>
                                        </p:cTn>
                                        <p:tgtEl>
                                          <p:spTgt spid="2">
                                            <p:txEl>
                                              <p:pRg st="3" end="3"/>
                                            </p:txEl>
                                          </p:spTgt>
                                        </p:tgtEl>
                                      </p:cBhvr>
                                      <p:to x="100000" y="100000"/>
                                    </p:animScale>
                                    <p:animScale>
                                      <p:cBhvr>
                                        <p:cTn id="49" dur="16">
                                          <p:stCondLst>
                                            <p:cond delay="820"/>
                                          </p:stCondLst>
                                        </p:cTn>
                                        <p:tgtEl>
                                          <p:spTgt spid="2">
                                            <p:txEl>
                                              <p:pRg st="3" end="3"/>
                                            </p:txEl>
                                          </p:spTgt>
                                        </p:tgtEl>
                                      </p:cBhvr>
                                      <p:to x="100000" y="80000"/>
                                    </p:animScale>
                                    <p:animScale>
                                      <p:cBhvr>
                                        <p:cTn id="50" dur="104" decel="50000">
                                          <p:stCondLst>
                                            <p:cond delay="836"/>
                                          </p:stCondLst>
                                        </p:cTn>
                                        <p:tgtEl>
                                          <p:spTgt spid="2">
                                            <p:txEl>
                                              <p:pRg st="3" end="3"/>
                                            </p:txEl>
                                          </p:spTgt>
                                        </p:tgtEl>
                                      </p:cBhvr>
                                      <p:to x="100000" y="100000"/>
                                    </p:animScale>
                                    <p:animScale>
                                      <p:cBhvr>
                                        <p:cTn id="51" dur="16">
                                          <p:stCondLst>
                                            <p:cond delay="1026"/>
                                          </p:stCondLst>
                                        </p:cTn>
                                        <p:tgtEl>
                                          <p:spTgt spid="2">
                                            <p:txEl>
                                              <p:pRg st="3" end="3"/>
                                            </p:txEl>
                                          </p:spTgt>
                                        </p:tgtEl>
                                      </p:cBhvr>
                                      <p:to x="100000" y="90000"/>
                                    </p:animScale>
                                    <p:animScale>
                                      <p:cBhvr>
                                        <p:cTn id="52" dur="104" decel="50000">
                                          <p:stCondLst>
                                            <p:cond delay="1042"/>
                                          </p:stCondLst>
                                        </p:cTn>
                                        <p:tgtEl>
                                          <p:spTgt spid="2">
                                            <p:txEl>
                                              <p:pRg st="3" end="3"/>
                                            </p:txEl>
                                          </p:spTgt>
                                        </p:tgtEl>
                                      </p:cBhvr>
                                      <p:to x="100000" y="100000"/>
                                    </p:animScale>
                                    <p:animScale>
                                      <p:cBhvr>
                                        <p:cTn id="53" dur="16">
                                          <p:stCondLst>
                                            <p:cond delay="1130"/>
                                          </p:stCondLst>
                                        </p:cTn>
                                        <p:tgtEl>
                                          <p:spTgt spid="2">
                                            <p:txEl>
                                              <p:pRg st="3" end="3"/>
                                            </p:txEl>
                                          </p:spTgt>
                                        </p:tgtEl>
                                      </p:cBhvr>
                                      <p:to x="100000" y="95000"/>
                                    </p:animScale>
                                    <p:animScale>
                                      <p:cBhvr>
                                        <p:cTn id="54" dur="104" decel="50000">
                                          <p:stCondLst>
                                            <p:cond delay="1146"/>
                                          </p:stCondLst>
                                        </p:cTn>
                                        <p:tgtEl>
                                          <p:spTgt spid="2">
                                            <p:txEl>
                                              <p:pRg st="3" end="3"/>
                                            </p:tx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2">
                                            <p:txEl>
                                              <p:pRg st="5" end="5"/>
                                            </p:txEl>
                                          </p:spTgt>
                                        </p:tgtEl>
                                        <p:attrNameLst>
                                          <p:attrName>style.visibility</p:attrName>
                                        </p:attrNameLst>
                                      </p:cBhvr>
                                      <p:to>
                                        <p:strVal val="visible"/>
                                      </p:to>
                                    </p:set>
                                    <p:animEffect transition="in" filter="wipe(down)">
                                      <p:cBhvr>
                                        <p:cTn id="59" dur="580">
                                          <p:stCondLst>
                                            <p:cond delay="0"/>
                                          </p:stCondLst>
                                        </p:cTn>
                                        <p:tgtEl>
                                          <p:spTgt spid="2">
                                            <p:txEl>
                                              <p:pRg st="5" end="5"/>
                                            </p:txEl>
                                          </p:spTgt>
                                        </p:tgtEl>
                                      </p:cBhvr>
                                    </p:animEffect>
                                    <p:anim calcmode="lin" valueType="num">
                                      <p:cBhvr>
                                        <p:cTn id="6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2">
                                            <p:txEl>
                                              <p:pRg st="5" end="5"/>
                                            </p:txEl>
                                          </p:spTgt>
                                        </p:tgtEl>
                                      </p:cBhvr>
                                      <p:to x="100000" y="60000"/>
                                    </p:animScale>
                                    <p:animScale>
                                      <p:cBhvr>
                                        <p:cTn id="66" dur="166" decel="50000">
                                          <p:stCondLst>
                                            <p:cond delay="676"/>
                                          </p:stCondLst>
                                        </p:cTn>
                                        <p:tgtEl>
                                          <p:spTgt spid="2">
                                            <p:txEl>
                                              <p:pRg st="5" end="5"/>
                                            </p:txEl>
                                          </p:spTgt>
                                        </p:tgtEl>
                                      </p:cBhvr>
                                      <p:to x="100000" y="100000"/>
                                    </p:animScale>
                                    <p:animScale>
                                      <p:cBhvr>
                                        <p:cTn id="67" dur="26">
                                          <p:stCondLst>
                                            <p:cond delay="1312"/>
                                          </p:stCondLst>
                                        </p:cTn>
                                        <p:tgtEl>
                                          <p:spTgt spid="2">
                                            <p:txEl>
                                              <p:pRg st="5" end="5"/>
                                            </p:txEl>
                                          </p:spTgt>
                                        </p:tgtEl>
                                      </p:cBhvr>
                                      <p:to x="100000" y="80000"/>
                                    </p:animScale>
                                    <p:animScale>
                                      <p:cBhvr>
                                        <p:cTn id="68" dur="166" decel="50000">
                                          <p:stCondLst>
                                            <p:cond delay="1338"/>
                                          </p:stCondLst>
                                        </p:cTn>
                                        <p:tgtEl>
                                          <p:spTgt spid="2">
                                            <p:txEl>
                                              <p:pRg st="5" end="5"/>
                                            </p:txEl>
                                          </p:spTgt>
                                        </p:tgtEl>
                                      </p:cBhvr>
                                      <p:to x="100000" y="100000"/>
                                    </p:animScale>
                                    <p:animScale>
                                      <p:cBhvr>
                                        <p:cTn id="69" dur="26">
                                          <p:stCondLst>
                                            <p:cond delay="1642"/>
                                          </p:stCondLst>
                                        </p:cTn>
                                        <p:tgtEl>
                                          <p:spTgt spid="2">
                                            <p:txEl>
                                              <p:pRg st="5" end="5"/>
                                            </p:txEl>
                                          </p:spTgt>
                                        </p:tgtEl>
                                      </p:cBhvr>
                                      <p:to x="100000" y="90000"/>
                                    </p:animScale>
                                    <p:animScale>
                                      <p:cBhvr>
                                        <p:cTn id="70" dur="166" decel="50000">
                                          <p:stCondLst>
                                            <p:cond delay="1668"/>
                                          </p:stCondLst>
                                        </p:cTn>
                                        <p:tgtEl>
                                          <p:spTgt spid="2">
                                            <p:txEl>
                                              <p:pRg st="5" end="5"/>
                                            </p:txEl>
                                          </p:spTgt>
                                        </p:tgtEl>
                                      </p:cBhvr>
                                      <p:to x="100000" y="100000"/>
                                    </p:animScale>
                                    <p:animScale>
                                      <p:cBhvr>
                                        <p:cTn id="71" dur="26">
                                          <p:stCondLst>
                                            <p:cond delay="1808"/>
                                          </p:stCondLst>
                                        </p:cTn>
                                        <p:tgtEl>
                                          <p:spTgt spid="2">
                                            <p:txEl>
                                              <p:pRg st="5" end="5"/>
                                            </p:txEl>
                                          </p:spTgt>
                                        </p:tgtEl>
                                      </p:cBhvr>
                                      <p:to x="100000" y="95000"/>
                                    </p:animScale>
                                    <p:animScale>
                                      <p:cBhvr>
                                        <p:cTn id="72" dur="166" decel="50000">
                                          <p:stCondLst>
                                            <p:cond delay="1834"/>
                                          </p:stCondLst>
                                        </p:cTn>
                                        <p:tgtEl>
                                          <p:spTgt spid="2">
                                            <p:txEl>
                                              <p:pRg st="5" end="5"/>
                                            </p:txEl>
                                          </p:spTgt>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2">
                                            <p:txEl>
                                              <p:pRg st="6" end="6"/>
                                            </p:txEl>
                                          </p:spTgt>
                                        </p:tgtEl>
                                        <p:attrNameLst>
                                          <p:attrName>style.visibility</p:attrName>
                                        </p:attrNameLst>
                                      </p:cBhvr>
                                      <p:to>
                                        <p:strVal val="visible"/>
                                      </p:to>
                                    </p:set>
                                    <p:animEffect transition="in" filter="wipe(down)">
                                      <p:cBhvr>
                                        <p:cTn id="75" dur="580">
                                          <p:stCondLst>
                                            <p:cond delay="0"/>
                                          </p:stCondLst>
                                        </p:cTn>
                                        <p:tgtEl>
                                          <p:spTgt spid="2">
                                            <p:txEl>
                                              <p:pRg st="6" end="6"/>
                                            </p:txEl>
                                          </p:spTgt>
                                        </p:tgtEl>
                                      </p:cBhvr>
                                    </p:animEffect>
                                    <p:anim calcmode="lin" valueType="num">
                                      <p:cBhvr>
                                        <p:cTn id="76"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2">
                                            <p:txEl>
                                              <p:pRg st="6" end="6"/>
                                            </p:txEl>
                                          </p:spTgt>
                                        </p:tgtEl>
                                      </p:cBhvr>
                                      <p:to x="100000" y="60000"/>
                                    </p:animScale>
                                    <p:animScale>
                                      <p:cBhvr>
                                        <p:cTn id="82" dur="166" decel="50000">
                                          <p:stCondLst>
                                            <p:cond delay="676"/>
                                          </p:stCondLst>
                                        </p:cTn>
                                        <p:tgtEl>
                                          <p:spTgt spid="2">
                                            <p:txEl>
                                              <p:pRg st="6" end="6"/>
                                            </p:txEl>
                                          </p:spTgt>
                                        </p:tgtEl>
                                      </p:cBhvr>
                                      <p:to x="100000" y="100000"/>
                                    </p:animScale>
                                    <p:animScale>
                                      <p:cBhvr>
                                        <p:cTn id="83" dur="26">
                                          <p:stCondLst>
                                            <p:cond delay="1312"/>
                                          </p:stCondLst>
                                        </p:cTn>
                                        <p:tgtEl>
                                          <p:spTgt spid="2">
                                            <p:txEl>
                                              <p:pRg st="6" end="6"/>
                                            </p:txEl>
                                          </p:spTgt>
                                        </p:tgtEl>
                                      </p:cBhvr>
                                      <p:to x="100000" y="80000"/>
                                    </p:animScale>
                                    <p:animScale>
                                      <p:cBhvr>
                                        <p:cTn id="84" dur="166" decel="50000">
                                          <p:stCondLst>
                                            <p:cond delay="1338"/>
                                          </p:stCondLst>
                                        </p:cTn>
                                        <p:tgtEl>
                                          <p:spTgt spid="2">
                                            <p:txEl>
                                              <p:pRg st="6" end="6"/>
                                            </p:txEl>
                                          </p:spTgt>
                                        </p:tgtEl>
                                      </p:cBhvr>
                                      <p:to x="100000" y="100000"/>
                                    </p:animScale>
                                    <p:animScale>
                                      <p:cBhvr>
                                        <p:cTn id="85" dur="26">
                                          <p:stCondLst>
                                            <p:cond delay="1642"/>
                                          </p:stCondLst>
                                        </p:cTn>
                                        <p:tgtEl>
                                          <p:spTgt spid="2">
                                            <p:txEl>
                                              <p:pRg st="6" end="6"/>
                                            </p:txEl>
                                          </p:spTgt>
                                        </p:tgtEl>
                                      </p:cBhvr>
                                      <p:to x="100000" y="90000"/>
                                    </p:animScale>
                                    <p:animScale>
                                      <p:cBhvr>
                                        <p:cTn id="86" dur="166" decel="50000">
                                          <p:stCondLst>
                                            <p:cond delay="1668"/>
                                          </p:stCondLst>
                                        </p:cTn>
                                        <p:tgtEl>
                                          <p:spTgt spid="2">
                                            <p:txEl>
                                              <p:pRg st="6" end="6"/>
                                            </p:txEl>
                                          </p:spTgt>
                                        </p:tgtEl>
                                      </p:cBhvr>
                                      <p:to x="100000" y="100000"/>
                                    </p:animScale>
                                    <p:animScale>
                                      <p:cBhvr>
                                        <p:cTn id="87" dur="26">
                                          <p:stCondLst>
                                            <p:cond delay="1808"/>
                                          </p:stCondLst>
                                        </p:cTn>
                                        <p:tgtEl>
                                          <p:spTgt spid="2">
                                            <p:txEl>
                                              <p:pRg st="6" end="6"/>
                                            </p:txEl>
                                          </p:spTgt>
                                        </p:tgtEl>
                                      </p:cBhvr>
                                      <p:to x="100000" y="95000"/>
                                    </p:animScale>
                                    <p:animScale>
                                      <p:cBhvr>
                                        <p:cTn id="88" dur="166" decel="50000">
                                          <p:stCondLst>
                                            <p:cond delay="1834"/>
                                          </p:stCondLst>
                                        </p:cTn>
                                        <p:tgtEl>
                                          <p:spTgt spid="2">
                                            <p:txEl>
                                              <p:pRg st="6" end="6"/>
                                            </p:txEl>
                                          </p:spTgt>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2">
                                            <p:txEl>
                                              <p:pRg st="7" end="7"/>
                                            </p:txEl>
                                          </p:spTgt>
                                        </p:tgtEl>
                                        <p:attrNameLst>
                                          <p:attrName>style.visibility</p:attrName>
                                        </p:attrNameLst>
                                      </p:cBhvr>
                                      <p:to>
                                        <p:strVal val="visible"/>
                                      </p:to>
                                    </p:set>
                                    <p:animEffect transition="in" filter="wipe(down)">
                                      <p:cBhvr>
                                        <p:cTn id="91" dur="580">
                                          <p:stCondLst>
                                            <p:cond delay="0"/>
                                          </p:stCondLst>
                                        </p:cTn>
                                        <p:tgtEl>
                                          <p:spTgt spid="2">
                                            <p:txEl>
                                              <p:pRg st="7" end="7"/>
                                            </p:txEl>
                                          </p:spTgt>
                                        </p:tgtEl>
                                      </p:cBhvr>
                                    </p:animEffect>
                                    <p:anim calcmode="lin" valueType="num">
                                      <p:cBhvr>
                                        <p:cTn id="92"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97" dur="26">
                                          <p:stCondLst>
                                            <p:cond delay="650"/>
                                          </p:stCondLst>
                                        </p:cTn>
                                        <p:tgtEl>
                                          <p:spTgt spid="2">
                                            <p:txEl>
                                              <p:pRg st="7" end="7"/>
                                            </p:txEl>
                                          </p:spTgt>
                                        </p:tgtEl>
                                      </p:cBhvr>
                                      <p:to x="100000" y="60000"/>
                                    </p:animScale>
                                    <p:animScale>
                                      <p:cBhvr>
                                        <p:cTn id="98" dur="166" decel="50000">
                                          <p:stCondLst>
                                            <p:cond delay="676"/>
                                          </p:stCondLst>
                                        </p:cTn>
                                        <p:tgtEl>
                                          <p:spTgt spid="2">
                                            <p:txEl>
                                              <p:pRg st="7" end="7"/>
                                            </p:txEl>
                                          </p:spTgt>
                                        </p:tgtEl>
                                      </p:cBhvr>
                                      <p:to x="100000" y="100000"/>
                                    </p:animScale>
                                    <p:animScale>
                                      <p:cBhvr>
                                        <p:cTn id="99" dur="26">
                                          <p:stCondLst>
                                            <p:cond delay="1312"/>
                                          </p:stCondLst>
                                        </p:cTn>
                                        <p:tgtEl>
                                          <p:spTgt spid="2">
                                            <p:txEl>
                                              <p:pRg st="7" end="7"/>
                                            </p:txEl>
                                          </p:spTgt>
                                        </p:tgtEl>
                                      </p:cBhvr>
                                      <p:to x="100000" y="80000"/>
                                    </p:animScale>
                                    <p:animScale>
                                      <p:cBhvr>
                                        <p:cTn id="100" dur="166" decel="50000">
                                          <p:stCondLst>
                                            <p:cond delay="1338"/>
                                          </p:stCondLst>
                                        </p:cTn>
                                        <p:tgtEl>
                                          <p:spTgt spid="2">
                                            <p:txEl>
                                              <p:pRg st="7" end="7"/>
                                            </p:txEl>
                                          </p:spTgt>
                                        </p:tgtEl>
                                      </p:cBhvr>
                                      <p:to x="100000" y="100000"/>
                                    </p:animScale>
                                    <p:animScale>
                                      <p:cBhvr>
                                        <p:cTn id="101" dur="26">
                                          <p:stCondLst>
                                            <p:cond delay="1642"/>
                                          </p:stCondLst>
                                        </p:cTn>
                                        <p:tgtEl>
                                          <p:spTgt spid="2">
                                            <p:txEl>
                                              <p:pRg st="7" end="7"/>
                                            </p:txEl>
                                          </p:spTgt>
                                        </p:tgtEl>
                                      </p:cBhvr>
                                      <p:to x="100000" y="90000"/>
                                    </p:animScale>
                                    <p:animScale>
                                      <p:cBhvr>
                                        <p:cTn id="102" dur="166" decel="50000">
                                          <p:stCondLst>
                                            <p:cond delay="1668"/>
                                          </p:stCondLst>
                                        </p:cTn>
                                        <p:tgtEl>
                                          <p:spTgt spid="2">
                                            <p:txEl>
                                              <p:pRg st="7" end="7"/>
                                            </p:txEl>
                                          </p:spTgt>
                                        </p:tgtEl>
                                      </p:cBhvr>
                                      <p:to x="100000" y="100000"/>
                                    </p:animScale>
                                    <p:animScale>
                                      <p:cBhvr>
                                        <p:cTn id="103" dur="26">
                                          <p:stCondLst>
                                            <p:cond delay="1808"/>
                                          </p:stCondLst>
                                        </p:cTn>
                                        <p:tgtEl>
                                          <p:spTgt spid="2">
                                            <p:txEl>
                                              <p:pRg st="7" end="7"/>
                                            </p:txEl>
                                          </p:spTgt>
                                        </p:tgtEl>
                                      </p:cBhvr>
                                      <p:to x="100000" y="95000"/>
                                    </p:animScale>
                                    <p:animScale>
                                      <p:cBhvr>
                                        <p:cTn id="104" dur="166" decel="50000">
                                          <p:stCondLst>
                                            <p:cond delay="1834"/>
                                          </p:stCondLst>
                                        </p:cTn>
                                        <p:tgtEl>
                                          <p:spTgt spid="2">
                                            <p:txEl>
                                              <p:pRg st="7" end="7"/>
                                            </p:txEl>
                                          </p:spTgt>
                                        </p:tgtEl>
                                      </p:cBhvr>
                                      <p:to x="100000" y="100000"/>
                                    </p:animScale>
                                  </p:childTnLst>
                                </p:cTn>
                              </p:par>
                            </p:childTnLst>
                          </p:cTn>
                        </p:par>
                      </p:childTnLst>
                    </p:cTn>
                  </p:par>
                  <p:par>
                    <p:cTn id="105" fill="hold">
                      <p:stCondLst>
                        <p:cond delay="indefinite"/>
                      </p:stCondLst>
                      <p:childTnLst>
                        <p:par>
                          <p:cTn id="106" fill="hold">
                            <p:stCondLst>
                              <p:cond delay="0"/>
                            </p:stCondLst>
                            <p:childTnLst>
                              <p:par>
                                <p:cTn id="107" presetID="26" presetClass="entr" presetSubtype="0" fill="hold" grpId="0" nodeType="clickEffect">
                                  <p:stCondLst>
                                    <p:cond delay="0"/>
                                  </p:stCondLst>
                                  <p:childTnLst>
                                    <p:set>
                                      <p:cBhvr>
                                        <p:cTn id="108" dur="1" fill="hold">
                                          <p:stCondLst>
                                            <p:cond delay="0"/>
                                          </p:stCondLst>
                                        </p:cTn>
                                        <p:tgtEl>
                                          <p:spTgt spid="2">
                                            <p:txEl>
                                              <p:pRg st="9" end="9"/>
                                            </p:txEl>
                                          </p:spTgt>
                                        </p:tgtEl>
                                        <p:attrNameLst>
                                          <p:attrName>style.visibility</p:attrName>
                                        </p:attrNameLst>
                                      </p:cBhvr>
                                      <p:to>
                                        <p:strVal val="visible"/>
                                      </p:to>
                                    </p:set>
                                    <p:animEffect transition="in" filter="wipe(down)">
                                      <p:cBhvr>
                                        <p:cTn id="109" dur="580">
                                          <p:stCondLst>
                                            <p:cond delay="0"/>
                                          </p:stCondLst>
                                        </p:cTn>
                                        <p:tgtEl>
                                          <p:spTgt spid="2">
                                            <p:txEl>
                                              <p:pRg st="9" end="9"/>
                                            </p:txEl>
                                          </p:spTgt>
                                        </p:tgtEl>
                                      </p:cBhvr>
                                    </p:animEffect>
                                    <p:anim calcmode="lin" valueType="num">
                                      <p:cBhvr>
                                        <p:cTn id="110" dur="1822" tmFilter="0,0; 0.14,0.36; 0.43,0.73; 0.71,0.91; 1.0,1.0">
                                          <p:stCondLst>
                                            <p:cond delay="0"/>
                                          </p:stCondLst>
                                        </p:cTn>
                                        <p:tgtEl>
                                          <p:spTgt spid="2">
                                            <p:txEl>
                                              <p:pRg st="9" end="9"/>
                                            </p:txEl>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2">
                                            <p:txEl>
                                              <p:pRg st="9" end="9"/>
                                            </p:txEl>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2">
                                            <p:txEl>
                                              <p:pRg st="9" end="9"/>
                                            </p:txEl>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2">
                                            <p:txEl>
                                              <p:pRg st="9" end="9"/>
                                            </p:txEl>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2">
                                            <p:txEl>
                                              <p:pRg st="9" end="9"/>
                                            </p:txEl>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2">
                                            <p:txEl>
                                              <p:pRg st="9" end="9"/>
                                            </p:txEl>
                                          </p:spTgt>
                                        </p:tgtEl>
                                      </p:cBhvr>
                                      <p:to x="100000" y="60000"/>
                                    </p:animScale>
                                    <p:animScale>
                                      <p:cBhvr>
                                        <p:cTn id="116" dur="166" decel="50000">
                                          <p:stCondLst>
                                            <p:cond delay="676"/>
                                          </p:stCondLst>
                                        </p:cTn>
                                        <p:tgtEl>
                                          <p:spTgt spid="2">
                                            <p:txEl>
                                              <p:pRg st="9" end="9"/>
                                            </p:txEl>
                                          </p:spTgt>
                                        </p:tgtEl>
                                      </p:cBhvr>
                                      <p:to x="100000" y="100000"/>
                                    </p:animScale>
                                    <p:animScale>
                                      <p:cBhvr>
                                        <p:cTn id="117" dur="26">
                                          <p:stCondLst>
                                            <p:cond delay="1312"/>
                                          </p:stCondLst>
                                        </p:cTn>
                                        <p:tgtEl>
                                          <p:spTgt spid="2">
                                            <p:txEl>
                                              <p:pRg st="9" end="9"/>
                                            </p:txEl>
                                          </p:spTgt>
                                        </p:tgtEl>
                                      </p:cBhvr>
                                      <p:to x="100000" y="80000"/>
                                    </p:animScale>
                                    <p:animScale>
                                      <p:cBhvr>
                                        <p:cTn id="118" dur="166" decel="50000">
                                          <p:stCondLst>
                                            <p:cond delay="1338"/>
                                          </p:stCondLst>
                                        </p:cTn>
                                        <p:tgtEl>
                                          <p:spTgt spid="2">
                                            <p:txEl>
                                              <p:pRg st="9" end="9"/>
                                            </p:txEl>
                                          </p:spTgt>
                                        </p:tgtEl>
                                      </p:cBhvr>
                                      <p:to x="100000" y="100000"/>
                                    </p:animScale>
                                    <p:animScale>
                                      <p:cBhvr>
                                        <p:cTn id="119" dur="26">
                                          <p:stCondLst>
                                            <p:cond delay="1642"/>
                                          </p:stCondLst>
                                        </p:cTn>
                                        <p:tgtEl>
                                          <p:spTgt spid="2">
                                            <p:txEl>
                                              <p:pRg st="9" end="9"/>
                                            </p:txEl>
                                          </p:spTgt>
                                        </p:tgtEl>
                                      </p:cBhvr>
                                      <p:to x="100000" y="90000"/>
                                    </p:animScale>
                                    <p:animScale>
                                      <p:cBhvr>
                                        <p:cTn id="120" dur="166" decel="50000">
                                          <p:stCondLst>
                                            <p:cond delay="1668"/>
                                          </p:stCondLst>
                                        </p:cTn>
                                        <p:tgtEl>
                                          <p:spTgt spid="2">
                                            <p:txEl>
                                              <p:pRg st="9" end="9"/>
                                            </p:txEl>
                                          </p:spTgt>
                                        </p:tgtEl>
                                      </p:cBhvr>
                                      <p:to x="100000" y="100000"/>
                                    </p:animScale>
                                    <p:animScale>
                                      <p:cBhvr>
                                        <p:cTn id="121" dur="26">
                                          <p:stCondLst>
                                            <p:cond delay="1808"/>
                                          </p:stCondLst>
                                        </p:cTn>
                                        <p:tgtEl>
                                          <p:spTgt spid="2">
                                            <p:txEl>
                                              <p:pRg st="9" end="9"/>
                                            </p:txEl>
                                          </p:spTgt>
                                        </p:tgtEl>
                                      </p:cBhvr>
                                      <p:to x="100000" y="95000"/>
                                    </p:animScale>
                                    <p:animScale>
                                      <p:cBhvr>
                                        <p:cTn id="122" dur="166" decel="50000">
                                          <p:stCondLst>
                                            <p:cond delay="1834"/>
                                          </p:stCondLst>
                                        </p:cTn>
                                        <p:tgtEl>
                                          <p:spTgt spid="2">
                                            <p:txEl>
                                              <p:pRg st="9" end="9"/>
                                            </p:txEl>
                                          </p:spTgt>
                                        </p:tgtEl>
                                      </p:cBhvr>
                                      <p:to x="100000" y="100000"/>
                                    </p:animScale>
                                  </p:childTnLst>
                                </p:cTn>
                              </p:par>
                              <p:par>
                                <p:cTn id="123" presetID="26" presetClass="entr" presetSubtype="0" fill="hold" grpId="0" nodeType="withEffect">
                                  <p:stCondLst>
                                    <p:cond delay="0"/>
                                  </p:stCondLst>
                                  <p:childTnLst>
                                    <p:set>
                                      <p:cBhvr>
                                        <p:cTn id="124" dur="1" fill="hold">
                                          <p:stCondLst>
                                            <p:cond delay="0"/>
                                          </p:stCondLst>
                                        </p:cTn>
                                        <p:tgtEl>
                                          <p:spTgt spid="2">
                                            <p:txEl>
                                              <p:pRg st="10" end="10"/>
                                            </p:txEl>
                                          </p:spTgt>
                                        </p:tgtEl>
                                        <p:attrNameLst>
                                          <p:attrName>style.visibility</p:attrName>
                                        </p:attrNameLst>
                                      </p:cBhvr>
                                      <p:to>
                                        <p:strVal val="visible"/>
                                      </p:to>
                                    </p:set>
                                    <p:animEffect transition="in" filter="wipe(down)">
                                      <p:cBhvr>
                                        <p:cTn id="125" dur="580">
                                          <p:stCondLst>
                                            <p:cond delay="0"/>
                                          </p:stCondLst>
                                        </p:cTn>
                                        <p:tgtEl>
                                          <p:spTgt spid="2">
                                            <p:txEl>
                                              <p:pRg st="10" end="10"/>
                                            </p:txEl>
                                          </p:spTgt>
                                        </p:tgtEl>
                                      </p:cBhvr>
                                    </p:animEffect>
                                    <p:anim calcmode="lin" valueType="num">
                                      <p:cBhvr>
                                        <p:cTn id="126" dur="1822"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2">
                                            <p:txEl>
                                              <p:pRg st="10" end="10"/>
                                            </p:txEl>
                                          </p:spTgt>
                                        </p:tgtEl>
                                        <p:attrNameLst>
                                          <p:attrName>ppt_y</p:attrName>
                                        </p:attrNameLst>
                                      </p:cBhvr>
                                      <p:tavLst>
                                        <p:tav tm="0" fmla="#ppt_y-sin(pi*$)/81">
                                          <p:val>
                                            <p:fltVal val="0"/>
                                          </p:val>
                                        </p:tav>
                                        <p:tav tm="100000">
                                          <p:val>
                                            <p:fltVal val="1"/>
                                          </p:val>
                                        </p:tav>
                                      </p:tavLst>
                                    </p:anim>
                                    <p:animScale>
                                      <p:cBhvr>
                                        <p:cTn id="131" dur="26">
                                          <p:stCondLst>
                                            <p:cond delay="650"/>
                                          </p:stCondLst>
                                        </p:cTn>
                                        <p:tgtEl>
                                          <p:spTgt spid="2">
                                            <p:txEl>
                                              <p:pRg st="10" end="10"/>
                                            </p:txEl>
                                          </p:spTgt>
                                        </p:tgtEl>
                                      </p:cBhvr>
                                      <p:to x="100000" y="60000"/>
                                    </p:animScale>
                                    <p:animScale>
                                      <p:cBhvr>
                                        <p:cTn id="132" dur="166" decel="50000">
                                          <p:stCondLst>
                                            <p:cond delay="676"/>
                                          </p:stCondLst>
                                        </p:cTn>
                                        <p:tgtEl>
                                          <p:spTgt spid="2">
                                            <p:txEl>
                                              <p:pRg st="10" end="10"/>
                                            </p:txEl>
                                          </p:spTgt>
                                        </p:tgtEl>
                                      </p:cBhvr>
                                      <p:to x="100000" y="100000"/>
                                    </p:animScale>
                                    <p:animScale>
                                      <p:cBhvr>
                                        <p:cTn id="133" dur="26">
                                          <p:stCondLst>
                                            <p:cond delay="1312"/>
                                          </p:stCondLst>
                                        </p:cTn>
                                        <p:tgtEl>
                                          <p:spTgt spid="2">
                                            <p:txEl>
                                              <p:pRg st="10" end="10"/>
                                            </p:txEl>
                                          </p:spTgt>
                                        </p:tgtEl>
                                      </p:cBhvr>
                                      <p:to x="100000" y="80000"/>
                                    </p:animScale>
                                    <p:animScale>
                                      <p:cBhvr>
                                        <p:cTn id="134" dur="166" decel="50000">
                                          <p:stCondLst>
                                            <p:cond delay="1338"/>
                                          </p:stCondLst>
                                        </p:cTn>
                                        <p:tgtEl>
                                          <p:spTgt spid="2">
                                            <p:txEl>
                                              <p:pRg st="10" end="10"/>
                                            </p:txEl>
                                          </p:spTgt>
                                        </p:tgtEl>
                                      </p:cBhvr>
                                      <p:to x="100000" y="100000"/>
                                    </p:animScale>
                                    <p:animScale>
                                      <p:cBhvr>
                                        <p:cTn id="135" dur="26">
                                          <p:stCondLst>
                                            <p:cond delay="1642"/>
                                          </p:stCondLst>
                                        </p:cTn>
                                        <p:tgtEl>
                                          <p:spTgt spid="2">
                                            <p:txEl>
                                              <p:pRg st="10" end="10"/>
                                            </p:txEl>
                                          </p:spTgt>
                                        </p:tgtEl>
                                      </p:cBhvr>
                                      <p:to x="100000" y="90000"/>
                                    </p:animScale>
                                    <p:animScale>
                                      <p:cBhvr>
                                        <p:cTn id="136" dur="166" decel="50000">
                                          <p:stCondLst>
                                            <p:cond delay="1668"/>
                                          </p:stCondLst>
                                        </p:cTn>
                                        <p:tgtEl>
                                          <p:spTgt spid="2">
                                            <p:txEl>
                                              <p:pRg st="10" end="10"/>
                                            </p:txEl>
                                          </p:spTgt>
                                        </p:tgtEl>
                                      </p:cBhvr>
                                      <p:to x="100000" y="100000"/>
                                    </p:animScale>
                                    <p:animScale>
                                      <p:cBhvr>
                                        <p:cTn id="137" dur="26">
                                          <p:stCondLst>
                                            <p:cond delay="1808"/>
                                          </p:stCondLst>
                                        </p:cTn>
                                        <p:tgtEl>
                                          <p:spTgt spid="2">
                                            <p:txEl>
                                              <p:pRg st="10" end="10"/>
                                            </p:txEl>
                                          </p:spTgt>
                                        </p:tgtEl>
                                      </p:cBhvr>
                                      <p:to x="100000" y="95000"/>
                                    </p:animScale>
                                    <p:animScale>
                                      <p:cBhvr>
                                        <p:cTn id="138" dur="166" decel="50000">
                                          <p:stCondLst>
                                            <p:cond delay="1834"/>
                                          </p:stCondLst>
                                        </p:cTn>
                                        <p:tgtEl>
                                          <p:spTgt spid="2">
                                            <p:txEl>
                                              <p:pRg st="10" end="10"/>
                                            </p:txEl>
                                          </p:spTgt>
                                        </p:tgtEl>
                                      </p:cBhvr>
                                      <p:to x="100000" y="100000"/>
                                    </p:animScale>
                                  </p:childTnLst>
                                </p:cTn>
                              </p:par>
                            </p:childTnLst>
                          </p:cTn>
                        </p:par>
                      </p:childTnLst>
                    </p:cTn>
                  </p:par>
                  <p:par>
                    <p:cTn id="139" fill="hold">
                      <p:stCondLst>
                        <p:cond delay="indefinite"/>
                      </p:stCondLst>
                      <p:childTnLst>
                        <p:par>
                          <p:cTn id="140" fill="hold">
                            <p:stCondLst>
                              <p:cond delay="0"/>
                            </p:stCondLst>
                            <p:childTnLst>
                              <p:par>
                                <p:cTn id="141" presetID="26" presetClass="entr" presetSubtype="0" fill="hold" grpId="0" nodeType="clickEffect">
                                  <p:stCondLst>
                                    <p:cond delay="0"/>
                                  </p:stCondLst>
                                  <p:childTnLst>
                                    <p:set>
                                      <p:cBhvr>
                                        <p:cTn id="142" dur="1" fill="hold">
                                          <p:stCondLst>
                                            <p:cond delay="0"/>
                                          </p:stCondLst>
                                        </p:cTn>
                                        <p:tgtEl>
                                          <p:spTgt spid="2">
                                            <p:txEl>
                                              <p:pRg st="12" end="12"/>
                                            </p:txEl>
                                          </p:spTgt>
                                        </p:tgtEl>
                                        <p:attrNameLst>
                                          <p:attrName>style.visibility</p:attrName>
                                        </p:attrNameLst>
                                      </p:cBhvr>
                                      <p:to>
                                        <p:strVal val="visible"/>
                                      </p:to>
                                    </p:set>
                                    <p:animEffect transition="in" filter="wipe(down)">
                                      <p:cBhvr>
                                        <p:cTn id="143" dur="580">
                                          <p:stCondLst>
                                            <p:cond delay="0"/>
                                          </p:stCondLst>
                                        </p:cTn>
                                        <p:tgtEl>
                                          <p:spTgt spid="2">
                                            <p:txEl>
                                              <p:pRg st="12" end="12"/>
                                            </p:txEl>
                                          </p:spTgt>
                                        </p:tgtEl>
                                      </p:cBhvr>
                                    </p:animEffect>
                                    <p:anim calcmode="lin" valueType="num">
                                      <p:cBhvr>
                                        <p:cTn id="144" dur="1822" tmFilter="0,0; 0.14,0.36; 0.43,0.73; 0.71,0.91; 1.0,1.0">
                                          <p:stCondLst>
                                            <p:cond delay="0"/>
                                          </p:stCondLst>
                                        </p:cTn>
                                        <p:tgtEl>
                                          <p:spTgt spid="2">
                                            <p:txEl>
                                              <p:pRg st="12" end="12"/>
                                            </p:txEl>
                                          </p:spTgt>
                                        </p:tgtEl>
                                        <p:attrNameLst>
                                          <p:attrName>ppt_x</p:attrName>
                                        </p:attrNameLst>
                                      </p:cBhvr>
                                      <p:tavLst>
                                        <p:tav tm="0">
                                          <p:val>
                                            <p:strVal val="#ppt_x-0.25"/>
                                          </p:val>
                                        </p:tav>
                                        <p:tav tm="100000">
                                          <p:val>
                                            <p:strVal val="#ppt_x"/>
                                          </p:val>
                                        </p:tav>
                                      </p:tavLst>
                                    </p:anim>
                                    <p:anim calcmode="lin" valueType="num">
                                      <p:cBhvr>
                                        <p:cTn id="145" dur="664" tmFilter="0.0,0.0; 0.25,0.07; 0.50,0.2; 0.75,0.467; 1.0,1.0">
                                          <p:stCondLst>
                                            <p:cond delay="0"/>
                                          </p:stCondLst>
                                        </p:cTn>
                                        <p:tgtEl>
                                          <p:spTgt spid="2">
                                            <p:txEl>
                                              <p:pRg st="12" end="12"/>
                                            </p:txEl>
                                          </p:spTgt>
                                        </p:tgtEl>
                                        <p:attrNameLst>
                                          <p:attrName>ppt_y</p:attrName>
                                        </p:attrNameLst>
                                      </p:cBhvr>
                                      <p:tavLst>
                                        <p:tav tm="0" fmla="#ppt_y-sin(pi*$)/3">
                                          <p:val>
                                            <p:fltVal val="0.5"/>
                                          </p:val>
                                        </p:tav>
                                        <p:tav tm="100000">
                                          <p:val>
                                            <p:fltVal val="1"/>
                                          </p:val>
                                        </p:tav>
                                      </p:tavLst>
                                    </p:anim>
                                    <p:anim calcmode="lin" valueType="num">
                                      <p:cBhvr>
                                        <p:cTn id="146" dur="664" tmFilter="0, 0; 0.125,0.2665; 0.25,0.4; 0.375,0.465; 0.5,0.5;  0.625,0.535; 0.75,0.6; 0.875,0.7335; 1,1">
                                          <p:stCondLst>
                                            <p:cond delay="664"/>
                                          </p:stCondLst>
                                        </p:cTn>
                                        <p:tgtEl>
                                          <p:spTgt spid="2">
                                            <p:txEl>
                                              <p:pRg st="12" end="12"/>
                                            </p:txEl>
                                          </p:spTgt>
                                        </p:tgtEl>
                                        <p:attrNameLst>
                                          <p:attrName>ppt_y</p:attrName>
                                        </p:attrNameLst>
                                      </p:cBhvr>
                                      <p:tavLst>
                                        <p:tav tm="0" fmla="#ppt_y-sin(pi*$)/9">
                                          <p:val>
                                            <p:fltVal val="0"/>
                                          </p:val>
                                        </p:tav>
                                        <p:tav tm="100000">
                                          <p:val>
                                            <p:fltVal val="1"/>
                                          </p:val>
                                        </p:tav>
                                      </p:tavLst>
                                    </p:anim>
                                    <p:anim calcmode="lin" valueType="num">
                                      <p:cBhvr>
                                        <p:cTn id="147" dur="332" tmFilter="0, 0; 0.125,0.2665; 0.25,0.4; 0.375,0.465; 0.5,0.5;  0.625,0.535; 0.75,0.6; 0.875,0.7335; 1,1">
                                          <p:stCondLst>
                                            <p:cond delay="1324"/>
                                          </p:stCondLst>
                                        </p:cTn>
                                        <p:tgtEl>
                                          <p:spTgt spid="2">
                                            <p:txEl>
                                              <p:pRg st="12" end="12"/>
                                            </p:txEl>
                                          </p:spTgt>
                                        </p:tgtEl>
                                        <p:attrNameLst>
                                          <p:attrName>ppt_y</p:attrName>
                                        </p:attrNameLst>
                                      </p:cBhvr>
                                      <p:tavLst>
                                        <p:tav tm="0" fmla="#ppt_y-sin(pi*$)/27">
                                          <p:val>
                                            <p:fltVal val="0"/>
                                          </p:val>
                                        </p:tav>
                                        <p:tav tm="100000">
                                          <p:val>
                                            <p:fltVal val="1"/>
                                          </p:val>
                                        </p:tav>
                                      </p:tavLst>
                                    </p:anim>
                                    <p:anim calcmode="lin" valueType="num">
                                      <p:cBhvr>
                                        <p:cTn id="148" dur="164" tmFilter="0, 0; 0.125,0.2665; 0.25,0.4; 0.375,0.465; 0.5,0.5;  0.625,0.535; 0.75,0.6; 0.875,0.7335; 1,1">
                                          <p:stCondLst>
                                            <p:cond delay="1656"/>
                                          </p:stCondLst>
                                        </p:cTn>
                                        <p:tgtEl>
                                          <p:spTgt spid="2">
                                            <p:txEl>
                                              <p:pRg st="12" end="12"/>
                                            </p:txEl>
                                          </p:spTgt>
                                        </p:tgtEl>
                                        <p:attrNameLst>
                                          <p:attrName>ppt_y</p:attrName>
                                        </p:attrNameLst>
                                      </p:cBhvr>
                                      <p:tavLst>
                                        <p:tav tm="0" fmla="#ppt_y-sin(pi*$)/81">
                                          <p:val>
                                            <p:fltVal val="0"/>
                                          </p:val>
                                        </p:tav>
                                        <p:tav tm="100000">
                                          <p:val>
                                            <p:fltVal val="1"/>
                                          </p:val>
                                        </p:tav>
                                      </p:tavLst>
                                    </p:anim>
                                    <p:animScale>
                                      <p:cBhvr>
                                        <p:cTn id="149" dur="26">
                                          <p:stCondLst>
                                            <p:cond delay="650"/>
                                          </p:stCondLst>
                                        </p:cTn>
                                        <p:tgtEl>
                                          <p:spTgt spid="2">
                                            <p:txEl>
                                              <p:pRg st="12" end="12"/>
                                            </p:txEl>
                                          </p:spTgt>
                                        </p:tgtEl>
                                      </p:cBhvr>
                                      <p:to x="100000" y="60000"/>
                                    </p:animScale>
                                    <p:animScale>
                                      <p:cBhvr>
                                        <p:cTn id="150" dur="166" decel="50000">
                                          <p:stCondLst>
                                            <p:cond delay="676"/>
                                          </p:stCondLst>
                                        </p:cTn>
                                        <p:tgtEl>
                                          <p:spTgt spid="2">
                                            <p:txEl>
                                              <p:pRg st="12" end="12"/>
                                            </p:txEl>
                                          </p:spTgt>
                                        </p:tgtEl>
                                      </p:cBhvr>
                                      <p:to x="100000" y="100000"/>
                                    </p:animScale>
                                    <p:animScale>
                                      <p:cBhvr>
                                        <p:cTn id="151" dur="26">
                                          <p:stCondLst>
                                            <p:cond delay="1312"/>
                                          </p:stCondLst>
                                        </p:cTn>
                                        <p:tgtEl>
                                          <p:spTgt spid="2">
                                            <p:txEl>
                                              <p:pRg st="12" end="12"/>
                                            </p:txEl>
                                          </p:spTgt>
                                        </p:tgtEl>
                                      </p:cBhvr>
                                      <p:to x="100000" y="80000"/>
                                    </p:animScale>
                                    <p:animScale>
                                      <p:cBhvr>
                                        <p:cTn id="152" dur="166" decel="50000">
                                          <p:stCondLst>
                                            <p:cond delay="1338"/>
                                          </p:stCondLst>
                                        </p:cTn>
                                        <p:tgtEl>
                                          <p:spTgt spid="2">
                                            <p:txEl>
                                              <p:pRg st="12" end="12"/>
                                            </p:txEl>
                                          </p:spTgt>
                                        </p:tgtEl>
                                      </p:cBhvr>
                                      <p:to x="100000" y="100000"/>
                                    </p:animScale>
                                    <p:animScale>
                                      <p:cBhvr>
                                        <p:cTn id="153" dur="26">
                                          <p:stCondLst>
                                            <p:cond delay="1642"/>
                                          </p:stCondLst>
                                        </p:cTn>
                                        <p:tgtEl>
                                          <p:spTgt spid="2">
                                            <p:txEl>
                                              <p:pRg st="12" end="12"/>
                                            </p:txEl>
                                          </p:spTgt>
                                        </p:tgtEl>
                                      </p:cBhvr>
                                      <p:to x="100000" y="90000"/>
                                    </p:animScale>
                                    <p:animScale>
                                      <p:cBhvr>
                                        <p:cTn id="154" dur="166" decel="50000">
                                          <p:stCondLst>
                                            <p:cond delay="1668"/>
                                          </p:stCondLst>
                                        </p:cTn>
                                        <p:tgtEl>
                                          <p:spTgt spid="2">
                                            <p:txEl>
                                              <p:pRg st="12" end="12"/>
                                            </p:txEl>
                                          </p:spTgt>
                                        </p:tgtEl>
                                      </p:cBhvr>
                                      <p:to x="100000" y="100000"/>
                                    </p:animScale>
                                    <p:animScale>
                                      <p:cBhvr>
                                        <p:cTn id="155" dur="26">
                                          <p:stCondLst>
                                            <p:cond delay="1808"/>
                                          </p:stCondLst>
                                        </p:cTn>
                                        <p:tgtEl>
                                          <p:spTgt spid="2">
                                            <p:txEl>
                                              <p:pRg st="12" end="12"/>
                                            </p:txEl>
                                          </p:spTgt>
                                        </p:tgtEl>
                                      </p:cBhvr>
                                      <p:to x="100000" y="95000"/>
                                    </p:animScale>
                                    <p:animScale>
                                      <p:cBhvr>
                                        <p:cTn id="156" dur="166" decel="50000">
                                          <p:stCondLst>
                                            <p:cond delay="1834"/>
                                          </p:stCondLst>
                                        </p:cTn>
                                        <p:tgtEl>
                                          <p:spTgt spid="2">
                                            <p:txEl>
                                              <p:pRg st="12" end="12"/>
                                            </p:txEl>
                                          </p:spTgt>
                                        </p:tgtEl>
                                      </p:cBhvr>
                                      <p:to x="100000" y="100000"/>
                                    </p:animScale>
                                  </p:childTnLst>
                                </p:cTn>
                              </p:par>
                              <p:par>
                                <p:cTn id="157" presetID="26" presetClass="entr" presetSubtype="0" fill="hold" grpId="0" nodeType="withEffect">
                                  <p:stCondLst>
                                    <p:cond delay="0"/>
                                  </p:stCondLst>
                                  <p:childTnLst>
                                    <p:set>
                                      <p:cBhvr>
                                        <p:cTn id="158" dur="1" fill="hold">
                                          <p:stCondLst>
                                            <p:cond delay="0"/>
                                          </p:stCondLst>
                                        </p:cTn>
                                        <p:tgtEl>
                                          <p:spTgt spid="2">
                                            <p:txEl>
                                              <p:pRg st="13" end="13"/>
                                            </p:txEl>
                                          </p:spTgt>
                                        </p:tgtEl>
                                        <p:attrNameLst>
                                          <p:attrName>style.visibility</p:attrName>
                                        </p:attrNameLst>
                                      </p:cBhvr>
                                      <p:to>
                                        <p:strVal val="visible"/>
                                      </p:to>
                                    </p:set>
                                    <p:animEffect transition="in" filter="wipe(down)">
                                      <p:cBhvr>
                                        <p:cTn id="159" dur="580">
                                          <p:stCondLst>
                                            <p:cond delay="0"/>
                                          </p:stCondLst>
                                        </p:cTn>
                                        <p:tgtEl>
                                          <p:spTgt spid="2">
                                            <p:txEl>
                                              <p:pRg st="13" end="13"/>
                                            </p:txEl>
                                          </p:spTgt>
                                        </p:tgtEl>
                                      </p:cBhvr>
                                    </p:animEffect>
                                    <p:anim calcmode="lin" valueType="num">
                                      <p:cBhvr>
                                        <p:cTn id="160" dur="1822" tmFilter="0,0; 0.14,0.36; 0.43,0.73; 0.71,0.91; 1.0,1.0">
                                          <p:stCondLst>
                                            <p:cond delay="0"/>
                                          </p:stCondLst>
                                        </p:cTn>
                                        <p:tgtEl>
                                          <p:spTgt spid="2">
                                            <p:txEl>
                                              <p:pRg st="13" end="13"/>
                                            </p:txEl>
                                          </p:spTgt>
                                        </p:tgtEl>
                                        <p:attrNameLst>
                                          <p:attrName>ppt_x</p:attrName>
                                        </p:attrNameLst>
                                      </p:cBhvr>
                                      <p:tavLst>
                                        <p:tav tm="0">
                                          <p:val>
                                            <p:strVal val="#ppt_x-0.25"/>
                                          </p:val>
                                        </p:tav>
                                        <p:tav tm="100000">
                                          <p:val>
                                            <p:strVal val="#ppt_x"/>
                                          </p:val>
                                        </p:tav>
                                      </p:tavLst>
                                    </p:anim>
                                    <p:anim calcmode="lin" valueType="num">
                                      <p:cBhvr>
                                        <p:cTn id="161" dur="664" tmFilter="0.0,0.0; 0.25,0.07; 0.50,0.2; 0.75,0.467; 1.0,1.0">
                                          <p:stCondLst>
                                            <p:cond delay="0"/>
                                          </p:stCondLst>
                                        </p:cTn>
                                        <p:tgtEl>
                                          <p:spTgt spid="2">
                                            <p:txEl>
                                              <p:pRg st="13" end="13"/>
                                            </p:txEl>
                                          </p:spTgt>
                                        </p:tgtEl>
                                        <p:attrNameLst>
                                          <p:attrName>ppt_y</p:attrName>
                                        </p:attrNameLst>
                                      </p:cBhvr>
                                      <p:tavLst>
                                        <p:tav tm="0" fmla="#ppt_y-sin(pi*$)/3">
                                          <p:val>
                                            <p:fltVal val="0.5"/>
                                          </p:val>
                                        </p:tav>
                                        <p:tav tm="100000">
                                          <p:val>
                                            <p:fltVal val="1"/>
                                          </p:val>
                                        </p:tav>
                                      </p:tavLst>
                                    </p:anim>
                                    <p:anim calcmode="lin" valueType="num">
                                      <p:cBhvr>
                                        <p:cTn id="162" dur="664" tmFilter="0, 0; 0.125,0.2665; 0.25,0.4; 0.375,0.465; 0.5,0.5;  0.625,0.535; 0.75,0.6; 0.875,0.7335; 1,1">
                                          <p:stCondLst>
                                            <p:cond delay="664"/>
                                          </p:stCondLst>
                                        </p:cTn>
                                        <p:tgtEl>
                                          <p:spTgt spid="2">
                                            <p:txEl>
                                              <p:pRg st="13" end="13"/>
                                            </p:txEl>
                                          </p:spTgt>
                                        </p:tgtEl>
                                        <p:attrNameLst>
                                          <p:attrName>ppt_y</p:attrName>
                                        </p:attrNameLst>
                                      </p:cBhvr>
                                      <p:tavLst>
                                        <p:tav tm="0" fmla="#ppt_y-sin(pi*$)/9">
                                          <p:val>
                                            <p:fltVal val="0"/>
                                          </p:val>
                                        </p:tav>
                                        <p:tav tm="100000">
                                          <p:val>
                                            <p:fltVal val="1"/>
                                          </p:val>
                                        </p:tav>
                                      </p:tavLst>
                                    </p:anim>
                                    <p:anim calcmode="lin" valueType="num">
                                      <p:cBhvr>
                                        <p:cTn id="163" dur="332" tmFilter="0, 0; 0.125,0.2665; 0.25,0.4; 0.375,0.465; 0.5,0.5;  0.625,0.535; 0.75,0.6; 0.875,0.7335; 1,1">
                                          <p:stCondLst>
                                            <p:cond delay="1324"/>
                                          </p:stCondLst>
                                        </p:cTn>
                                        <p:tgtEl>
                                          <p:spTgt spid="2">
                                            <p:txEl>
                                              <p:pRg st="13" end="13"/>
                                            </p:txEl>
                                          </p:spTgt>
                                        </p:tgtEl>
                                        <p:attrNameLst>
                                          <p:attrName>ppt_y</p:attrName>
                                        </p:attrNameLst>
                                      </p:cBhvr>
                                      <p:tavLst>
                                        <p:tav tm="0" fmla="#ppt_y-sin(pi*$)/27">
                                          <p:val>
                                            <p:fltVal val="0"/>
                                          </p:val>
                                        </p:tav>
                                        <p:tav tm="100000">
                                          <p:val>
                                            <p:fltVal val="1"/>
                                          </p:val>
                                        </p:tav>
                                      </p:tavLst>
                                    </p:anim>
                                    <p:anim calcmode="lin" valueType="num">
                                      <p:cBhvr>
                                        <p:cTn id="164" dur="164" tmFilter="0, 0; 0.125,0.2665; 0.25,0.4; 0.375,0.465; 0.5,0.5;  0.625,0.535; 0.75,0.6; 0.875,0.7335; 1,1">
                                          <p:stCondLst>
                                            <p:cond delay="1656"/>
                                          </p:stCondLst>
                                        </p:cTn>
                                        <p:tgtEl>
                                          <p:spTgt spid="2">
                                            <p:txEl>
                                              <p:pRg st="13" end="13"/>
                                            </p:txEl>
                                          </p:spTgt>
                                        </p:tgtEl>
                                        <p:attrNameLst>
                                          <p:attrName>ppt_y</p:attrName>
                                        </p:attrNameLst>
                                      </p:cBhvr>
                                      <p:tavLst>
                                        <p:tav tm="0" fmla="#ppt_y-sin(pi*$)/81">
                                          <p:val>
                                            <p:fltVal val="0"/>
                                          </p:val>
                                        </p:tav>
                                        <p:tav tm="100000">
                                          <p:val>
                                            <p:fltVal val="1"/>
                                          </p:val>
                                        </p:tav>
                                      </p:tavLst>
                                    </p:anim>
                                    <p:animScale>
                                      <p:cBhvr>
                                        <p:cTn id="165" dur="26">
                                          <p:stCondLst>
                                            <p:cond delay="650"/>
                                          </p:stCondLst>
                                        </p:cTn>
                                        <p:tgtEl>
                                          <p:spTgt spid="2">
                                            <p:txEl>
                                              <p:pRg st="13" end="13"/>
                                            </p:txEl>
                                          </p:spTgt>
                                        </p:tgtEl>
                                      </p:cBhvr>
                                      <p:to x="100000" y="60000"/>
                                    </p:animScale>
                                    <p:animScale>
                                      <p:cBhvr>
                                        <p:cTn id="166" dur="166" decel="50000">
                                          <p:stCondLst>
                                            <p:cond delay="676"/>
                                          </p:stCondLst>
                                        </p:cTn>
                                        <p:tgtEl>
                                          <p:spTgt spid="2">
                                            <p:txEl>
                                              <p:pRg st="13" end="13"/>
                                            </p:txEl>
                                          </p:spTgt>
                                        </p:tgtEl>
                                      </p:cBhvr>
                                      <p:to x="100000" y="100000"/>
                                    </p:animScale>
                                    <p:animScale>
                                      <p:cBhvr>
                                        <p:cTn id="167" dur="26">
                                          <p:stCondLst>
                                            <p:cond delay="1312"/>
                                          </p:stCondLst>
                                        </p:cTn>
                                        <p:tgtEl>
                                          <p:spTgt spid="2">
                                            <p:txEl>
                                              <p:pRg st="13" end="13"/>
                                            </p:txEl>
                                          </p:spTgt>
                                        </p:tgtEl>
                                      </p:cBhvr>
                                      <p:to x="100000" y="80000"/>
                                    </p:animScale>
                                    <p:animScale>
                                      <p:cBhvr>
                                        <p:cTn id="168" dur="166" decel="50000">
                                          <p:stCondLst>
                                            <p:cond delay="1338"/>
                                          </p:stCondLst>
                                        </p:cTn>
                                        <p:tgtEl>
                                          <p:spTgt spid="2">
                                            <p:txEl>
                                              <p:pRg st="13" end="13"/>
                                            </p:txEl>
                                          </p:spTgt>
                                        </p:tgtEl>
                                      </p:cBhvr>
                                      <p:to x="100000" y="100000"/>
                                    </p:animScale>
                                    <p:animScale>
                                      <p:cBhvr>
                                        <p:cTn id="169" dur="26">
                                          <p:stCondLst>
                                            <p:cond delay="1642"/>
                                          </p:stCondLst>
                                        </p:cTn>
                                        <p:tgtEl>
                                          <p:spTgt spid="2">
                                            <p:txEl>
                                              <p:pRg st="13" end="13"/>
                                            </p:txEl>
                                          </p:spTgt>
                                        </p:tgtEl>
                                      </p:cBhvr>
                                      <p:to x="100000" y="90000"/>
                                    </p:animScale>
                                    <p:animScale>
                                      <p:cBhvr>
                                        <p:cTn id="170" dur="166" decel="50000">
                                          <p:stCondLst>
                                            <p:cond delay="1668"/>
                                          </p:stCondLst>
                                        </p:cTn>
                                        <p:tgtEl>
                                          <p:spTgt spid="2">
                                            <p:txEl>
                                              <p:pRg st="13" end="13"/>
                                            </p:txEl>
                                          </p:spTgt>
                                        </p:tgtEl>
                                      </p:cBhvr>
                                      <p:to x="100000" y="100000"/>
                                    </p:animScale>
                                    <p:animScale>
                                      <p:cBhvr>
                                        <p:cTn id="171" dur="26">
                                          <p:stCondLst>
                                            <p:cond delay="1808"/>
                                          </p:stCondLst>
                                        </p:cTn>
                                        <p:tgtEl>
                                          <p:spTgt spid="2">
                                            <p:txEl>
                                              <p:pRg st="13" end="13"/>
                                            </p:txEl>
                                          </p:spTgt>
                                        </p:tgtEl>
                                      </p:cBhvr>
                                      <p:to x="100000" y="95000"/>
                                    </p:animScale>
                                    <p:animScale>
                                      <p:cBhvr>
                                        <p:cTn id="172" dur="166" decel="50000">
                                          <p:stCondLst>
                                            <p:cond delay="1834"/>
                                          </p:stCondLst>
                                        </p:cTn>
                                        <p:tgtEl>
                                          <p:spTgt spid="2">
                                            <p:txEl>
                                              <p:pRg st="13" end="13"/>
                                            </p:txEl>
                                          </p:spTgt>
                                        </p:tgtEl>
                                      </p:cBhvr>
                                      <p:to x="100000" y="100000"/>
                                    </p:animScale>
                                  </p:childTnLst>
                                </p:cTn>
                              </p:par>
                            </p:childTnLst>
                          </p:cTn>
                        </p:par>
                      </p:childTnLst>
                    </p:cTn>
                  </p:par>
                  <p:par>
                    <p:cTn id="173" fill="hold">
                      <p:stCondLst>
                        <p:cond delay="indefinite"/>
                      </p:stCondLst>
                      <p:childTnLst>
                        <p:par>
                          <p:cTn id="174" fill="hold">
                            <p:stCondLst>
                              <p:cond delay="0"/>
                            </p:stCondLst>
                            <p:childTnLst>
                              <p:par>
                                <p:cTn id="175" presetID="26" presetClass="entr" presetSubtype="0" fill="hold" grpId="0" nodeType="clickEffect">
                                  <p:stCondLst>
                                    <p:cond delay="0"/>
                                  </p:stCondLst>
                                  <p:childTnLst>
                                    <p:set>
                                      <p:cBhvr>
                                        <p:cTn id="176" dur="1" fill="hold">
                                          <p:stCondLst>
                                            <p:cond delay="0"/>
                                          </p:stCondLst>
                                        </p:cTn>
                                        <p:tgtEl>
                                          <p:spTgt spid="2">
                                            <p:txEl>
                                              <p:pRg st="15" end="15"/>
                                            </p:txEl>
                                          </p:spTgt>
                                        </p:tgtEl>
                                        <p:attrNameLst>
                                          <p:attrName>style.visibility</p:attrName>
                                        </p:attrNameLst>
                                      </p:cBhvr>
                                      <p:to>
                                        <p:strVal val="visible"/>
                                      </p:to>
                                    </p:set>
                                    <p:animEffect transition="in" filter="wipe(down)">
                                      <p:cBhvr>
                                        <p:cTn id="177" dur="580">
                                          <p:stCondLst>
                                            <p:cond delay="0"/>
                                          </p:stCondLst>
                                        </p:cTn>
                                        <p:tgtEl>
                                          <p:spTgt spid="2">
                                            <p:txEl>
                                              <p:pRg st="15" end="15"/>
                                            </p:txEl>
                                          </p:spTgt>
                                        </p:tgtEl>
                                      </p:cBhvr>
                                    </p:animEffect>
                                    <p:anim calcmode="lin" valueType="num">
                                      <p:cBhvr>
                                        <p:cTn id="178" dur="1822" tmFilter="0,0; 0.14,0.36; 0.43,0.73; 0.71,0.91; 1.0,1.0">
                                          <p:stCondLst>
                                            <p:cond delay="0"/>
                                          </p:stCondLst>
                                        </p:cTn>
                                        <p:tgtEl>
                                          <p:spTgt spid="2">
                                            <p:txEl>
                                              <p:pRg st="15" end="15"/>
                                            </p:txEl>
                                          </p:spTgt>
                                        </p:tgtEl>
                                        <p:attrNameLst>
                                          <p:attrName>ppt_x</p:attrName>
                                        </p:attrNameLst>
                                      </p:cBhvr>
                                      <p:tavLst>
                                        <p:tav tm="0">
                                          <p:val>
                                            <p:strVal val="#ppt_x-0.25"/>
                                          </p:val>
                                        </p:tav>
                                        <p:tav tm="100000">
                                          <p:val>
                                            <p:strVal val="#ppt_x"/>
                                          </p:val>
                                        </p:tav>
                                      </p:tavLst>
                                    </p:anim>
                                    <p:anim calcmode="lin" valueType="num">
                                      <p:cBhvr>
                                        <p:cTn id="179" dur="664" tmFilter="0.0,0.0; 0.25,0.07; 0.50,0.2; 0.75,0.467; 1.0,1.0">
                                          <p:stCondLst>
                                            <p:cond delay="0"/>
                                          </p:stCondLst>
                                        </p:cTn>
                                        <p:tgtEl>
                                          <p:spTgt spid="2">
                                            <p:txEl>
                                              <p:pRg st="15" end="15"/>
                                            </p:txEl>
                                          </p:spTgt>
                                        </p:tgtEl>
                                        <p:attrNameLst>
                                          <p:attrName>ppt_y</p:attrName>
                                        </p:attrNameLst>
                                      </p:cBhvr>
                                      <p:tavLst>
                                        <p:tav tm="0" fmla="#ppt_y-sin(pi*$)/3">
                                          <p:val>
                                            <p:fltVal val="0.5"/>
                                          </p:val>
                                        </p:tav>
                                        <p:tav tm="100000">
                                          <p:val>
                                            <p:fltVal val="1"/>
                                          </p:val>
                                        </p:tav>
                                      </p:tavLst>
                                    </p:anim>
                                    <p:anim calcmode="lin" valueType="num">
                                      <p:cBhvr>
                                        <p:cTn id="180" dur="664" tmFilter="0, 0; 0.125,0.2665; 0.25,0.4; 0.375,0.465; 0.5,0.5;  0.625,0.535; 0.75,0.6; 0.875,0.7335; 1,1">
                                          <p:stCondLst>
                                            <p:cond delay="664"/>
                                          </p:stCondLst>
                                        </p:cTn>
                                        <p:tgtEl>
                                          <p:spTgt spid="2">
                                            <p:txEl>
                                              <p:pRg st="15" end="15"/>
                                            </p:txEl>
                                          </p:spTgt>
                                        </p:tgtEl>
                                        <p:attrNameLst>
                                          <p:attrName>ppt_y</p:attrName>
                                        </p:attrNameLst>
                                      </p:cBhvr>
                                      <p:tavLst>
                                        <p:tav tm="0" fmla="#ppt_y-sin(pi*$)/9">
                                          <p:val>
                                            <p:fltVal val="0"/>
                                          </p:val>
                                        </p:tav>
                                        <p:tav tm="100000">
                                          <p:val>
                                            <p:fltVal val="1"/>
                                          </p:val>
                                        </p:tav>
                                      </p:tavLst>
                                    </p:anim>
                                    <p:anim calcmode="lin" valueType="num">
                                      <p:cBhvr>
                                        <p:cTn id="181" dur="332" tmFilter="0, 0; 0.125,0.2665; 0.25,0.4; 0.375,0.465; 0.5,0.5;  0.625,0.535; 0.75,0.6; 0.875,0.7335; 1,1">
                                          <p:stCondLst>
                                            <p:cond delay="1324"/>
                                          </p:stCondLst>
                                        </p:cTn>
                                        <p:tgtEl>
                                          <p:spTgt spid="2">
                                            <p:txEl>
                                              <p:pRg st="15" end="15"/>
                                            </p:txEl>
                                          </p:spTgt>
                                        </p:tgtEl>
                                        <p:attrNameLst>
                                          <p:attrName>ppt_y</p:attrName>
                                        </p:attrNameLst>
                                      </p:cBhvr>
                                      <p:tavLst>
                                        <p:tav tm="0" fmla="#ppt_y-sin(pi*$)/27">
                                          <p:val>
                                            <p:fltVal val="0"/>
                                          </p:val>
                                        </p:tav>
                                        <p:tav tm="100000">
                                          <p:val>
                                            <p:fltVal val="1"/>
                                          </p:val>
                                        </p:tav>
                                      </p:tavLst>
                                    </p:anim>
                                    <p:anim calcmode="lin" valueType="num">
                                      <p:cBhvr>
                                        <p:cTn id="182" dur="164" tmFilter="0, 0; 0.125,0.2665; 0.25,0.4; 0.375,0.465; 0.5,0.5;  0.625,0.535; 0.75,0.6; 0.875,0.7335; 1,1">
                                          <p:stCondLst>
                                            <p:cond delay="1656"/>
                                          </p:stCondLst>
                                        </p:cTn>
                                        <p:tgtEl>
                                          <p:spTgt spid="2">
                                            <p:txEl>
                                              <p:pRg st="15" end="15"/>
                                            </p:txEl>
                                          </p:spTgt>
                                        </p:tgtEl>
                                        <p:attrNameLst>
                                          <p:attrName>ppt_y</p:attrName>
                                        </p:attrNameLst>
                                      </p:cBhvr>
                                      <p:tavLst>
                                        <p:tav tm="0" fmla="#ppt_y-sin(pi*$)/81">
                                          <p:val>
                                            <p:fltVal val="0"/>
                                          </p:val>
                                        </p:tav>
                                        <p:tav tm="100000">
                                          <p:val>
                                            <p:fltVal val="1"/>
                                          </p:val>
                                        </p:tav>
                                      </p:tavLst>
                                    </p:anim>
                                    <p:animScale>
                                      <p:cBhvr>
                                        <p:cTn id="183" dur="26">
                                          <p:stCondLst>
                                            <p:cond delay="650"/>
                                          </p:stCondLst>
                                        </p:cTn>
                                        <p:tgtEl>
                                          <p:spTgt spid="2">
                                            <p:txEl>
                                              <p:pRg st="15" end="15"/>
                                            </p:txEl>
                                          </p:spTgt>
                                        </p:tgtEl>
                                      </p:cBhvr>
                                      <p:to x="100000" y="60000"/>
                                    </p:animScale>
                                    <p:animScale>
                                      <p:cBhvr>
                                        <p:cTn id="184" dur="166" decel="50000">
                                          <p:stCondLst>
                                            <p:cond delay="676"/>
                                          </p:stCondLst>
                                        </p:cTn>
                                        <p:tgtEl>
                                          <p:spTgt spid="2">
                                            <p:txEl>
                                              <p:pRg st="15" end="15"/>
                                            </p:txEl>
                                          </p:spTgt>
                                        </p:tgtEl>
                                      </p:cBhvr>
                                      <p:to x="100000" y="100000"/>
                                    </p:animScale>
                                    <p:animScale>
                                      <p:cBhvr>
                                        <p:cTn id="185" dur="26">
                                          <p:stCondLst>
                                            <p:cond delay="1312"/>
                                          </p:stCondLst>
                                        </p:cTn>
                                        <p:tgtEl>
                                          <p:spTgt spid="2">
                                            <p:txEl>
                                              <p:pRg st="15" end="15"/>
                                            </p:txEl>
                                          </p:spTgt>
                                        </p:tgtEl>
                                      </p:cBhvr>
                                      <p:to x="100000" y="80000"/>
                                    </p:animScale>
                                    <p:animScale>
                                      <p:cBhvr>
                                        <p:cTn id="186" dur="166" decel="50000">
                                          <p:stCondLst>
                                            <p:cond delay="1338"/>
                                          </p:stCondLst>
                                        </p:cTn>
                                        <p:tgtEl>
                                          <p:spTgt spid="2">
                                            <p:txEl>
                                              <p:pRg st="15" end="15"/>
                                            </p:txEl>
                                          </p:spTgt>
                                        </p:tgtEl>
                                      </p:cBhvr>
                                      <p:to x="100000" y="100000"/>
                                    </p:animScale>
                                    <p:animScale>
                                      <p:cBhvr>
                                        <p:cTn id="187" dur="26">
                                          <p:stCondLst>
                                            <p:cond delay="1642"/>
                                          </p:stCondLst>
                                        </p:cTn>
                                        <p:tgtEl>
                                          <p:spTgt spid="2">
                                            <p:txEl>
                                              <p:pRg st="15" end="15"/>
                                            </p:txEl>
                                          </p:spTgt>
                                        </p:tgtEl>
                                      </p:cBhvr>
                                      <p:to x="100000" y="90000"/>
                                    </p:animScale>
                                    <p:animScale>
                                      <p:cBhvr>
                                        <p:cTn id="188" dur="166" decel="50000">
                                          <p:stCondLst>
                                            <p:cond delay="1668"/>
                                          </p:stCondLst>
                                        </p:cTn>
                                        <p:tgtEl>
                                          <p:spTgt spid="2">
                                            <p:txEl>
                                              <p:pRg st="15" end="15"/>
                                            </p:txEl>
                                          </p:spTgt>
                                        </p:tgtEl>
                                      </p:cBhvr>
                                      <p:to x="100000" y="100000"/>
                                    </p:animScale>
                                    <p:animScale>
                                      <p:cBhvr>
                                        <p:cTn id="189" dur="26">
                                          <p:stCondLst>
                                            <p:cond delay="1808"/>
                                          </p:stCondLst>
                                        </p:cTn>
                                        <p:tgtEl>
                                          <p:spTgt spid="2">
                                            <p:txEl>
                                              <p:pRg st="15" end="15"/>
                                            </p:txEl>
                                          </p:spTgt>
                                        </p:tgtEl>
                                      </p:cBhvr>
                                      <p:to x="100000" y="95000"/>
                                    </p:animScale>
                                    <p:animScale>
                                      <p:cBhvr>
                                        <p:cTn id="190" dur="166" decel="50000">
                                          <p:stCondLst>
                                            <p:cond delay="1834"/>
                                          </p:stCondLst>
                                        </p:cTn>
                                        <p:tgtEl>
                                          <p:spTgt spid="2">
                                            <p:txEl>
                                              <p:pRg st="15" end="1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r" rtl="1">
              <a:buNone/>
            </a:pPr>
            <a:r>
              <a:rPr lang="ar-SA" b="1" dirty="0" smtClean="0">
                <a:cs typeface="B Mitra" panose="00000400000000000000" pitchFamily="2" charset="-78"/>
              </a:rPr>
              <a:t>در </a:t>
            </a:r>
            <a:r>
              <a:rPr lang="ar-SA" b="1" dirty="0" smtClean="0">
                <a:cs typeface="B Mitra" panose="00000400000000000000" pitchFamily="2" charset="-78"/>
                <a:hlinkClick r:id="rId2"/>
              </a:rPr>
              <a:t>نامه‌ای</a:t>
            </a:r>
            <a:r>
              <a:rPr lang="ar-SA" b="1" dirty="0" smtClean="0">
                <a:cs typeface="B Mitra" panose="00000400000000000000" pitchFamily="2" charset="-78"/>
              </a:rPr>
              <a:t> که یک مادر حدود یک ماه پیش (4 دسامبر 2018 معادل با </a:t>
            </a:r>
            <a:r>
              <a:rPr lang="fa-IR" b="1" dirty="0" smtClean="0">
                <a:cs typeface="B Mitra" panose="00000400000000000000" pitchFamily="2" charset="-78"/>
              </a:rPr>
              <a:t>1397/9/13</a:t>
            </a:r>
            <a:r>
              <a:rPr lang="ar-SA" b="1" dirty="0" smtClean="0">
                <a:cs typeface="B Mitra" panose="00000400000000000000" pitchFamily="2" charset="-78"/>
              </a:rPr>
              <a:t>) به مشاوران روانشناسی در نیویورک تایمز نوشته</a:t>
            </a:r>
            <a:r>
              <a:rPr lang="fa-IR" b="1" dirty="0" smtClean="0">
                <a:cs typeface="B Mitra" panose="00000400000000000000" pitchFamily="2" charset="-78"/>
              </a:rPr>
              <a:t>:</a:t>
            </a:r>
          </a:p>
          <a:p>
            <a:pPr marL="109728" indent="0" algn="l">
              <a:buNone/>
            </a:pPr>
            <a:r>
              <a:rPr lang="en-US" sz="2200" b="1" dirty="0">
                <a:cs typeface="B Mitra" panose="00000400000000000000" pitchFamily="2" charset="-78"/>
                <a:hlinkClick r:id="rId2"/>
              </a:rPr>
              <a:t>My 15-Year-Old Daughter Told Me She’s Pansexual and Dating a Transgender Boy. I’m Struggling.</a:t>
            </a:r>
            <a:endParaRPr lang="fa-IR" sz="2200" b="1" dirty="0" smtClean="0">
              <a:cs typeface="B Mitra" panose="00000400000000000000" pitchFamily="2" charset="-78"/>
            </a:endParaRPr>
          </a:p>
          <a:p>
            <a:pPr lvl="1" algn="r" rtl="1"/>
            <a:endParaRPr lang="fa-IR" b="1" dirty="0">
              <a:cs typeface="B Mitra" panose="00000400000000000000" pitchFamily="2" charset="-78"/>
            </a:endParaRPr>
          </a:p>
          <a:p>
            <a:pPr lvl="1" algn="r" rtl="1"/>
            <a:r>
              <a:rPr lang="fa-IR" b="1" dirty="0" smtClean="0">
                <a:cs typeface="B Mitra" panose="00000400000000000000" pitchFamily="2" charset="-78"/>
              </a:rPr>
              <a:t>او</a:t>
            </a:r>
            <a:r>
              <a:rPr lang="ar-SA" b="1" dirty="0" smtClean="0">
                <a:cs typeface="B Mitra" panose="00000400000000000000" pitchFamily="2" charset="-78"/>
              </a:rPr>
              <a:t> در سن 11 سالگی خود را «همه‌جنس‌گرا»‌</a:t>
            </a:r>
            <a:r>
              <a:rPr lang="en-US" b="1" dirty="0" smtClean="0">
                <a:cs typeface="B Mitra" panose="00000400000000000000" pitchFamily="2" charset="-78"/>
              </a:rPr>
              <a:t> </a:t>
            </a:r>
            <a:r>
              <a:rPr lang="fa-IR" b="1" dirty="0" smtClean="0">
                <a:cs typeface="B Mitra" panose="00000400000000000000" pitchFamily="2" charset="-78"/>
              </a:rPr>
              <a:t>(</a:t>
            </a:r>
            <a:r>
              <a:rPr lang="en-US" b="1" dirty="0" smtClean="0">
                <a:cs typeface="B Mitra" panose="00000400000000000000" pitchFamily="2" charset="-78"/>
              </a:rPr>
              <a:t>pansexual</a:t>
            </a:r>
            <a:r>
              <a:rPr lang="fa-IR" b="1" dirty="0" smtClean="0">
                <a:cs typeface="B Mitra" panose="00000400000000000000" pitchFamily="2" charset="-78"/>
              </a:rPr>
              <a:t>)</a:t>
            </a:r>
            <a:r>
              <a:rPr lang="ar-SA" b="1" dirty="0" smtClean="0">
                <a:cs typeface="B Mitra" panose="00000400000000000000" pitchFamily="2" charset="-78"/>
              </a:rPr>
              <a:t> می‌</a:t>
            </a:r>
            <a:r>
              <a:rPr lang="fa-IR" b="1" dirty="0" smtClean="0">
                <a:cs typeface="B Mitra" panose="00000400000000000000" pitchFamily="2" charset="-78"/>
              </a:rPr>
              <a:t>دانست </a:t>
            </a:r>
          </a:p>
          <a:p>
            <a:pPr lvl="1" algn="r" rtl="1"/>
            <a:r>
              <a:rPr lang="fa-IR" b="1" dirty="0" smtClean="0">
                <a:cs typeface="B Mitra" panose="00000400000000000000" pitchFamily="2" charset="-78"/>
              </a:rPr>
              <a:t>اکنون در سن 15 سالگی است و تاکنون بارها روابط جنسیِ با جنس مخالف و روابط جنسی با دختربچه‌ها را تجربه کرده، </a:t>
            </a:r>
          </a:p>
          <a:p>
            <a:pPr lvl="1" algn="r" rtl="1"/>
            <a:r>
              <a:rPr lang="fa-IR" b="1" dirty="0" smtClean="0">
                <a:cs typeface="B Mitra" panose="00000400000000000000" pitchFamily="2" charset="-78"/>
              </a:rPr>
              <a:t>اکنون می‌خواهد با یک پسر «تراجنسی» (</a:t>
            </a:r>
            <a:r>
              <a:rPr lang="en-US" b="1" dirty="0" smtClean="0">
                <a:cs typeface="B Mitra" panose="00000400000000000000" pitchFamily="2" charset="-78"/>
              </a:rPr>
              <a:t>transsexual</a:t>
            </a:r>
            <a:endParaRPr lang="fa-IR" b="1" dirty="0" smtClean="0">
              <a:cs typeface="B Mitra" panose="00000400000000000000" pitchFamily="2" charset="-78"/>
            </a:endParaRPr>
          </a:p>
          <a:p>
            <a:pPr algn="r" rtl="1"/>
            <a:endParaRPr lang="fa-IR" b="1" dirty="0" smtClean="0">
              <a:cs typeface="B Mitra" panose="00000400000000000000" pitchFamily="2" charset="-78"/>
            </a:endParaRPr>
          </a:p>
          <a:p>
            <a:pPr algn="r" rtl="1"/>
            <a:r>
              <a:rPr lang="fa-IR" b="1" dirty="0" smtClean="0">
                <a:cs typeface="B Mitra" panose="00000400000000000000" pitchFamily="2" charset="-78"/>
              </a:rPr>
              <a:t>پاسخ کارشناسان: </a:t>
            </a:r>
          </a:p>
          <a:p>
            <a:pPr lvl="1" algn="r" rtl="1"/>
            <a:r>
              <a:rPr lang="fa-IR" b="1" dirty="0" smtClean="0">
                <a:cs typeface="B Mitra" panose="00000400000000000000" pitchFamily="2" charset="-78"/>
              </a:rPr>
              <a:t>هویت او را به رسمیت بشناس! تو نگران خودتی، نه نگران او! و ...</a:t>
            </a:r>
          </a:p>
          <a:p>
            <a:pPr algn="r" rtl="1"/>
            <a:endParaRPr lang="fa-IR" dirty="0"/>
          </a:p>
        </p:txBody>
      </p:sp>
      <p:sp>
        <p:nvSpPr>
          <p:cNvPr id="3" name="Title 2"/>
          <p:cNvSpPr>
            <a:spLocks noGrp="1"/>
          </p:cNvSpPr>
          <p:nvPr>
            <p:ph type="title"/>
          </p:nvPr>
        </p:nvSpPr>
        <p:spPr/>
        <p:txBody>
          <a:bodyPr>
            <a:noAutofit/>
          </a:bodyPr>
          <a:lstStyle/>
          <a:p>
            <a:pPr algn="r" rtl="1"/>
            <a:r>
              <a:rPr lang="fa-IR" sz="3200" dirty="0" smtClean="0">
                <a:cs typeface="B Mitra" panose="00000400000000000000" pitchFamily="2" charset="-78"/>
              </a:rPr>
              <a:t>جهت‌گیری جنسی: هویتی واقعی یا برساخت رسانه‌ای</a:t>
            </a:r>
            <a:endParaRPr lang="fa-IR" sz="3200" dirty="0">
              <a:cs typeface="B Mitra" panose="00000400000000000000" pitchFamily="2" charset="-78"/>
            </a:endParaRPr>
          </a:p>
        </p:txBody>
      </p:sp>
      <p:sp>
        <p:nvSpPr>
          <p:cNvPr id="4" name="Right Arrow 3">
            <a:hlinkClick r:id="rId3" action="ppaction://hlinksldjump"/>
          </p:cNvPr>
          <p:cNvSpPr/>
          <p:nvPr/>
        </p:nvSpPr>
        <p:spPr>
          <a:xfrm>
            <a:off x="7924800" y="6172200"/>
            <a:ext cx="609600" cy="338211"/>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34094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 calcmode="lin" valueType="num">
                                      <p:cBhvr additive="base">
                                        <p:cTn id="1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nodeType="after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additive="base">
                                        <p:cTn id="2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 calcmode="lin" valueType="num">
                                      <p:cBhvr additive="base">
                                        <p:cTn id="34"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36" fill="hold">
                            <p:stCondLst>
                              <p:cond delay="500"/>
                            </p:stCondLst>
                            <p:childTnLst>
                              <p:par>
                                <p:cTn id="37" presetID="2" presetClass="entr" presetSubtype="4" fill="hold" nodeType="after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lnSpc>
                <a:spcPct val="120000"/>
              </a:lnSpc>
              <a:buNone/>
            </a:pPr>
            <a:endParaRPr lang="fa-IR" sz="2800" b="1" dirty="0">
              <a:latin typeface="B Lotus"/>
              <a:cs typeface="B Mitra" panose="00000400000000000000" pitchFamily="2" charset="-78"/>
            </a:endParaRPr>
          </a:p>
          <a:p>
            <a:pPr marL="624078" indent="-514350" algn="r" rtl="1">
              <a:lnSpc>
                <a:spcPct val="120000"/>
              </a:lnSpc>
              <a:buAutoNum type="arabicPeriod"/>
            </a:pPr>
            <a:r>
              <a:rPr lang="fa-IR" sz="2800" b="1" dirty="0" smtClean="0">
                <a:latin typeface="B Lotus"/>
                <a:cs typeface="B Mitra" panose="00000400000000000000" pitchFamily="2" charset="-78"/>
              </a:rPr>
              <a:t>پل </a:t>
            </a:r>
            <a:r>
              <a:rPr lang="fa-IR" sz="2800" b="1" dirty="0">
                <a:latin typeface="B Lotus"/>
                <a:cs typeface="B Mitra" panose="00000400000000000000" pitchFamily="2" charset="-78"/>
              </a:rPr>
              <a:t>زدن غیرمنطقی از «است» به «باید»</a:t>
            </a:r>
          </a:p>
          <a:p>
            <a:pPr marL="624078" indent="-514350" algn="r" rtl="1">
              <a:lnSpc>
                <a:spcPct val="120000"/>
              </a:lnSpc>
              <a:buAutoNum type="arabicPeriod"/>
            </a:pPr>
            <a:r>
              <a:rPr lang="fa-IR" sz="2800" b="1" dirty="0">
                <a:latin typeface="B Lotus"/>
                <a:cs typeface="B Mitra" panose="00000400000000000000" pitchFamily="2" charset="-78"/>
              </a:rPr>
              <a:t>وجود گرایش‌های طبیعی به جنس مخالف </a:t>
            </a:r>
            <a:r>
              <a:rPr lang="fa-IR" sz="2000" b="1" dirty="0">
                <a:latin typeface="B Lotus"/>
                <a:cs typeface="B Mitra" panose="00000400000000000000" pitchFamily="2" charset="-78"/>
              </a:rPr>
              <a:t>(استدلال هرج و مرج جنسی)</a:t>
            </a:r>
            <a:endParaRPr lang="fa-IR" sz="2800" b="1" dirty="0">
              <a:latin typeface="B Lotus"/>
              <a:cs typeface="B Mitra" panose="00000400000000000000" pitchFamily="2" charset="-78"/>
            </a:endParaRPr>
          </a:p>
          <a:p>
            <a:pPr marL="624078" indent="-514350" algn="r" rtl="1">
              <a:lnSpc>
                <a:spcPct val="120000"/>
              </a:lnSpc>
              <a:buAutoNum type="arabicPeriod"/>
            </a:pPr>
            <a:r>
              <a:rPr lang="fa-IR" sz="2800" b="1" dirty="0">
                <a:latin typeface="B Lotus"/>
                <a:cs typeface="B Mitra" panose="00000400000000000000" pitchFamily="2" charset="-78"/>
              </a:rPr>
              <a:t>وجود گرایش های به محارم و ...</a:t>
            </a:r>
          </a:p>
          <a:p>
            <a:pPr marL="624078" indent="-514350" algn="r" rtl="1">
              <a:lnSpc>
                <a:spcPct val="120000"/>
              </a:lnSpc>
              <a:buAutoNum type="arabicPeriod"/>
            </a:pPr>
            <a:r>
              <a:rPr lang="fa-IR" sz="2800" b="1" dirty="0">
                <a:latin typeface="B Lotus"/>
                <a:cs typeface="B Mitra" panose="00000400000000000000" pitchFamily="2" charset="-78"/>
              </a:rPr>
              <a:t>چرایی ممنوعیت روابط با زیر 12 سال حتی با رضایت آنان:</a:t>
            </a:r>
          </a:p>
          <a:p>
            <a:pPr marL="109728" indent="0">
              <a:lnSpc>
                <a:spcPct val="120000"/>
              </a:lnSpc>
              <a:buNone/>
            </a:pPr>
            <a:r>
              <a:rPr lang="en-US" sz="1600" u="sng" dirty="0">
                <a:hlinkClick r:id="rId2"/>
              </a:rPr>
              <a:t>http://pegasuslaw.org/sexual-activity-minors-and-consent</a:t>
            </a:r>
            <a:r>
              <a:rPr lang="fa-IR" sz="1600" u="sng" dirty="0">
                <a:hlinkClick r:id="rId2"/>
              </a:rPr>
              <a:t>/</a:t>
            </a:r>
            <a:r>
              <a:rPr lang="en-US" sz="1600" dirty="0"/>
              <a:t> </a:t>
            </a:r>
          </a:p>
          <a:p>
            <a:pPr marL="109728" indent="0" algn="ctr" rtl="1">
              <a:lnSpc>
                <a:spcPct val="120000"/>
              </a:lnSpc>
              <a:buNone/>
            </a:pPr>
            <a:endParaRPr lang="fa-IR" sz="2800" b="1" dirty="0" smtClean="0">
              <a:solidFill>
                <a:srgbClr val="C00000"/>
              </a:solidFill>
              <a:latin typeface="B Lotus"/>
              <a:cs typeface="B Mitra" panose="00000400000000000000" pitchFamily="2" charset="-78"/>
            </a:endParaRPr>
          </a:p>
          <a:p>
            <a:pPr marL="109728" indent="0" algn="ctr" rtl="1">
              <a:lnSpc>
                <a:spcPct val="120000"/>
              </a:lnSpc>
              <a:buNone/>
            </a:pPr>
            <a:r>
              <a:rPr lang="fa-IR" sz="2800" b="1" dirty="0" smtClean="0">
                <a:solidFill>
                  <a:srgbClr val="C00000"/>
                </a:solidFill>
                <a:latin typeface="B Lotus"/>
                <a:cs typeface="B Mitra" panose="00000400000000000000" pitchFamily="2" charset="-78"/>
              </a:rPr>
              <a:t>انتقال </a:t>
            </a:r>
            <a:r>
              <a:rPr lang="fa-IR" sz="2800" b="1" dirty="0">
                <a:solidFill>
                  <a:srgbClr val="C00000"/>
                </a:solidFill>
                <a:latin typeface="B Lotus"/>
                <a:cs typeface="B Mitra" panose="00000400000000000000" pitchFamily="2" charset="-78"/>
              </a:rPr>
              <a:t>به استدلال دوم: حق </a:t>
            </a:r>
            <a:r>
              <a:rPr lang="fa-IR" sz="2800" b="1" dirty="0" smtClean="0">
                <a:solidFill>
                  <a:srgbClr val="C00000"/>
                </a:solidFill>
                <a:latin typeface="B Lotus"/>
                <a:cs typeface="B Mitra" panose="00000400000000000000" pitchFamily="2" charset="-78"/>
              </a:rPr>
              <a:t>آزادی</a:t>
            </a:r>
            <a:endParaRPr lang="fa-IR" sz="2800" b="1" dirty="0">
              <a:solidFill>
                <a:srgbClr val="C00000"/>
              </a:solidFill>
              <a:latin typeface="B Lotus"/>
              <a:cs typeface="B Mitra" panose="00000400000000000000" pitchFamily="2" charset="-78"/>
            </a:endParaRPr>
          </a:p>
        </p:txBody>
      </p:sp>
      <p:sp>
        <p:nvSpPr>
          <p:cNvPr id="3" name="Title 2"/>
          <p:cNvSpPr>
            <a:spLocks noGrp="1"/>
          </p:cNvSpPr>
          <p:nvPr>
            <p:ph type="title"/>
          </p:nvPr>
        </p:nvSpPr>
        <p:spPr>
          <a:xfrm>
            <a:off x="0" y="274638"/>
            <a:ext cx="9144000" cy="1143000"/>
          </a:xfrm>
        </p:spPr>
        <p:txBody>
          <a:bodyPr>
            <a:noAutofit/>
          </a:bodyPr>
          <a:lstStyle/>
          <a:p>
            <a:pPr algn="r" rtl="1">
              <a:lnSpc>
                <a:spcPct val="120000"/>
              </a:lnSpc>
            </a:pPr>
            <a:r>
              <a:rPr lang="fa-IR" sz="3200" dirty="0">
                <a:latin typeface="B Lotus"/>
                <a:cs typeface="B Mitra" panose="00000400000000000000" pitchFamily="2" charset="-78"/>
              </a:rPr>
              <a:t>3. اگر چنان گرایشی هم در کار باشد، آیا منطقاً حق ایجاد می‌کند؟ </a:t>
            </a:r>
          </a:p>
        </p:txBody>
      </p:sp>
      <p:sp>
        <p:nvSpPr>
          <p:cNvPr id="4" name="Right Arrow 3">
            <a:hlinkClick r:id="rId3" action="ppaction://hlinksldjump"/>
          </p:cNvPr>
          <p:cNvSpPr/>
          <p:nvPr/>
        </p:nvSpPr>
        <p:spPr>
          <a:xfrm>
            <a:off x="7924800" y="6172200"/>
            <a:ext cx="609600" cy="338211"/>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11585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barn(inVertical)">
                                      <p:cBhvr>
                                        <p:cTn id="25" dur="500"/>
                                        <p:tgtEl>
                                          <p:spTgt spid="2">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Effect transition="in" filter="barn(inVertical)">
                                      <p:cBhvr>
                                        <p:cTn id="3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fontScale="92500" lnSpcReduction="20000"/>
          </a:bodyPr>
          <a:lstStyle/>
          <a:p>
            <a:pPr algn="r" rtl="1">
              <a:buNone/>
            </a:pPr>
            <a:r>
              <a:rPr lang="fa-IR" b="1" dirty="0" smtClean="0">
                <a:solidFill>
                  <a:schemeClr val="bg2">
                    <a:lumMod val="50000"/>
                  </a:schemeClr>
                </a:solidFill>
                <a:latin typeface="B Lotus"/>
                <a:cs typeface="B Mitra" panose="00000400000000000000" pitchFamily="2" charset="-78"/>
              </a:rPr>
              <a:t>استدلال آنها:</a:t>
            </a:r>
          </a:p>
          <a:p>
            <a:pPr algn="r" rtl="1">
              <a:buNone/>
            </a:pPr>
            <a:r>
              <a:rPr lang="fa-IR" b="1" dirty="0">
                <a:latin typeface="B Lotus"/>
                <a:cs typeface="B Mitra" panose="00000400000000000000" pitchFamily="2" charset="-78"/>
              </a:rPr>
              <a:t>انسان‌ها حق آزادی دارند، پس مادامی که به حقوق </a:t>
            </a:r>
            <a:r>
              <a:rPr lang="fa-IR" b="1" dirty="0" smtClean="0">
                <a:latin typeface="B Lotus"/>
                <a:cs typeface="B Mitra" panose="00000400000000000000" pitchFamily="2" charset="-78"/>
              </a:rPr>
              <a:t>و آزادی‌های دیگران </a:t>
            </a:r>
            <a:r>
              <a:rPr lang="fa-IR" b="1" dirty="0">
                <a:latin typeface="B Lotus"/>
                <a:cs typeface="B Mitra" panose="00000400000000000000" pitchFamily="2" charset="-78"/>
              </a:rPr>
              <a:t>تعرض نکرده‌اند، حق دارند آن گونه که مایلند زندگی کنند و جامعه حق ندارد ارزش‌های خود را بر افراد تحمیل کند.</a:t>
            </a:r>
          </a:p>
          <a:p>
            <a:pPr algn="r" rtl="1">
              <a:buNone/>
            </a:pPr>
            <a:r>
              <a:rPr lang="fa-IR" b="1" dirty="0" smtClean="0">
                <a:solidFill>
                  <a:schemeClr val="bg2">
                    <a:lumMod val="50000"/>
                  </a:schemeClr>
                </a:solidFill>
                <a:latin typeface="B Lotus"/>
                <a:cs typeface="B Mitra" panose="00000400000000000000" pitchFamily="2" charset="-78"/>
              </a:rPr>
              <a:t>نقدها:</a:t>
            </a:r>
          </a:p>
          <a:p>
            <a:pPr algn="r" rtl="1">
              <a:buNone/>
            </a:pPr>
            <a:r>
              <a:rPr lang="fa-IR" b="1" dirty="0" smtClean="0">
                <a:latin typeface="B Lotus"/>
                <a:cs typeface="B Mitra" panose="00000400000000000000" pitchFamily="2" charset="-78"/>
              </a:rPr>
              <a:t>1. </a:t>
            </a:r>
            <a:r>
              <a:rPr lang="fa-IR" b="1" dirty="0" smtClean="0">
                <a:latin typeface="B Lotus"/>
                <a:cs typeface="B Mitra" panose="00000400000000000000" pitchFamily="2" charset="-78"/>
                <a:hlinkClick r:id="rId2" action="ppaction://hlinksldjump"/>
              </a:rPr>
              <a:t>پارادوکسیکال </a:t>
            </a:r>
            <a:r>
              <a:rPr lang="fa-IR" b="1" dirty="0">
                <a:latin typeface="B Lotus"/>
                <a:cs typeface="B Mitra" panose="00000400000000000000" pitchFamily="2" charset="-78"/>
                <a:hlinkClick r:id="rId2" action="ppaction://hlinksldjump"/>
              </a:rPr>
              <a:t>بودنِ </a:t>
            </a:r>
            <a:r>
              <a:rPr lang="fa-IR" b="1" dirty="0">
                <a:latin typeface="B Lotus"/>
                <a:cs typeface="B Mitra" panose="00000400000000000000" pitchFamily="2" charset="-78"/>
              </a:rPr>
              <a:t>«حق ناحق بودن</a:t>
            </a:r>
            <a:r>
              <a:rPr lang="fa-IR" b="1" dirty="0" smtClean="0">
                <a:latin typeface="B Lotus"/>
                <a:cs typeface="B Mitra" panose="00000400000000000000" pitchFamily="2" charset="-78"/>
              </a:rPr>
              <a:t>»</a:t>
            </a:r>
          </a:p>
          <a:p>
            <a:pPr marL="393192" lvl="1" indent="0" algn="r" rtl="1">
              <a:buNone/>
            </a:pPr>
            <a:endParaRPr lang="fa-IR" b="1" dirty="0" smtClean="0">
              <a:latin typeface="B Lotus"/>
              <a:cs typeface="B Mitra" panose="00000400000000000000" pitchFamily="2" charset="-78"/>
            </a:endParaRPr>
          </a:p>
          <a:p>
            <a:pPr algn="r" rtl="1">
              <a:buNone/>
            </a:pPr>
            <a:r>
              <a:rPr lang="fa-IR" b="1" dirty="0" smtClean="0">
                <a:latin typeface="B Lotus"/>
                <a:cs typeface="B Mitra" panose="00000400000000000000" pitchFamily="2" charset="-78"/>
              </a:rPr>
              <a:t>2</a:t>
            </a:r>
            <a:r>
              <a:rPr lang="fa-IR" b="1" dirty="0">
                <a:latin typeface="B Lotus"/>
                <a:cs typeface="B Mitra" panose="00000400000000000000" pitchFamily="2" charset="-78"/>
              </a:rPr>
              <a:t>. </a:t>
            </a:r>
            <a:r>
              <a:rPr lang="fa-IR" b="1" dirty="0">
                <a:latin typeface="B Lotus"/>
                <a:cs typeface="B Mitra" panose="00000400000000000000" pitchFamily="2" charset="-78"/>
                <a:hlinkClick r:id="rId3" action="ppaction://hlinksldjump"/>
              </a:rPr>
              <a:t>سلیقه‌ای قلمداد کردن </a:t>
            </a:r>
            <a:r>
              <a:rPr lang="fa-IR" b="1" dirty="0">
                <a:latin typeface="B Lotus"/>
                <a:cs typeface="B Mitra" panose="00000400000000000000" pitchFamily="2" charset="-78"/>
              </a:rPr>
              <a:t>«حقوق بشر</a:t>
            </a:r>
            <a:r>
              <a:rPr lang="fa-IR" b="1" dirty="0" smtClean="0">
                <a:latin typeface="B Lotus"/>
                <a:cs typeface="B Mitra" panose="00000400000000000000" pitchFamily="2" charset="-78"/>
              </a:rPr>
              <a:t>»</a:t>
            </a:r>
          </a:p>
          <a:p>
            <a:pPr algn="r" rtl="1">
              <a:buNone/>
            </a:pPr>
            <a:endParaRPr lang="fa-IR" sz="1900" b="1" dirty="0">
              <a:latin typeface="B Lotus"/>
              <a:cs typeface="B Mitra" panose="00000400000000000000" pitchFamily="2" charset="-78"/>
            </a:endParaRPr>
          </a:p>
          <a:p>
            <a:pPr algn="r" rtl="1">
              <a:buNone/>
            </a:pPr>
            <a:r>
              <a:rPr lang="fa-IR" b="1" dirty="0" smtClean="0">
                <a:latin typeface="B Lotus"/>
                <a:cs typeface="B Mitra" panose="00000400000000000000" pitchFamily="2" charset="-78"/>
              </a:rPr>
              <a:t>3 </a:t>
            </a:r>
            <a:r>
              <a:rPr lang="fa-IR" b="1" dirty="0">
                <a:latin typeface="B Lotus"/>
                <a:cs typeface="B Mitra" panose="00000400000000000000" pitchFamily="2" charset="-78"/>
                <a:hlinkClick r:id="rId4" action="ppaction://hlinksldjump"/>
              </a:rPr>
              <a:t>گذر غیرموجه </a:t>
            </a:r>
            <a:r>
              <a:rPr lang="fa-IR" b="1" dirty="0">
                <a:latin typeface="B Lotus"/>
                <a:cs typeface="B Mitra" panose="00000400000000000000" pitchFamily="2" charset="-78"/>
              </a:rPr>
              <a:t>از «هست» </a:t>
            </a:r>
            <a:r>
              <a:rPr lang="fa-IR" b="1" dirty="0" smtClean="0">
                <a:latin typeface="B Lotus"/>
                <a:cs typeface="B Mitra" panose="00000400000000000000" pitchFamily="2" charset="-78"/>
              </a:rPr>
              <a:t>(اختیار) به </a:t>
            </a:r>
            <a:r>
              <a:rPr lang="fa-IR" b="1" dirty="0">
                <a:latin typeface="B Lotus"/>
                <a:cs typeface="B Mitra" panose="00000400000000000000" pitchFamily="2" charset="-78"/>
              </a:rPr>
              <a:t>«باید</a:t>
            </a:r>
            <a:r>
              <a:rPr lang="fa-IR" b="1" dirty="0" smtClean="0">
                <a:latin typeface="B Lotus"/>
                <a:cs typeface="B Mitra" panose="00000400000000000000" pitchFamily="2" charset="-78"/>
              </a:rPr>
              <a:t>» (حق)</a:t>
            </a:r>
          </a:p>
          <a:p>
            <a:pPr algn="r" rtl="1">
              <a:buNone/>
            </a:pPr>
            <a:endParaRPr lang="fa-IR" b="1" dirty="0">
              <a:latin typeface="B Lotus"/>
              <a:cs typeface="B Mitra" panose="00000400000000000000" pitchFamily="2" charset="-78"/>
            </a:endParaRPr>
          </a:p>
          <a:p>
            <a:pPr algn="r" rtl="1">
              <a:buNone/>
            </a:pPr>
            <a:r>
              <a:rPr lang="fa-IR" b="1" dirty="0" smtClean="0">
                <a:latin typeface="B Lotus"/>
                <a:cs typeface="B Mitra" panose="00000400000000000000" pitchFamily="2" charset="-78"/>
              </a:rPr>
              <a:t>4</a:t>
            </a:r>
            <a:r>
              <a:rPr lang="fa-IR" b="1" dirty="0">
                <a:latin typeface="B Lotus"/>
                <a:cs typeface="B Mitra" panose="00000400000000000000" pitchFamily="2" charset="-78"/>
              </a:rPr>
              <a:t>. </a:t>
            </a:r>
            <a:r>
              <a:rPr lang="fa-IR" b="1" dirty="0">
                <a:latin typeface="B Lotus"/>
                <a:cs typeface="B Mitra" panose="00000400000000000000" pitchFamily="2" charset="-78"/>
                <a:hlinkClick r:id="rId5" action="ppaction://hlinksldjump"/>
              </a:rPr>
              <a:t>فهم ناصواب از </a:t>
            </a:r>
            <a:r>
              <a:rPr lang="fa-IR" b="1" dirty="0">
                <a:latin typeface="B Lotus"/>
                <a:cs typeface="B Mitra" panose="00000400000000000000" pitchFamily="2" charset="-78"/>
              </a:rPr>
              <a:t>«حق آزادی» (خلط میان گناه و اشتباه</a:t>
            </a:r>
            <a:r>
              <a:rPr lang="fa-IR" b="1" dirty="0" smtClean="0">
                <a:latin typeface="B Lotus"/>
                <a:cs typeface="B Mitra" panose="00000400000000000000" pitchFamily="2" charset="-78"/>
              </a:rPr>
              <a:t>)</a:t>
            </a:r>
          </a:p>
          <a:p>
            <a:pPr algn="r" rtl="1">
              <a:buNone/>
            </a:pPr>
            <a:endParaRPr lang="fa-IR" b="1" dirty="0">
              <a:latin typeface="B Lotus"/>
              <a:cs typeface="B Mitra" panose="00000400000000000000" pitchFamily="2" charset="-78"/>
            </a:endParaRPr>
          </a:p>
          <a:p>
            <a:pPr algn="r" rtl="1">
              <a:buNone/>
            </a:pPr>
            <a:r>
              <a:rPr lang="fa-IR" b="1" dirty="0" smtClean="0">
                <a:latin typeface="B Lotus"/>
                <a:cs typeface="B Mitra" panose="00000400000000000000" pitchFamily="2" charset="-78"/>
              </a:rPr>
              <a:t>5</a:t>
            </a:r>
            <a:r>
              <a:rPr lang="fa-IR" b="1" dirty="0">
                <a:latin typeface="B Lotus"/>
                <a:cs typeface="B Mitra" panose="00000400000000000000" pitchFamily="2" charset="-78"/>
              </a:rPr>
              <a:t>. </a:t>
            </a:r>
            <a:r>
              <a:rPr lang="fa-IR" b="1" dirty="0">
                <a:latin typeface="B Lotus"/>
                <a:cs typeface="B Mitra" panose="00000400000000000000" pitchFamily="2" charset="-78"/>
                <a:hlinkClick r:id="rId6" action="ppaction://hlinksldjump"/>
              </a:rPr>
              <a:t>چرایی قید </a:t>
            </a:r>
            <a:r>
              <a:rPr lang="fa-IR" b="1" dirty="0">
                <a:latin typeface="B Lotus"/>
                <a:cs typeface="B Mitra" panose="00000400000000000000" pitchFamily="2" charset="-78"/>
              </a:rPr>
              <a:t>«آزادی دیگران» </a:t>
            </a:r>
            <a:r>
              <a:rPr lang="fa-IR" sz="2400" b="1" dirty="0" smtClean="0">
                <a:latin typeface="B Lotus"/>
                <a:cs typeface="B Mitra" panose="00000400000000000000" pitchFamily="2" charset="-78"/>
              </a:rPr>
              <a:t>(یا: حقوق </a:t>
            </a:r>
            <a:r>
              <a:rPr lang="fa-IR" sz="2400" b="1" dirty="0">
                <a:latin typeface="B Lotus"/>
                <a:cs typeface="B Mitra" panose="00000400000000000000" pitchFamily="2" charset="-78"/>
              </a:rPr>
              <a:t>اساسی دیگران)</a:t>
            </a:r>
          </a:p>
        </p:txBody>
      </p:sp>
      <p:sp>
        <p:nvSpPr>
          <p:cNvPr id="3" name="Title 2"/>
          <p:cNvSpPr>
            <a:spLocks noGrp="1"/>
          </p:cNvSpPr>
          <p:nvPr>
            <p:ph type="title"/>
          </p:nvPr>
        </p:nvSpPr>
        <p:spPr>
          <a:xfrm>
            <a:off x="457200" y="274638"/>
            <a:ext cx="8534400" cy="1143000"/>
          </a:xfrm>
        </p:spPr>
        <p:txBody>
          <a:bodyPr>
            <a:normAutofit fontScale="90000"/>
          </a:bodyPr>
          <a:lstStyle/>
          <a:p>
            <a:pPr algn="ctr" rtl="1"/>
            <a:r>
              <a:rPr lang="fa-IR" dirty="0" smtClean="0">
                <a:latin typeface="B Lotus"/>
                <a:cs typeface="B Mitra" panose="00000400000000000000" pitchFamily="2" charset="-78"/>
              </a:rPr>
              <a:t>2) </a:t>
            </a:r>
            <a:r>
              <a:rPr lang="fa-IR" dirty="0">
                <a:latin typeface="B Lotus"/>
                <a:cs typeface="B Mitra" panose="00000400000000000000" pitchFamily="2" charset="-78"/>
              </a:rPr>
              <a:t>نقد حقِ ناحق </a:t>
            </a:r>
            <a:r>
              <a:rPr lang="fa-IR" dirty="0" smtClean="0">
                <a:latin typeface="B Lotus"/>
                <a:cs typeface="B Mitra" panose="00000400000000000000" pitchFamily="2" charset="-78"/>
              </a:rPr>
              <a:t>بودن یا </a:t>
            </a:r>
            <a:br>
              <a:rPr lang="fa-IR" dirty="0" smtClean="0">
                <a:latin typeface="B Lotus"/>
                <a:cs typeface="B Mitra" panose="00000400000000000000" pitchFamily="2" charset="-78"/>
              </a:rPr>
            </a:br>
            <a:r>
              <a:rPr lang="fa-IR" dirty="0" smtClean="0">
                <a:latin typeface="B Lotus"/>
                <a:cs typeface="B Mitra" panose="00000400000000000000" pitchFamily="2" charset="-78"/>
              </a:rPr>
              <a:t>«حق </a:t>
            </a:r>
            <a:r>
              <a:rPr lang="fa-IR" dirty="0">
                <a:latin typeface="B Lotus"/>
                <a:cs typeface="B Mitra" panose="00000400000000000000" pitchFamily="2" charset="-78"/>
              </a:rPr>
              <a:t>آزادی» </a:t>
            </a:r>
            <a:r>
              <a:rPr lang="fa-IR" dirty="0" smtClean="0">
                <a:latin typeface="B Lotus"/>
                <a:cs typeface="B Mitra" panose="00000400000000000000" pitchFamily="2" charset="-78"/>
              </a:rPr>
              <a:t>همجنسگرایان (به عنوان حقوق بشر)</a:t>
            </a:r>
            <a:endParaRPr lang="en-US" dirty="0">
              <a:cs typeface="B Mitra" panose="00000400000000000000" pitchFamily="2" charset="-78"/>
            </a:endParaRPr>
          </a:p>
        </p:txBody>
      </p:sp>
      <p:sp>
        <p:nvSpPr>
          <p:cNvPr id="4" name="Action Button: Forward or Next 3">
            <a:hlinkClick r:id="rId7" action="ppaction://hlinksldjump" highlightClick="1"/>
          </p:cNvPr>
          <p:cNvSpPr/>
          <p:nvPr/>
        </p:nvSpPr>
        <p:spPr>
          <a:xfrm>
            <a:off x="8497389" y="6324600"/>
            <a:ext cx="533400" cy="457200"/>
          </a:xfrm>
          <a:prstGeom prst="actionButtonForwardNex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57334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p:cTn id="20"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 calcmode="lin" valueType="num">
                                      <p:cBhvr>
                                        <p:cTn id="2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2">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 calcmode="lin" valueType="num">
                                      <p:cBhvr>
                                        <p:cTn id="34"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2">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p:cTn id="41"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43" dur="500"/>
                                        <p:tgtEl>
                                          <p:spTgt spid="2">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2">
                                            <p:txEl>
                                              <p:pRg st="9" end="9"/>
                                            </p:txEl>
                                          </p:spTgt>
                                        </p:tgtEl>
                                        <p:attrNameLst>
                                          <p:attrName>style.visibility</p:attrName>
                                        </p:attrNameLst>
                                      </p:cBhvr>
                                      <p:to>
                                        <p:strVal val="visible"/>
                                      </p:to>
                                    </p:set>
                                    <p:anim calcmode="lin" valueType="num">
                                      <p:cBhvr>
                                        <p:cTn id="48"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49"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50" dur="500"/>
                                        <p:tgtEl>
                                          <p:spTgt spid="2">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p:cTn id="55"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56"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5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93192" lvl="1" indent="0" algn="r" rtl="1">
              <a:buNone/>
            </a:pPr>
            <a:r>
              <a:rPr lang="fa-IR" sz="2400" b="1" dirty="0" smtClean="0">
                <a:solidFill>
                  <a:srgbClr val="0070C0"/>
                </a:solidFill>
                <a:latin typeface="B Lotus"/>
                <a:cs typeface="B Mitra" panose="00000400000000000000" pitchFamily="2" charset="-78"/>
              </a:rPr>
              <a:t>روند آقای نراقی در رفع پارادوکس «حق ناحق بودن»</a:t>
            </a:r>
          </a:p>
          <a:p>
            <a:pPr marL="630936" lvl="2" indent="0" algn="r" rtl="1">
              <a:buNone/>
            </a:pPr>
            <a:r>
              <a:rPr lang="fa-IR" sz="2400" b="1" dirty="0" smtClean="0">
                <a:latin typeface="B Lotus"/>
                <a:cs typeface="B Mitra" panose="00000400000000000000" pitchFamily="2" charset="-78"/>
              </a:rPr>
              <a:t>الف. تفکیک حق فعل (حق بودن) از حق فاعل (حق داشتن)</a:t>
            </a:r>
          </a:p>
          <a:p>
            <a:pPr marL="630936" lvl="2" indent="0" algn="r" rtl="1">
              <a:buNone/>
            </a:pPr>
            <a:r>
              <a:rPr lang="fa-IR" sz="2400" b="1" dirty="0" smtClean="0">
                <a:latin typeface="B Lotus"/>
                <a:cs typeface="B Mitra" panose="00000400000000000000" pitchFamily="2" charset="-78"/>
              </a:rPr>
              <a:t>ب. وجود دو معنای «جواز شخص» و «تکلیف دیگری» در معنای «حق» و تلاشی برای انکار معنای </a:t>
            </a:r>
            <a:r>
              <a:rPr lang="fa-IR" sz="2400" b="1" dirty="0">
                <a:latin typeface="B Lotus"/>
                <a:cs typeface="B Mitra" panose="00000400000000000000" pitchFamily="2" charset="-78"/>
              </a:rPr>
              <a:t>«جواز</a:t>
            </a:r>
            <a:r>
              <a:rPr lang="fa-IR" sz="2400" b="1" dirty="0" smtClean="0">
                <a:latin typeface="B Lotus"/>
                <a:cs typeface="B Mitra" panose="00000400000000000000" pitchFamily="2" charset="-78"/>
              </a:rPr>
              <a:t>»، </a:t>
            </a:r>
            <a:r>
              <a:rPr lang="fa-IR" sz="2400" b="1" dirty="0">
                <a:latin typeface="B Lotus"/>
                <a:cs typeface="B Mitra" panose="00000400000000000000" pitchFamily="2" charset="-78"/>
              </a:rPr>
              <a:t>و </a:t>
            </a:r>
            <a:r>
              <a:rPr lang="fa-IR" sz="2400" b="1" dirty="0" smtClean="0">
                <a:latin typeface="B Lotus"/>
                <a:cs typeface="B Mitra" panose="00000400000000000000" pitchFamily="2" charset="-78"/>
              </a:rPr>
              <a:t>انحصار </a:t>
            </a:r>
            <a:r>
              <a:rPr lang="fa-IR" sz="2400" b="1" dirty="0">
                <a:latin typeface="B Lotus"/>
                <a:cs typeface="B Mitra" panose="00000400000000000000" pitchFamily="2" charset="-78"/>
              </a:rPr>
              <a:t>معنای «حق» در «تکلیف دیگری</a:t>
            </a:r>
            <a:r>
              <a:rPr lang="fa-IR" sz="2400" b="1" dirty="0" smtClean="0">
                <a:latin typeface="B Lotus"/>
                <a:cs typeface="B Mitra" panose="00000400000000000000" pitchFamily="2" charset="-78"/>
              </a:rPr>
              <a:t>»</a:t>
            </a:r>
          </a:p>
          <a:p>
            <a:pPr marL="393192" lvl="1" indent="0" algn="r" rtl="1">
              <a:buNone/>
            </a:pPr>
            <a:r>
              <a:rPr lang="fa-IR" sz="2400" b="1" dirty="0" smtClean="0">
                <a:solidFill>
                  <a:srgbClr val="0070C0"/>
                </a:solidFill>
                <a:latin typeface="B Lotus"/>
                <a:cs typeface="B Mitra" panose="00000400000000000000" pitchFamily="2" charset="-78"/>
              </a:rPr>
              <a:t>پاسخ</a:t>
            </a:r>
          </a:p>
          <a:p>
            <a:pPr marL="630936" lvl="2" indent="0" algn="r" rtl="1">
              <a:buNone/>
            </a:pPr>
            <a:r>
              <a:rPr lang="fa-IR" sz="2400" b="1" dirty="0" smtClean="0">
                <a:latin typeface="B Lotus"/>
                <a:cs typeface="B Mitra" panose="00000400000000000000" pitchFamily="2" charset="-78"/>
              </a:rPr>
              <a:t>الف. پاسخ برای پارادوکس صوری قبول است.</a:t>
            </a:r>
          </a:p>
          <a:p>
            <a:pPr marL="630936" lvl="2" indent="0" algn="r" rtl="1">
              <a:buNone/>
            </a:pPr>
            <a:r>
              <a:rPr lang="fa-IR" sz="2400" b="1" dirty="0" smtClean="0">
                <a:latin typeface="B Lotus"/>
                <a:cs typeface="B Mitra" panose="00000400000000000000" pitchFamily="2" charset="-78"/>
              </a:rPr>
              <a:t>ب. پاسخ برای پارادوکس محتوایی، قبول نیست؛ اگر هم باشد خلاف مقصود است: در این صورت، قبول حق همجنسگرایی، جواز همجنسگرایی را نتیجه نمی‌دهد؟!</a:t>
            </a:r>
            <a:endParaRPr lang="fa-IR" sz="2400" b="1" dirty="0">
              <a:latin typeface="B Lotus"/>
              <a:cs typeface="B Mitra" panose="00000400000000000000" pitchFamily="2" charset="-78"/>
            </a:endParaRPr>
          </a:p>
          <a:p>
            <a:pPr marL="393192" lvl="1" indent="0" algn="r" rtl="1">
              <a:buNone/>
            </a:pPr>
            <a:endParaRPr lang="fa-IR" b="1" dirty="0">
              <a:latin typeface="B Lotus"/>
              <a:cs typeface="B Mitra" panose="00000400000000000000" pitchFamily="2" charset="-78"/>
            </a:endParaRPr>
          </a:p>
          <a:p>
            <a:pPr marL="393192" lvl="1" indent="0" algn="r" rtl="1">
              <a:buNone/>
            </a:pPr>
            <a:r>
              <a:rPr lang="fa-IR" dirty="0">
                <a:cs typeface="B Mitra" panose="00000400000000000000" pitchFamily="2" charset="-78"/>
              </a:rPr>
              <a:t>توضیح در </a:t>
            </a:r>
            <a:r>
              <a:rPr lang="ar-SA" dirty="0">
                <a:cs typeface="B Mitra" panose="00000400000000000000" pitchFamily="2" charset="-78"/>
              </a:rPr>
              <a:t>مقاله «</a:t>
            </a:r>
            <a:r>
              <a:rPr lang="ar-SA" u="sng" dirty="0">
                <a:cs typeface="B Mitra" panose="00000400000000000000" pitchFamily="2" charset="-78"/>
                <a:hlinkClick r:id="rId2"/>
              </a:rPr>
              <a:t>تلاشی ناموفق در دفاع از پارادوکس حق ناحق بودن</a:t>
            </a:r>
            <a:r>
              <a:rPr lang="ar-SA" dirty="0">
                <a:cs typeface="B Mitra" panose="00000400000000000000" pitchFamily="2" charset="-78"/>
              </a:rPr>
              <a:t>» </a:t>
            </a:r>
            <a:endParaRPr lang="fa-IR" dirty="0">
              <a:cs typeface="B Mitra" panose="00000400000000000000" pitchFamily="2" charset="-78"/>
            </a:endParaRPr>
          </a:p>
          <a:p>
            <a:pPr algn="r" rtl="1"/>
            <a:endParaRPr lang="fa-IR" dirty="0"/>
          </a:p>
        </p:txBody>
      </p:sp>
      <p:sp>
        <p:nvSpPr>
          <p:cNvPr id="3" name="Title 2"/>
          <p:cNvSpPr>
            <a:spLocks noGrp="1"/>
          </p:cNvSpPr>
          <p:nvPr>
            <p:ph type="title"/>
          </p:nvPr>
        </p:nvSpPr>
        <p:spPr/>
        <p:txBody>
          <a:bodyPr>
            <a:normAutofit fontScale="90000"/>
          </a:bodyPr>
          <a:lstStyle/>
          <a:p>
            <a:pPr algn="r" rtl="1"/>
            <a:r>
              <a:rPr lang="fa-IR" dirty="0" smtClean="0">
                <a:solidFill>
                  <a:schemeClr val="tx1"/>
                </a:solidFill>
                <a:latin typeface="B Lotus"/>
                <a:cs typeface="B Mitra" panose="00000400000000000000" pitchFamily="2" charset="-78"/>
              </a:rPr>
              <a:t>1. پارادوکسیکال </a:t>
            </a:r>
            <a:r>
              <a:rPr lang="fa-IR" dirty="0">
                <a:solidFill>
                  <a:schemeClr val="tx1"/>
                </a:solidFill>
                <a:latin typeface="B Lotus"/>
                <a:cs typeface="B Mitra" panose="00000400000000000000" pitchFamily="2" charset="-78"/>
              </a:rPr>
              <a:t>بودنِ </a:t>
            </a:r>
            <a:r>
              <a:rPr lang="fa-IR" dirty="0">
                <a:latin typeface="B Lotus"/>
                <a:cs typeface="B Mitra" panose="00000400000000000000" pitchFamily="2" charset="-78"/>
              </a:rPr>
              <a:t>«حق ناحق بودن»</a:t>
            </a:r>
            <a:br>
              <a:rPr lang="fa-IR" dirty="0">
                <a:latin typeface="B Lotus"/>
                <a:cs typeface="B Mitra" panose="00000400000000000000" pitchFamily="2" charset="-78"/>
              </a:rPr>
            </a:br>
            <a:endParaRPr lang="fa-IR" dirty="0"/>
          </a:p>
        </p:txBody>
      </p:sp>
      <p:sp>
        <p:nvSpPr>
          <p:cNvPr id="4" name="Pentagon 3">
            <a:hlinkClick r:id="rId3" action="ppaction://hlinksldjump"/>
          </p:cNvPr>
          <p:cNvSpPr/>
          <p:nvPr/>
        </p:nvSpPr>
        <p:spPr>
          <a:xfrm>
            <a:off x="8001000" y="6070981"/>
            <a:ext cx="762000" cy="484632"/>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89021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1000"/>
                                        <p:tgtEl>
                                          <p:spTgt spid="2">
                                            <p:txEl>
                                              <p:pRg st="3" end="3"/>
                                            </p:txEl>
                                          </p:spTgt>
                                        </p:tgtEl>
                                      </p:cBhvr>
                                    </p:animEffect>
                                    <p:anim calcmode="lin" valueType="num">
                                      <p:cBhvr>
                                        <p:cTn id="1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1000"/>
                                        <p:tgtEl>
                                          <p:spTgt spid="2">
                                            <p:txEl>
                                              <p:pRg st="4" end="4"/>
                                            </p:txEl>
                                          </p:spTgt>
                                        </p:tgtEl>
                                      </p:cBhvr>
                                    </p:animEffect>
                                    <p:anim calcmode="lin" valueType="num">
                                      <p:cBhvr>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Effect transition="in" filter="fade">
                                      <p:cBhvr>
                                        <p:cTn id="33" dur="1000"/>
                                        <p:tgtEl>
                                          <p:spTgt spid="2">
                                            <p:txEl>
                                              <p:pRg st="2" end="2"/>
                                            </p:txEl>
                                          </p:spTgt>
                                        </p:tgtEl>
                                      </p:cBhvr>
                                    </p:animEffect>
                                    <p:anim calcmode="lin" valueType="num">
                                      <p:cBhvr>
                                        <p:cTn id="3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1000"/>
                                        <p:tgtEl>
                                          <p:spTgt spid="2">
                                            <p:txEl>
                                              <p:pRg st="5" end="5"/>
                                            </p:txEl>
                                          </p:spTgt>
                                        </p:tgtEl>
                                      </p:cBhvr>
                                    </p:animEffect>
                                    <p:anim calcmode="lin" valueType="num">
                                      <p:cBhvr>
                                        <p:cTn id="4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1000"/>
                            </p:stCondLst>
                            <p:childTnLst>
                              <p:par>
                                <p:cTn id="44" presetID="42" presetClass="entr" presetSubtype="0" fill="hold" nodeType="after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Effect transition="in" filter="fade">
                                      <p:cBhvr>
                                        <p:cTn id="46" dur="1000"/>
                                        <p:tgtEl>
                                          <p:spTgt spid="2">
                                            <p:txEl>
                                              <p:pRg st="7" end="7"/>
                                            </p:txEl>
                                          </p:spTgt>
                                        </p:tgtEl>
                                      </p:cBhvr>
                                    </p:animEffect>
                                    <p:anim calcmode="lin" valueType="num">
                                      <p:cBhvr>
                                        <p:cTn id="4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19200"/>
            <a:ext cx="9067800" cy="5029200"/>
          </a:xfrm>
        </p:spPr>
        <p:txBody>
          <a:bodyPr>
            <a:normAutofit fontScale="92500" lnSpcReduction="10000"/>
          </a:bodyPr>
          <a:lstStyle/>
          <a:p>
            <a:pPr algn="r" rtl="1">
              <a:buNone/>
            </a:pPr>
            <a:r>
              <a:rPr lang="fa-IR" sz="2800" b="1" dirty="0" smtClean="0">
                <a:latin typeface="B Lotus"/>
                <a:cs typeface="B Mitra" panose="00000400000000000000" pitchFamily="2" charset="-78"/>
              </a:rPr>
              <a:t>حقوق بشر را قطعی و الزام‌آور برای همگان می‌دانند. یعنی دیگران باید ملزم شوند به این حق؛ و اینجا آزادی و حقِ ناحق بودن ندارند! </a:t>
            </a:r>
            <a:r>
              <a:rPr lang="fa-IR" sz="2800" b="1" dirty="0" smtClean="0">
                <a:solidFill>
                  <a:srgbClr val="C00000"/>
                </a:solidFill>
                <a:latin typeface="B Lotus"/>
                <a:cs typeface="B Mitra" panose="00000400000000000000" pitchFamily="2" charset="-78"/>
              </a:rPr>
              <a:t>چرا؟</a:t>
            </a:r>
          </a:p>
          <a:p>
            <a:pPr algn="r" rtl="1">
              <a:buNone/>
            </a:pPr>
            <a:endParaRPr lang="fa-IR" sz="2800" b="1" dirty="0" smtClean="0">
              <a:solidFill>
                <a:srgbClr val="C00000"/>
              </a:solidFill>
              <a:latin typeface="B Lotus"/>
              <a:cs typeface="B Mitra" panose="00000400000000000000" pitchFamily="2" charset="-78"/>
            </a:endParaRPr>
          </a:p>
          <a:p>
            <a:pPr algn="r" rtl="1">
              <a:buNone/>
            </a:pPr>
            <a:r>
              <a:rPr lang="fa-IR" sz="2600" b="1" dirty="0" smtClean="0">
                <a:solidFill>
                  <a:srgbClr val="FF0000"/>
                </a:solidFill>
                <a:latin typeface="B Lotus"/>
                <a:cs typeface="B Mitra" panose="00000400000000000000" pitchFamily="2" charset="-78"/>
              </a:rPr>
              <a:t>در این صورت، آیا </a:t>
            </a:r>
            <a:r>
              <a:rPr lang="fa-IR" sz="2600" b="1" dirty="0">
                <a:solidFill>
                  <a:srgbClr val="FF0000"/>
                </a:solidFill>
                <a:latin typeface="B Lotus"/>
                <a:cs typeface="B Mitra" panose="00000400000000000000" pitchFamily="2" charset="-78"/>
              </a:rPr>
              <a:t>حق آن چیزی است که خود شخص باور دارد حق اوست؟</a:t>
            </a:r>
          </a:p>
          <a:p>
            <a:pPr lvl="1" algn="r" rtl="1"/>
            <a:r>
              <a:rPr lang="fa-IR" sz="2400" b="1" dirty="0">
                <a:latin typeface="B Lotus"/>
                <a:cs typeface="B Mitra" panose="00000400000000000000" pitchFamily="2" charset="-78"/>
              </a:rPr>
              <a:t>آیا دادنِ خوراکی‌ای به </a:t>
            </a:r>
            <a:r>
              <a:rPr lang="fa-IR" sz="2400" b="1" dirty="0" smtClean="0">
                <a:latin typeface="B Lotus"/>
                <a:cs typeface="B Mitra" panose="00000400000000000000" pitchFamily="2" charset="-78"/>
              </a:rPr>
              <a:t>مریضی </a:t>
            </a:r>
            <a:r>
              <a:rPr lang="fa-IR" sz="2400" b="1" dirty="0">
                <a:latin typeface="B Lotus"/>
                <a:cs typeface="B Mitra" panose="00000400000000000000" pitchFamily="2" charset="-78"/>
              </a:rPr>
              <a:t>که از مریضیِ خود آگاه نیست و نمی‌داند آن </a:t>
            </a:r>
            <a:r>
              <a:rPr lang="fa-IR" sz="2400" b="1" dirty="0" smtClean="0">
                <a:latin typeface="B Lotus"/>
                <a:cs typeface="B Mitra" panose="00000400000000000000" pitchFamily="2" charset="-78"/>
              </a:rPr>
              <a:t>خوراکی برای </a:t>
            </a:r>
            <a:r>
              <a:rPr lang="fa-IR" sz="2400" b="1" dirty="0">
                <a:latin typeface="B Lotus"/>
                <a:cs typeface="B Mitra" panose="00000400000000000000" pitchFamily="2" charset="-78"/>
              </a:rPr>
              <a:t>او همچون سم است</a:t>
            </a:r>
            <a:r>
              <a:rPr lang="fa-IR" sz="2400" b="1" dirty="0" smtClean="0">
                <a:latin typeface="B Lotus"/>
                <a:cs typeface="B Mitra" panose="00000400000000000000" pitchFamily="2" charset="-78"/>
              </a:rPr>
              <a:t>، </a:t>
            </a:r>
            <a:r>
              <a:rPr lang="fa-IR" sz="2400" b="1" dirty="0">
                <a:latin typeface="B Lotus"/>
                <a:cs typeface="B Mitra" panose="00000400000000000000" pitchFamily="2" charset="-78"/>
              </a:rPr>
              <a:t>لطمه زدن به حقوق اساسی او (حق حیات) نیست؟! </a:t>
            </a:r>
          </a:p>
          <a:p>
            <a:pPr lvl="1" algn="r" rtl="1"/>
            <a:r>
              <a:rPr lang="fa-IR" sz="2400" b="1" dirty="0">
                <a:latin typeface="B Lotus"/>
                <a:cs typeface="B Mitra" panose="00000400000000000000" pitchFamily="2" charset="-78"/>
              </a:rPr>
              <a:t> چرا خودکشی ممنوع است و افراد را در این تصمیم شخصی خود آزاد نمی گذارند</a:t>
            </a:r>
            <a:r>
              <a:rPr lang="fa-IR" sz="2400" b="1" dirty="0" smtClean="0">
                <a:latin typeface="B Lotus"/>
                <a:cs typeface="B Mitra" panose="00000400000000000000" pitchFamily="2" charset="-78"/>
              </a:rPr>
              <a:t>؟!</a:t>
            </a:r>
          </a:p>
          <a:p>
            <a:pPr lvl="1" algn="r" rtl="1">
              <a:buNone/>
            </a:pPr>
            <a:r>
              <a:rPr lang="fa-IR" sz="2400" b="1" dirty="0" smtClean="0">
                <a:latin typeface="B Lotus"/>
                <a:cs typeface="B Mitra" panose="00000400000000000000" pitchFamily="2" charset="-78"/>
                <a:hlinkClick r:id="rId2" action="ppaction://hlinksldjump"/>
              </a:rPr>
              <a:t>(دلیل دینداری)</a:t>
            </a:r>
            <a:endParaRPr lang="fa-IR" sz="2400" b="1" dirty="0" smtClean="0">
              <a:latin typeface="B Lotus"/>
              <a:cs typeface="B Mitra" panose="00000400000000000000" pitchFamily="2" charset="-78"/>
            </a:endParaRPr>
          </a:p>
          <a:p>
            <a:pPr lvl="1" algn="r" rtl="1">
              <a:buNone/>
            </a:pPr>
            <a:endParaRPr lang="fa-IR" sz="2400" b="1" dirty="0">
              <a:latin typeface="B Lotus"/>
              <a:cs typeface="B Mitra" panose="00000400000000000000" pitchFamily="2" charset="-78"/>
            </a:endParaRPr>
          </a:p>
          <a:p>
            <a:pPr algn="ctr" rtl="1">
              <a:buNone/>
            </a:pPr>
            <a:r>
              <a:rPr lang="fa-IR" sz="2800" b="1" dirty="0" smtClean="0">
                <a:solidFill>
                  <a:srgbClr val="0070C0"/>
                </a:solidFill>
                <a:latin typeface="B Lotus"/>
                <a:cs typeface="B Mitra" panose="00000400000000000000" pitchFamily="2" charset="-78"/>
              </a:rPr>
              <a:t>مدعای </a:t>
            </a:r>
            <a:r>
              <a:rPr lang="fa-IR" sz="2800" b="1" dirty="0">
                <a:solidFill>
                  <a:srgbClr val="0070C0"/>
                </a:solidFill>
                <a:latin typeface="B Lotus"/>
                <a:cs typeface="B Mitra" panose="00000400000000000000" pitchFamily="2" charset="-78"/>
              </a:rPr>
              <a:t>قابل </a:t>
            </a:r>
            <a:r>
              <a:rPr lang="fa-IR" sz="2800" b="1" dirty="0" smtClean="0">
                <a:solidFill>
                  <a:srgbClr val="0070C0"/>
                </a:solidFill>
                <a:latin typeface="B Lotus"/>
                <a:cs typeface="B Mitra" panose="00000400000000000000" pitchFamily="2" charset="-78"/>
              </a:rPr>
              <a:t>قبولی که برای دیگران </a:t>
            </a:r>
            <a:r>
              <a:rPr lang="fa-IR" sz="2800" b="1" dirty="0">
                <a:solidFill>
                  <a:srgbClr val="0070C0"/>
                </a:solidFill>
                <a:latin typeface="B Lotus"/>
                <a:cs typeface="B Mitra" panose="00000400000000000000" pitchFamily="2" charset="-78"/>
              </a:rPr>
              <a:t>الزام‌آور </a:t>
            </a:r>
            <a:r>
              <a:rPr lang="fa-IR" sz="2800" b="1" dirty="0" smtClean="0">
                <a:solidFill>
                  <a:srgbClr val="0070C0"/>
                </a:solidFill>
                <a:latin typeface="B Lotus"/>
                <a:cs typeface="B Mitra" panose="00000400000000000000" pitchFamily="2" charset="-78"/>
              </a:rPr>
              <a:t>است</a:t>
            </a:r>
            <a:endParaRPr lang="fa-IR" sz="2800" b="1" dirty="0">
              <a:solidFill>
                <a:srgbClr val="0070C0"/>
              </a:solidFill>
              <a:latin typeface="B Lotus"/>
              <a:cs typeface="B Mitra" panose="00000400000000000000" pitchFamily="2" charset="-78"/>
            </a:endParaRPr>
          </a:p>
          <a:p>
            <a:pPr algn="r" rtl="1">
              <a:buNone/>
            </a:pPr>
            <a:r>
              <a:rPr lang="fa-IR" sz="2800" b="1" dirty="0">
                <a:latin typeface="B Lotus"/>
                <a:cs typeface="B Mitra" panose="00000400000000000000" pitchFamily="2" charset="-78"/>
              </a:rPr>
              <a:t>«مداخله بی‌توجیه در زندگیِ دیگران، اخلاقاً نارواست</a:t>
            </a:r>
            <a:r>
              <a:rPr lang="fa-IR" sz="2800" b="1" dirty="0" smtClean="0">
                <a:latin typeface="B Lotus"/>
                <a:cs typeface="B Mitra" panose="00000400000000000000" pitchFamily="2" charset="-78"/>
              </a:rPr>
              <a:t>»</a:t>
            </a:r>
            <a:endParaRPr lang="fa-IR" sz="2800" b="1" dirty="0">
              <a:latin typeface="B Lotus"/>
              <a:cs typeface="B Mitra" panose="00000400000000000000" pitchFamily="2" charset="-78"/>
            </a:endParaRPr>
          </a:p>
          <a:p>
            <a:pPr algn="r" rtl="1">
              <a:buNone/>
            </a:pPr>
            <a:r>
              <a:rPr lang="fa-IR" sz="2200" b="1" dirty="0" smtClean="0">
                <a:solidFill>
                  <a:srgbClr val="FF0000"/>
                </a:solidFill>
                <a:latin typeface="B Lotus"/>
                <a:cs typeface="B Mitra" panose="00000400000000000000" pitchFamily="2" charset="-78"/>
              </a:rPr>
              <a:t>که فقط </a:t>
            </a:r>
            <a:r>
              <a:rPr lang="fa-IR" sz="2200" b="1" dirty="0">
                <a:solidFill>
                  <a:srgbClr val="FF0000"/>
                </a:solidFill>
                <a:latin typeface="B Lotus"/>
                <a:cs typeface="B Mitra" panose="00000400000000000000" pitchFamily="2" charset="-78"/>
              </a:rPr>
              <a:t>نتیجه </a:t>
            </a:r>
            <a:r>
              <a:rPr lang="fa-IR" sz="2200" b="1" dirty="0" smtClean="0">
                <a:solidFill>
                  <a:srgbClr val="FF0000"/>
                </a:solidFill>
                <a:latin typeface="B Lotus"/>
                <a:cs typeface="B Mitra" panose="00000400000000000000" pitchFamily="2" charset="-78"/>
              </a:rPr>
              <a:t>می‌دهد:</a:t>
            </a:r>
            <a:endParaRPr lang="fa-IR" sz="2200" b="1" dirty="0">
              <a:solidFill>
                <a:srgbClr val="FF0000"/>
              </a:solidFill>
              <a:latin typeface="B Lotus"/>
              <a:cs typeface="B Mitra" panose="00000400000000000000" pitchFamily="2" charset="-78"/>
            </a:endParaRPr>
          </a:p>
          <a:p>
            <a:pPr algn="r" rtl="1">
              <a:buNone/>
            </a:pPr>
            <a:r>
              <a:rPr lang="fa-IR" sz="2600" b="1" dirty="0" smtClean="0">
                <a:latin typeface="B Lotus"/>
                <a:cs typeface="B Mitra" panose="00000400000000000000" pitchFamily="2" charset="-78"/>
              </a:rPr>
              <a:t>مجبور </a:t>
            </a:r>
            <a:r>
              <a:rPr lang="fa-IR" sz="2600" b="1" dirty="0">
                <a:latin typeface="B Lotus"/>
                <a:cs typeface="B Mitra" panose="00000400000000000000" pitchFamily="2" charset="-78"/>
              </a:rPr>
              <a:t>کردنِ افراد به امری که صرفاً سلیقه ماست، اخلاقاً </a:t>
            </a:r>
            <a:r>
              <a:rPr lang="fa-IR" sz="2600" b="1" dirty="0" smtClean="0">
                <a:latin typeface="B Lotus"/>
                <a:cs typeface="B Mitra" panose="00000400000000000000" pitchFamily="2" charset="-78"/>
              </a:rPr>
              <a:t>نارواست؛ نه حق ناحق بودن</a:t>
            </a:r>
            <a:endParaRPr lang="fa-IR" sz="2600" dirty="0"/>
          </a:p>
        </p:txBody>
      </p:sp>
      <p:sp>
        <p:nvSpPr>
          <p:cNvPr id="3" name="Title 2"/>
          <p:cNvSpPr>
            <a:spLocks noGrp="1"/>
          </p:cNvSpPr>
          <p:nvPr>
            <p:ph type="title"/>
          </p:nvPr>
        </p:nvSpPr>
        <p:spPr>
          <a:xfrm>
            <a:off x="304800" y="152400"/>
            <a:ext cx="8229600" cy="1143000"/>
          </a:xfrm>
        </p:spPr>
        <p:txBody>
          <a:bodyPr/>
          <a:lstStyle/>
          <a:p>
            <a:pPr algn="r" rtl="1"/>
            <a:r>
              <a:rPr lang="fa-IR" dirty="0">
                <a:latin typeface="B Lotus"/>
                <a:cs typeface="B Mitra" panose="00000400000000000000" pitchFamily="2" charset="-78"/>
              </a:rPr>
              <a:t>2. سلیقه‌ای قلمداد کردن «حقوق بشر»</a:t>
            </a:r>
            <a:endParaRPr lang="fa-IR" dirty="0"/>
          </a:p>
        </p:txBody>
      </p:sp>
      <p:sp>
        <p:nvSpPr>
          <p:cNvPr id="4" name="Pentagon 3">
            <a:hlinkClick r:id="rId3" action="ppaction://hlinksldjump"/>
          </p:cNvPr>
          <p:cNvSpPr/>
          <p:nvPr/>
        </p:nvSpPr>
        <p:spPr>
          <a:xfrm>
            <a:off x="8229600" y="6248400"/>
            <a:ext cx="762000" cy="484632"/>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534303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par>
                          <p:cTn id="13" fill="hold">
                            <p:stCondLst>
                              <p:cond delay="2000"/>
                            </p:stCondLst>
                            <p:childTnLst>
                              <p:par>
                                <p:cTn id="14" presetID="6" presetClass="entr" presetSubtype="16" fill="hold" nodeType="after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ircle(in)">
                                      <p:cBhvr>
                                        <p:cTn id="16" dur="2000"/>
                                        <p:tgtEl>
                                          <p:spTgt spid="2">
                                            <p:txEl>
                                              <p:pRg st="3" end="3"/>
                                            </p:txEl>
                                          </p:spTgt>
                                        </p:tgtEl>
                                      </p:cBhvr>
                                    </p:animEffect>
                                  </p:childTnLst>
                                </p:cTn>
                              </p:par>
                            </p:childTnLst>
                          </p:cTn>
                        </p:par>
                        <p:par>
                          <p:cTn id="17" fill="hold">
                            <p:stCondLst>
                              <p:cond delay="4000"/>
                            </p:stCondLst>
                            <p:childTnLst>
                              <p:par>
                                <p:cTn id="18" presetID="6" presetClass="entr" presetSubtype="16" fill="hold" nodeType="after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circle(in)">
                                      <p:cBhvr>
                                        <p:cTn id="20" dur="2000"/>
                                        <p:tgtEl>
                                          <p:spTgt spid="2">
                                            <p:txEl>
                                              <p:pRg st="4" end="4"/>
                                            </p:txEl>
                                          </p:spTgt>
                                        </p:tgtEl>
                                      </p:cBhvr>
                                    </p:animEffect>
                                  </p:childTnLst>
                                </p:cTn>
                              </p:par>
                            </p:childTnLst>
                          </p:cTn>
                        </p:par>
                        <p:par>
                          <p:cTn id="21" fill="hold">
                            <p:stCondLst>
                              <p:cond delay="6000"/>
                            </p:stCondLst>
                            <p:childTnLst>
                              <p:par>
                                <p:cTn id="22" presetID="6" presetClass="entr" presetSubtype="16" fill="hold" nodeType="after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circle(in)">
                                      <p:cBhvr>
                                        <p:cTn id="24" dur="2000"/>
                                        <p:tgtEl>
                                          <p:spTgt spid="2">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circle(in)">
                                      <p:cBhvr>
                                        <p:cTn id="29" dur="2000"/>
                                        <p:tgtEl>
                                          <p:spTgt spid="2">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circle(in)">
                                      <p:cBhvr>
                                        <p:cTn id="34" dur="2000"/>
                                        <p:tgtEl>
                                          <p:spTgt spid="2">
                                            <p:txEl>
                                              <p:pRg st="8" end="8"/>
                                            </p:txEl>
                                          </p:spTgt>
                                        </p:tgtEl>
                                      </p:cBhvr>
                                    </p:animEffect>
                                  </p:childTnLst>
                                </p:cTn>
                              </p:par>
                            </p:childTnLst>
                          </p:cTn>
                        </p:par>
                        <p:par>
                          <p:cTn id="35" fill="hold">
                            <p:stCondLst>
                              <p:cond delay="2000"/>
                            </p:stCondLst>
                            <p:childTnLst>
                              <p:par>
                                <p:cTn id="36" presetID="6" presetClass="entr" presetSubtype="16" fill="hold" nodeType="afterEffect">
                                  <p:stCondLst>
                                    <p:cond delay="0"/>
                                  </p:stCondLst>
                                  <p:childTnLst>
                                    <p:set>
                                      <p:cBhvr>
                                        <p:cTn id="37" dur="1" fill="hold">
                                          <p:stCondLst>
                                            <p:cond delay="0"/>
                                          </p:stCondLst>
                                        </p:cTn>
                                        <p:tgtEl>
                                          <p:spTgt spid="2">
                                            <p:txEl>
                                              <p:pRg st="9" end="9"/>
                                            </p:txEl>
                                          </p:spTgt>
                                        </p:tgtEl>
                                        <p:attrNameLst>
                                          <p:attrName>style.visibility</p:attrName>
                                        </p:attrNameLst>
                                      </p:cBhvr>
                                      <p:to>
                                        <p:strVal val="visible"/>
                                      </p:to>
                                    </p:set>
                                    <p:animEffect transition="in" filter="circle(in)">
                                      <p:cBhvr>
                                        <p:cTn id="38" dur="2000"/>
                                        <p:tgtEl>
                                          <p:spTgt spid="2">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Effect transition="in" filter="circle(in)">
                                      <p:cBhvr>
                                        <p:cTn id="43"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915400" cy="5224272"/>
          </a:xfrm>
        </p:spPr>
        <p:txBody>
          <a:bodyPr>
            <a:normAutofit fontScale="77500" lnSpcReduction="20000"/>
          </a:bodyPr>
          <a:lstStyle/>
          <a:p>
            <a:pPr marL="109728" indent="0" algn="ctr" rtl="1">
              <a:buNone/>
            </a:pPr>
            <a:r>
              <a:rPr lang="fa-IR" b="1" dirty="0" smtClean="0">
                <a:cs typeface="B Mitra" panose="00000400000000000000" pitchFamily="2" charset="-78"/>
              </a:rPr>
              <a:t>حرکت عقل در مسیر زندگی بر اساس آزمون و خطا؛ اما</a:t>
            </a:r>
          </a:p>
          <a:p>
            <a:pPr marL="109728" indent="0" algn="r" rtl="1">
              <a:buNone/>
            </a:pPr>
            <a:r>
              <a:rPr lang="fa-IR" b="1" dirty="0" smtClean="0">
                <a:cs typeface="B Mitra" panose="00000400000000000000" pitchFamily="2" charset="-78"/>
              </a:rPr>
              <a:t>1. وجود آزمون‌های ویرانگر:</a:t>
            </a:r>
            <a:endParaRPr lang="fa-IR" b="1" dirty="0">
              <a:cs typeface="B Mitra" panose="00000400000000000000" pitchFamily="2" charset="-78"/>
            </a:endParaRPr>
          </a:p>
          <a:p>
            <a:pPr marL="109728" indent="0" algn="r" rtl="1">
              <a:buNone/>
            </a:pPr>
            <a:r>
              <a:rPr lang="fa-IR" sz="2000" b="1" dirty="0">
                <a:cs typeface="B Mitra" panose="00000400000000000000" pitchFamily="2" charset="-78"/>
              </a:rPr>
              <a:t>«وَ عَسى‏ أَنْ تَكْرَهُوا شَیئاً وَ هُوَ خَیرٌ لَكُمْ وَ عَسى‏ أَنْ تُحِبُّوا شَیئاً وَ هُوَ شَرٌّ لَكُمْ» </a:t>
            </a:r>
          </a:p>
          <a:p>
            <a:pPr marL="109728" indent="0" algn="r" rtl="1">
              <a:buNone/>
            </a:pPr>
            <a:r>
              <a:rPr lang="fa-IR" sz="2000" dirty="0">
                <a:cs typeface="B Mitra" panose="00000400000000000000" pitchFamily="2" charset="-78"/>
              </a:rPr>
              <a:t>چه‌بسا از چیزی بدتان بیاید ولی واقعا برایتان خوب باشد؛ و چه‌بسا از چیزی خوشتان بیاید ولی واقعا برایتان بد باشد! (سوره بقره/آیه 216</a:t>
            </a:r>
            <a:r>
              <a:rPr lang="fa-IR" sz="2000" dirty="0" smtClean="0">
                <a:cs typeface="B Mitra" panose="00000400000000000000" pitchFamily="2" charset="-78"/>
              </a:rPr>
              <a:t>)</a:t>
            </a:r>
          </a:p>
          <a:p>
            <a:pPr marL="109728" indent="0" algn="r" rtl="1">
              <a:buNone/>
            </a:pPr>
            <a:endParaRPr lang="fa-IR" sz="2000" dirty="0">
              <a:cs typeface="B Mitra" panose="00000400000000000000" pitchFamily="2" charset="-78"/>
            </a:endParaRPr>
          </a:p>
          <a:p>
            <a:pPr marL="109728" indent="0" algn="r" rtl="1">
              <a:buNone/>
            </a:pPr>
            <a:r>
              <a:rPr lang="fa-IR" b="1" dirty="0">
                <a:cs typeface="B Mitra" panose="00000400000000000000" pitchFamily="2" charset="-78"/>
              </a:rPr>
              <a:t>2. وجود </a:t>
            </a:r>
            <a:r>
              <a:rPr lang="fa-IR" b="1" dirty="0" smtClean="0">
                <a:cs typeface="B Mitra" panose="00000400000000000000" pitchFamily="2" charset="-78"/>
              </a:rPr>
              <a:t>خداوندی که:</a:t>
            </a:r>
          </a:p>
          <a:p>
            <a:pPr marL="109728" indent="0" algn="r" rtl="1">
              <a:buNone/>
            </a:pPr>
            <a:endParaRPr lang="fa-IR" sz="1100" b="1" dirty="0" smtClean="0">
              <a:cs typeface="B Mitra" panose="00000400000000000000" pitchFamily="2" charset="-78"/>
            </a:endParaRPr>
          </a:p>
          <a:p>
            <a:pPr marL="109728" indent="0" algn="r" rtl="1">
              <a:buNone/>
            </a:pPr>
            <a:r>
              <a:rPr lang="fa-IR" b="1" dirty="0">
                <a:cs typeface="B Mitra" panose="00000400000000000000" pitchFamily="2" charset="-78"/>
              </a:rPr>
              <a:t>الف. عالِم مطلق است: همه آزمونهای ویرانگر را پیشاپیش می‌داند:</a:t>
            </a:r>
          </a:p>
          <a:p>
            <a:pPr marL="109728" indent="0" algn="r" rtl="1">
              <a:buNone/>
            </a:pPr>
            <a:r>
              <a:rPr lang="fa-IR" sz="2200" b="1" dirty="0">
                <a:cs typeface="B Mitra" panose="00000400000000000000" pitchFamily="2" charset="-78"/>
              </a:rPr>
              <a:t>«وَ اللَّهُ یعْلَمُ وَ أَنْتُمْ لا تَعْلَمُون‏» </a:t>
            </a:r>
            <a:r>
              <a:rPr lang="fa-IR" sz="2200" dirty="0">
                <a:cs typeface="B Mitra" panose="00000400000000000000" pitchFamily="2" charset="-78"/>
              </a:rPr>
              <a:t>(سوره بقره/آیه 216</a:t>
            </a:r>
            <a:r>
              <a:rPr lang="fa-IR" sz="2200" dirty="0" smtClean="0">
                <a:cs typeface="B Mitra" panose="00000400000000000000" pitchFamily="2" charset="-78"/>
              </a:rPr>
              <a:t>)</a:t>
            </a:r>
          </a:p>
          <a:p>
            <a:pPr marL="109728" indent="0" algn="r" rtl="1">
              <a:buNone/>
            </a:pPr>
            <a:endParaRPr lang="fa-IR" sz="1100" dirty="0">
              <a:cs typeface="B Mitra" panose="00000400000000000000" pitchFamily="2" charset="-78"/>
            </a:endParaRPr>
          </a:p>
          <a:p>
            <a:pPr marL="109728" indent="0" algn="r" rtl="1">
              <a:buNone/>
            </a:pPr>
            <a:r>
              <a:rPr lang="fa-IR" b="1" dirty="0" smtClean="0">
                <a:cs typeface="B Mitra" panose="00000400000000000000" pitchFamily="2" charset="-78"/>
              </a:rPr>
              <a:t>ب. سراسر لطف و رحمت است: انسان را به حال خود رها نمی کند:</a:t>
            </a:r>
          </a:p>
          <a:p>
            <a:pPr marL="109728" indent="0" algn="r" rtl="1">
              <a:buNone/>
            </a:pPr>
            <a:r>
              <a:rPr lang="fa-IR" sz="2200" b="1" dirty="0">
                <a:cs typeface="B Mitra" panose="00000400000000000000" pitchFamily="2" charset="-78"/>
              </a:rPr>
              <a:t>الرَّحْمنِ الرَّحيم</a:t>
            </a:r>
            <a:r>
              <a:rPr lang="fa-IR" sz="2200" b="1" dirty="0" smtClean="0">
                <a:cs typeface="B Mitra" panose="00000400000000000000" pitchFamily="2" charset="-78"/>
              </a:rPr>
              <a:t>‏ </a:t>
            </a:r>
          </a:p>
          <a:p>
            <a:pPr marL="109728" indent="0" algn="r" rtl="1">
              <a:buNone/>
            </a:pPr>
            <a:r>
              <a:rPr lang="fa-IR" sz="2200" dirty="0" smtClean="0">
                <a:cs typeface="B Mitra" panose="00000400000000000000" pitchFamily="2" charset="-78"/>
              </a:rPr>
              <a:t>(دارای رحمت گسترده و همیشگی) (حمد/3) </a:t>
            </a:r>
          </a:p>
          <a:p>
            <a:pPr marL="109728" indent="0" algn="r" rtl="1">
              <a:buNone/>
            </a:pPr>
            <a:r>
              <a:rPr lang="fa-IR" sz="2200" b="1" dirty="0">
                <a:cs typeface="B Mitra" panose="00000400000000000000" pitchFamily="2" charset="-78"/>
              </a:rPr>
              <a:t>أَ يَحْسَبُ الْإِنْسانُ أَنْ يُتْرَكَ سُدى</a:t>
            </a:r>
            <a:r>
              <a:rPr lang="fa-IR" sz="2200" b="1" dirty="0" smtClean="0">
                <a:cs typeface="B Mitra" panose="00000400000000000000" pitchFamily="2" charset="-78"/>
              </a:rPr>
              <a:t>‏</a:t>
            </a:r>
          </a:p>
          <a:p>
            <a:pPr marL="109728" indent="0" algn="r" rtl="1">
              <a:buNone/>
            </a:pPr>
            <a:r>
              <a:rPr lang="fa-IR" sz="2200" dirty="0" smtClean="0">
                <a:cs typeface="B Mitra" panose="00000400000000000000" pitchFamily="2" charset="-78"/>
              </a:rPr>
              <a:t> (آیا انسان گمان کرده که به حال خود رها شده است) (قیامت/36)</a:t>
            </a:r>
          </a:p>
          <a:p>
            <a:pPr marL="109728" indent="0" algn="r" rtl="1">
              <a:buNone/>
            </a:pPr>
            <a:endParaRPr lang="fa-IR" sz="2200" dirty="0">
              <a:cs typeface="B Mitra" panose="00000400000000000000" pitchFamily="2" charset="-78"/>
            </a:endParaRPr>
          </a:p>
          <a:p>
            <a:pPr marL="109728" indent="0" algn="r" rtl="1">
              <a:buNone/>
            </a:pPr>
            <a:r>
              <a:rPr lang="fa-IR" sz="2200" dirty="0" smtClean="0">
                <a:solidFill>
                  <a:srgbClr val="FF0000"/>
                </a:solidFill>
                <a:cs typeface="B Mitra" panose="00000400000000000000" pitchFamily="2" charset="-78"/>
              </a:rPr>
              <a:t>توضیح بیشتر در: </a:t>
            </a:r>
          </a:p>
          <a:p>
            <a:pPr marL="109728" indent="0" algn="r" rtl="1">
              <a:buNone/>
            </a:pPr>
            <a:r>
              <a:rPr lang="fa-IR" sz="2200" dirty="0" smtClean="0">
                <a:cs typeface="B Mitra" panose="00000400000000000000" pitchFamily="2" charset="-78"/>
              </a:rPr>
              <a:t>کتاب «معنا، امکان و راهکارهای تحقق علم دینی( بحث: بازخوانی فلسفه نبوت)</a:t>
            </a:r>
          </a:p>
          <a:p>
            <a:pPr marL="109728" indent="0" algn="r" rtl="1">
              <a:buNone/>
            </a:pPr>
            <a:r>
              <a:rPr lang="fa-IR" sz="2200" dirty="0" smtClean="0">
                <a:cs typeface="B Mitra" panose="00000400000000000000" pitchFamily="2" charset="-78"/>
              </a:rPr>
              <a:t>مقاله «در باب نسبت فقه و اخلاق» (نقد ابوالقاسم فنایی)</a:t>
            </a:r>
          </a:p>
          <a:p>
            <a:pPr marL="109728" indent="0" algn="r" rtl="1">
              <a:buNone/>
            </a:pPr>
            <a:r>
              <a:rPr lang="fa-IR" sz="2200" dirty="0" smtClean="0">
                <a:cs typeface="B Mitra" panose="00000400000000000000" pitchFamily="2" charset="-78"/>
              </a:rPr>
              <a:t>مبحث «نسبت </a:t>
            </a:r>
            <a:r>
              <a:rPr lang="fa-IR" sz="2200" dirty="0">
                <a:cs typeface="B Mitra" panose="00000400000000000000" pitchFamily="2" charset="-78"/>
              </a:rPr>
              <a:t>احکام شریعت و گزاره‌های </a:t>
            </a:r>
            <a:r>
              <a:rPr lang="fa-IR" sz="2200" dirty="0" smtClean="0">
                <a:cs typeface="B Mitra" panose="00000400000000000000" pitchFamily="2" charset="-78"/>
              </a:rPr>
              <a:t>اخلاقی» در مقاله اسلام، اخلاق و همجنسگرایی، نقدی بر آرش نراقی</a:t>
            </a:r>
            <a:endParaRPr lang="fa-IR" sz="2200" dirty="0">
              <a:cs typeface="B Mitra" panose="00000400000000000000" pitchFamily="2" charset="-78"/>
            </a:endParaRPr>
          </a:p>
          <a:p>
            <a:pPr marL="109728" indent="0" algn="r" rtl="1">
              <a:buNone/>
            </a:pPr>
            <a:endParaRPr lang="fa-IR" sz="2200" dirty="0">
              <a:cs typeface="B Mitra" panose="00000400000000000000" pitchFamily="2" charset="-78"/>
            </a:endParaRPr>
          </a:p>
        </p:txBody>
      </p:sp>
      <p:sp>
        <p:nvSpPr>
          <p:cNvPr id="3" name="Title 2"/>
          <p:cNvSpPr>
            <a:spLocks noGrp="1"/>
          </p:cNvSpPr>
          <p:nvPr>
            <p:ph type="title"/>
          </p:nvPr>
        </p:nvSpPr>
        <p:spPr/>
        <p:txBody>
          <a:bodyPr/>
          <a:lstStyle/>
          <a:p>
            <a:pPr algn="ctr" rtl="1"/>
            <a:r>
              <a:rPr lang="fa-IR" dirty="0" smtClean="0">
                <a:cs typeface="B Mitra" panose="00000400000000000000" pitchFamily="2" charset="-78"/>
              </a:rPr>
              <a:t>دلیل دینداری عاقلانه</a:t>
            </a:r>
            <a:endParaRPr lang="fa-IR" dirty="0">
              <a:cs typeface="B Mitra" panose="00000400000000000000" pitchFamily="2" charset="-78"/>
            </a:endParaRPr>
          </a:p>
        </p:txBody>
      </p:sp>
      <p:sp>
        <p:nvSpPr>
          <p:cNvPr id="5" name="Action Button: Back or Previous 4">
            <a:hlinkClick r:id="rId2" action="ppaction://hlinksldjump" highlightClick="1"/>
          </p:cNvPr>
          <p:cNvSpPr/>
          <p:nvPr/>
        </p:nvSpPr>
        <p:spPr>
          <a:xfrm>
            <a:off x="13063" y="6324599"/>
            <a:ext cx="825137" cy="53122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Action Button: Forward or Next 3">
            <a:hlinkClick r:id="" action="ppaction://hlinkshowjump?jump=previousslide" highlightClick="1"/>
          </p:cNvPr>
          <p:cNvSpPr/>
          <p:nvPr/>
        </p:nvSpPr>
        <p:spPr>
          <a:xfrm>
            <a:off x="8610600" y="6693090"/>
            <a:ext cx="457200" cy="1524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74384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randombar(horizontal)">
                                      <p:cBhvr>
                                        <p:cTn id="17" dur="500"/>
                                        <p:tgtEl>
                                          <p:spTgt spid="2">
                                            <p:txEl>
                                              <p:pRg st="5" end="5"/>
                                            </p:txEl>
                                          </p:spTgt>
                                        </p:tgtEl>
                                      </p:cBhvr>
                                    </p:animEffect>
                                  </p:childTnLst>
                                </p:cTn>
                              </p:par>
                            </p:childTnLst>
                          </p:cTn>
                        </p:par>
                        <p:par>
                          <p:cTn id="18" fill="hold">
                            <p:stCondLst>
                              <p:cond delay="500"/>
                            </p:stCondLst>
                            <p:childTnLst>
                              <p:par>
                                <p:cTn id="19" presetID="14" presetClass="entr" presetSubtype="10" fill="hold" nodeType="after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randombar(horizontal)">
                                      <p:cBhvr>
                                        <p:cTn id="21" dur="500"/>
                                        <p:tgtEl>
                                          <p:spTgt spid="2">
                                            <p:txEl>
                                              <p:pRg st="7" end="7"/>
                                            </p:txEl>
                                          </p:spTgt>
                                        </p:tgtEl>
                                      </p:cBhvr>
                                    </p:animEffect>
                                  </p:childTnLst>
                                </p:cTn>
                              </p:par>
                            </p:childTnLst>
                          </p:cTn>
                        </p:par>
                        <p:par>
                          <p:cTn id="22" fill="hold">
                            <p:stCondLst>
                              <p:cond delay="1000"/>
                            </p:stCondLst>
                            <p:childTnLst>
                              <p:par>
                                <p:cTn id="23" presetID="14" presetClass="entr" presetSubtype="10" fill="hold" nodeType="after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randombar(horizontal)">
                                      <p:cBhvr>
                                        <p:cTn id="25" dur="500"/>
                                        <p:tgtEl>
                                          <p:spTgt spid="2">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randombar(horizontal)">
                                      <p:cBhvr>
                                        <p:cTn id="30" dur="500"/>
                                        <p:tgtEl>
                                          <p:spTgt spid="2">
                                            <p:txEl>
                                              <p:pRg st="2" end="2"/>
                                            </p:txEl>
                                          </p:spTgt>
                                        </p:tgtEl>
                                      </p:cBhvr>
                                    </p:animEffect>
                                  </p:childTnLst>
                                </p:cTn>
                              </p:par>
                            </p:childTnLst>
                          </p:cTn>
                        </p:par>
                        <p:par>
                          <p:cTn id="31" fill="hold">
                            <p:stCondLst>
                              <p:cond delay="500"/>
                            </p:stCondLst>
                            <p:childTnLst>
                              <p:par>
                                <p:cTn id="32" presetID="14" presetClass="entr" presetSubtype="10" fill="hold" nodeType="after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randombar(horizontal)">
                                      <p:cBhvr>
                                        <p:cTn id="34" dur="5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randombar(horizontal)">
                                      <p:cBhvr>
                                        <p:cTn id="39" dur="500"/>
                                        <p:tgtEl>
                                          <p:spTgt spid="2">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2">
                                            <p:txEl>
                                              <p:pRg st="11" end="11"/>
                                            </p:txEl>
                                          </p:spTgt>
                                        </p:tgtEl>
                                        <p:attrNameLst>
                                          <p:attrName>style.visibility</p:attrName>
                                        </p:attrNameLst>
                                      </p:cBhvr>
                                      <p:to>
                                        <p:strVal val="visible"/>
                                      </p:to>
                                    </p:set>
                                    <p:animEffect transition="in" filter="randombar(horizontal)">
                                      <p:cBhvr>
                                        <p:cTn id="44" dur="500"/>
                                        <p:tgtEl>
                                          <p:spTgt spid="2">
                                            <p:txEl>
                                              <p:pRg st="11" end="11"/>
                                            </p:txEl>
                                          </p:spTgt>
                                        </p:tgtEl>
                                      </p:cBhvr>
                                    </p:animEffect>
                                  </p:childTnLst>
                                </p:cTn>
                              </p:par>
                            </p:childTnLst>
                          </p:cTn>
                        </p:par>
                        <p:par>
                          <p:cTn id="45" fill="hold">
                            <p:stCondLst>
                              <p:cond delay="500"/>
                            </p:stCondLst>
                            <p:childTnLst>
                              <p:par>
                                <p:cTn id="46" presetID="14" presetClass="entr" presetSubtype="10" fill="hold" nodeType="afterEffect">
                                  <p:stCondLst>
                                    <p:cond delay="0"/>
                                  </p:stCondLst>
                                  <p:childTnLst>
                                    <p:set>
                                      <p:cBhvr>
                                        <p:cTn id="47" dur="1" fill="hold">
                                          <p:stCondLst>
                                            <p:cond delay="0"/>
                                          </p:stCondLst>
                                        </p:cTn>
                                        <p:tgtEl>
                                          <p:spTgt spid="2">
                                            <p:txEl>
                                              <p:pRg st="12" end="12"/>
                                            </p:txEl>
                                          </p:spTgt>
                                        </p:tgtEl>
                                        <p:attrNameLst>
                                          <p:attrName>style.visibility</p:attrName>
                                        </p:attrNameLst>
                                      </p:cBhvr>
                                      <p:to>
                                        <p:strVal val="visible"/>
                                      </p:to>
                                    </p:set>
                                    <p:animEffect transition="in" filter="randombar(horizontal)">
                                      <p:cBhvr>
                                        <p:cTn id="48" dur="500"/>
                                        <p:tgtEl>
                                          <p:spTgt spid="2">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nodeType="clickEffect">
                                  <p:stCondLst>
                                    <p:cond delay="0"/>
                                  </p:stCondLst>
                                  <p:childTnLst>
                                    <p:set>
                                      <p:cBhvr>
                                        <p:cTn id="52" dur="1" fill="hold">
                                          <p:stCondLst>
                                            <p:cond delay="0"/>
                                          </p:stCondLst>
                                        </p:cTn>
                                        <p:tgtEl>
                                          <p:spTgt spid="2">
                                            <p:txEl>
                                              <p:pRg st="13" end="13"/>
                                            </p:txEl>
                                          </p:spTgt>
                                        </p:tgtEl>
                                        <p:attrNameLst>
                                          <p:attrName>style.visibility</p:attrName>
                                        </p:attrNameLst>
                                      </p:cBhvr>
                                      <p:to>
                                        <p:strVal val="visible"/>
                                      </p:to>
                                    </p:set>
                                    <p:animEffect transition="in" filter="randombar(horizontal)">
                                      <p:cBhvr>
                                        <p:cTn id="53" dur="500"/>
                                        <p:tgtEl>
                                          <p:spTgt spid="2">
                                            <p:txEl>
                                              <p:pRg st="13" end="13"/>
                                            </p:txEl>
                                          </p:spTgt>
                                        </p:tgtEl>
                                      </p:cBhvr>
                                    </p:animEffect>
                                  </p:childTnLst>
                                </p:cTn>
                              </p:par>
                            </p:childTnLst>
                          </p:cTn>
                        </p:par>
                        <p:par>
                          <p:cTn id="54" fill="hold">
                            <p:stCondLst>
                              <p:cond delay="500"/>
                            </p:stCondLst>
                            <p:childTnLst>
                              <p:par>
                                <p:cTn id="55" presetID="14" presetClass="entr" presetSubtype="10" fill="hold" nodeType="afterEffect">
                                  <p:stCondLst>
                                    <p:cond delay="0"/>
                                  </p:stCondLst>
                                  <p:childTnLst>
                                    <p:set>
                                      <p:cBhvr>
                                        <p:cTn id="56" dur="1" fill="hold">
                                          <p:stCondLst>
                                            <p:cond delay="0"/>
                                          </p:stCondLst>
                                        </p:cTn>
                                        <p:tgtEl>
                                          <p:spTgt spid="2">
                                            <p:txEl>
                                              <p:pRg st="14" end="14"/>
                                            </p:txEl>
                                          </p:spTgt>
                                        </p:tgtEl>
                                        <p:attrNameLst>
                                          <p:attrName>style.visibility</p:attrName>
                                        </p:attrNameLst>
                                      </p:cBhvr>
                                      <p:to>
                                        <p:strVal val="visible"/>
                                      </p:to>
                                    </p:set>
                                    <p:animEffect transition="in" filter="randombar(horizontal)">
                                      <p:cBhvr>
                                        <p:cTn id="57" dur="500"/>
                                        <p:tgtEl>
                                          <p:spTgt spid="2">
                                            <p:txEl>
                                              <p:pRg st="14" end="1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nodeType="clickEffect">
                                  <p:stCondLst>
                                    <p:cond delay="0"/>
                                  </p:stCondLst>
                                  <p:childTnLst>
                                    <p:set>
                                      <p:cBhvr>
                                        <p:cTn id="61" dur="1" fill="hold">
                                          <p:stCondLst>
                                            <p:cond delay="0"/>
                                          </p:stCondLst>
                                        </p:cTn>
                                        <p:tgtEl>
                                          <p:spTgt spid="2">
                                            <p:txEl>
                                              <p:pRg st="16" end="16"/>
                                            </p:txEl>
                                          </p:spTgt>
                                        </p:tgtEl>
                                        <p:attrNameLst>
                                          <p:attrName>style.visibility</p:attrName>
                                        </p:attrNameLst>
                                      </p:cBhvr>
                                      <p:to>
                                        <p:strVal val="visible"/>
                                      </p:to>
                                    </p:set>
                                    <p:animEffect transition="in" filter="randombar(horizontal)">
                                      <p:cBhvr>
                                        <p:cTn id="62" dur="500"/>
                                        <p:tgtEl>
                                          <p:spTgt spid="2">
                                            <p:txEl>
                                              <p:pRg st="16" end="16"/>
                                            </p:txEl>
                                          </p:spTgt>
                                        </p:tgtEl>
                                      </p:cBhvr>
                                    </p:animEffect>
                                  </p:childTnLst>
                                </p:cTn>
                              </p:par>
                              <p:par>
                                <p:cTn id="63" presetID="14" presetClass="entr" presetSubtype="10" fill="hold" nodeType="withEffect">
                                  <p:stCondLst>
                                    <p:cond delay="0"/>
                                  </p:stCondLst>
                                  <p:childTnLst>
                                    <p:set>
                                      <p:cBhvr>
                                        <p:cTn id="64" dur="1" fill="hold">
                                          <p:stCondLst>
                                            <p:cond delay="0"/>
                                          </p:stCondLst>
                                        </p:cTn>
                                        <p:tgtEl>
                                          <p:spTgt spid="2">
                                            <p:txEl>
                                              <p:pRg st="17" end="17"/>
                                            </p:txEl>
                                          </p:spTgt>
                                        </p:tgtEl>
                                        <p:attrNameLst>
                                          <p:attrName>style.visibility</p:attrName>
                                        </p:attrNameLst>
                                      </p:cBhvr>
                                      <p:to>
                                        <p:strVal val="visible"/>
                                      </p:to>
                                    </p:set>
                                    <p:animEffect transition="in" filter="randombar(horizontal)">
                                      <p:cBhvr>
                                        <p:cTn id="65" dur="500"/>
                                        <p:tgtEl>
                                          <p:spTgt spid="2">
                                            <p:txEl>
                                              <p:pRg st="17" end="17"/>
                                            </p:txEl>
                                          </p:spTgt>
                                        </p:tgtEl>
                                      </p:cBhvr>
                                    </p:animEffect>
                                  </p:childTnLst>
                                </p:cTn>
                              </p:par>
                              <p:par>
                                <p:cTn id="66" presetID="14" presetClass="entr" presetSubtype="10" fill="hold" nodeType="withEffect">
                                  <p:stCondLst>
                                    <p:cond delay="0"/>
                                  </p:stCondLst>
                                  <p:childTnLst>
                                    <p:set>
                                      <p:cBhvr>
                                        <p:cTn id="67" dur="1" fill="hold">
                                          <p:stCondLst>
                                            <p:cond delay="0"/>
                                          </p:stCondLst>
                                        </p:cTn>
                                        <p:tgtEl>
                                          <p:spTgt spid="2">
                                            <p:txEl>
                                              <p:pRg st="18" end="18"/>
                                            </p:txEl>
                                          </p:spTgt>
                                        </p:tgtEl>
                                        <p:attrNameLst>
                                          <p:attrName>style.visibility</p:attrName>
                                        </p:attrNameLst>
                                      </p:cBhvr>
                                      <p:to>
                                        <p:strVal val="visible"/>
                                      </p:to>
                                    </p:set>
                                    <p:animEffect transition="in" filter="randombar(horizontal)">
                                      <p:cBhvr>
                                        <p:cTn id="68" dur="500"/>
                                        <p:tgtEl>
                                          <p:spTgt spid="2">
                                            <p:txEl>
                                              <p:pRg st="18" end="18"/>
                                            </p:txEl>
                                          </p:spTgt>
                                        </p:tgtEl>
                                      </p:cBhvr>
                                    </p:animEffect>
                                  </p:childTnLst>
                                </p:cTn>
                              </p:par>
                              <p:par>
                                <p:cTn id="69" presetID="14" presetClass="entr" presetSubtype="10" fill="hold" nodeType="withEffect">
                                  <p:stCondLst>
                                    <p:cond delay="0"/>
                                  </p:stCondLst>
                                  <p:childTnLst>
                                    <p:set>
                                      <p:cBhvr>
                                        <p:cTn id="70" dur="1" fill="hold">
                                          <p:stCondLst>
                                            <p:cond delay="0"/>
                                          </p:stCondLst>
                                        </p:cTn>
                                        <p:tgtEl>
                                          <p:spTgt spid="2">
                                            <p:txEl>
                                              <p:pRg st="19" end="19"/>
                                            </p:txEl>
                                          </p:spTgt>
                                        </p:tgtEl>
                                        <p:attrNameLst>
                                          <p:attrName>style.visibility</p:attrName>
                                        </p:attrNameLst>
                                      </p:cBhvr>
                                      <p:to>
                                        <p:strVal val="visible"/>
                                      </p:to>
                                    </p:set>
                                    <p:animEffect transition="in" filter="randombar(horizontal)">
                                      <p:cBhvr>
                                        <p:cTn id="71" dur="500"/>
                                        <p:tgtEl>
                                          <p:spTgt spid="2">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cs typeface="B Mitra" panose="00000400000000000000" pitchFamily="2" charset="-78"/>
              </a:rPr>
              <a:t>اینکه انسان‌ها می‌توانند (= اختیار دارند) به گونه‌های مختلف رفتار کنند، </a:t>
            </a:r>
            <a:r>
              <a:rPr lang="fa-IR" b="1" dirty="0" smtClean="0">
                <a:cs typeface="B Mitra" panose="00000400000000000000" pitchFamily="2" charset="-78"/>
              </a:rPr>
              <a:t>آیا منطقا </a:t>
            </a:r>
            <a:r>
              <a:rPr lang="fa-IR" b="1" dirty="0">
                <a:cs typeface="B Mitra" panose="00000400000000000000" pitchFamily="2" charset="-78"/>
              </a:rPr>
              <a:t>دلیل نمی‌شود که حقِ انجام چنان رفتاری هم داشته </a:t>
            </a:r>
            <a:r>
              <a:rPr lang="fa-IR" b="1" dirty="0" smtClean="0">
                <a:cs typeface="B Mitra" panose="00000400000000000000" pitchFamily="2" charset="-78"/>
              </a:rPr>
              <a:t>باشند</a:t>
            </a:r>
            <a:r>
              <a:rPr lang="fa-IR" b="1" dirty="0">
                <a:cs typeface="B Mitra" panose="00000400000000000000" pitchFamily="2" charset="-78"/>
              </a:rPr>
              <a:t>؟</a:t>
            </a:r>
          </a:p>
          <a:p>
            <a:pPr algn="r" rtl="1"/>
            <a:r>
              <a:rPr lang="fa-IR" b="1" dirty="0" smtClean="0">
                <a:cs typeface="B Mitra" panose="00000400000000000000" pitchFamily="2" charset="-78"/>
              </a:rPr>
              <a:t>به </a:t>
            </a:r>
            <a:r>
              <a:rPr lang="fa-IR" b="1" dirty="0">
                <a:cs typeface="B Mitra" panose="00000400000000000000" pitchFamily="2" charset="-78"/>
              </a:rPr>
              <a:t>فرض انسان‌ها در متن طبیعت آزاد «هستند»، چرا برای این آزادی «حق» دارند؛ یعنی چرا «نباید» کسی متعرض این آزادی‌ِ‌ آنان شود؟ </a:t>
            </a:r>
            <a:endParaRPr lang="fa-IR" b="1" dirty="0" smtClean="0">
              <a:cs typeface="B Mitra" panose="00000400000000000000" pitchFamily="2" charset="-78"/>
            </a:endParaRPr>
          </a:p>
          <a:p>
            <a:pPr algn="r" rtl="1"/>
            <a:r>
              <a:rPr lang="fa-IR" b="1" dirty="0" smtClean="0">
                <a:cs typeface="B Mitra" panose="00000400000000000000" pitchFamily="2" charset="-78"/>
              </a:rPr>
              <a:t>مثلا: </a:t>
            </a:r>
            <a:r>
              <a:rPr lang="fa-IR" sz="2800" b="1" dirty="0" smtClean="0">
                <a:cs typeface="B Mitra" panose="00000400000000000000" pitchFamily="2" charset="-78"/>
              </a:rPr>
              <a:t>هرکس </a:t>
            </a:r>
            <a:r>
              <a:rPr lang="fa-IR" sz="2800" b="1" dirty="0">
                <a:cs typeface="B Mitra" panose="00000400000000000000" pitchFamily="2" charset="-78"/>
              </a:rPr>
              <a:t>می‌تواند (= اختیار دارد) از باب تفریح سیلی‌ای به گوش دیگری بزند، </a:t>
            </a:r>
            <a:r>
              <a:rPr lang="fa-IR" sz="2800" b="1" dirty="0" smtClean="0">
                <a:cs typeface="B Mitra" panose="00000400000000000000" pitchFamily="2" charset="-78"/>
              </a:rPr>
              <a:t>آیا چنین </a:t>
            </a:r>
            <a:r>
              <a:rPr lang="fa-IR" sz="2800" b="1" dirty="0">
                <a:cs typeface="B Mitra" panose="00000400000000000000" pitchFamily="2" charset="-78"/>
              </a:rPr>
              <a:t>«حق»ی </a:t>
            </a:r>
            <a:r>
              <a:rPr lang="fa-IR" sz="2800" b="1" dirty="0" smtClean="0">
                <a:cs typeface="B Mitra" panose="00000400000000000000" pitchFamily="2" charset="-78"/>
              </a:rPr>
              <a:t>دارد؟!</a:t>
            </a:r>
            <a:endParaRPr lang="fa-IR" sz="2800" b="1" dirty="0">
              <a:cs typeface="B Mitra" panose="00000400000000000000" pitchFamily="2" charset="-78"/>
            </a:endParaRPr>
          </a:p>
          <a:p>
            <a:pPr algn="r" rtl="1"/>
            <a:endParaRPr lang="fa-IR" b="1" dirty="0">
              <a:cs typeface="B Mitra" panose="00000400000000000000" pitchFamily="2" charset="-78"/>
            </a:endParaRPr>
          </a:p>
        </p:txBody>
      </p:sp>
      <p:sp>
        <p:nvSpPr>
          <p:cNvPr id="3" name="Title 2"/>
          <p:cNvSpPr>
            <a:spLocks noGrp="1"/>
          </p:cNvSpPr>
          <p:nvPr>
            <p:ph type="title"/>
          </p:nvPr>
        </p:nvSpPr>
        <p:spPr/>
        <p:txBody>
          <a:bodyPr>
            <a:normAutofit fontScale="90000"/>
          </a:bodyPr>
          <a:lstStyle/>
          <a:p>
            <a:pPr algn="r" rtl="1"/>
            <a:r>
              <a:rPr lang="fa-IR" dirty="0" smtClean="0">
                <a:latin typeface="B Lotus"/>
                <a:cs typeface="B Mitra" panose="00000400000000000000" pitchFamily="2" charset="-78"/>
              </a:rPr>
              <a:t>3. گذر </a:t>
            </a:r>
            <a:r>
              <a:rPr lang="fa-IR" dirty="0">
                <a:latin typeface="B Lotus"/>
                <a:cs typeface="B Mitra" panose="00000400000000000000" pitchFamily="2" charset="-78"/>
              </a:rPr>
              <a:t>غیرموجه از «هست» (اختیار) به «باید» (حق</a:t>
            </a:r>
            <a:r>
              <a:rPr lang="fa-IR" dirty="0" smtClean="0">
                <a:latin typeface="B Lotus"/>
                <a:cs typeface="B Mitra" panose="00000400000000000000" pitchFamily="2" charset="-78"/>
              </a:rPr>
              <a:t>)</a:t>
            </a:r>
            <a:endParaRPr lang="fa-IR" dirty="0"/>
          </a:p>
        </p:txBody>
      </p:sp>
      <p:sp>
        <p:nvSpPr>
          <p:cNvPr id="4" name="Pentagon 3">
            <a:hlinkClick r:id="rId2" action="ppaction://hlinksldjump"/>
          </p:cNvPr>
          <p:cNvSpPr/>
          <p:nvPr/>
        </p:nvSpPr>
        <p:spPr>
          <a:xfrm>
            <a:off x="8001000" y="6070981"/>
            <a:ext cx="762000" cy="484632"/>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05664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2">
                                            <p:txEl>
                                              <p:pRg st="1" end="1"/>
                                            </p:txEl>
                                          </p:spTgt>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4440246"/>
          </a:xfrm>
        </p:spPr>
        <p:txBody>
          <a:bodyPr>
            <a:normAutofit fontScale="90000"/>
          </a:bodyPr>
          <a:lstStyle/>
          <a:p>
            <a:pPr algn="ctr" rtl="1"/>
            <a:r>
              <a:rPr lang="fa-IR" sz="6000" dirty="0" smtClean="0">
                <a:cs typeface="B Lotus" panose="00000400000000000000" pitchFamily="2" charset="-78"/>
              </a:rPr>
              <a:t>اسلام، اخلاق و حقوق جنسی</a:t>
            </a:r>
            <a:br>
              <a:rPr lang="fa-IR" sz="6000" dirty="0" smtClean="0">
                <a:cs typeface="B Lotus" panose="00000400000000000000" pitchFamily="2" charset="-78"/>
              </a:rPr>
            </a:br>
            <a:r>
              <a:rPr lang="fa-IR" sz="4800" dirty="0" smtClean="0">
                <a:cs typeface="B Lotus" panose="00000400000000000000" pitchFamily="2" charset="-78"/>
              </a:rPr>
              <a:t>بحثی درباره همجنس‌گرایی</a:t>
            </a:r>
            <a:br>
              <a:rPr lang="fa-IR" sz="4800" dirty="0" smtClean="0">
                <a:cs typeface="B Lotus" panose="00000400000000000000" pitchFamily="2" charset="-78"/>
              </a:rPr>
            </a:br>
            <a:r>
              <a:rPr lang="fa-IR" sz="4800" dirty="0" smtClean="0">
                <a:cs typeface="B Lotus" panose="00000400000000000000" pitchFamily="2" charset="-78"/>
              </a:rPr>
              <a:t/>
            </a:r>
            <a:br>
              <a:rPr lang="fa-IR" sz="4800" dirty="0" smtClean="0">
                <a:cs typeface="B Lotus" panose="00000400000000000000" pitchFamily="2" charset="-78"/>
              </a:rPr>
            </a:br>
            <a:r>
              <a:rPr lang="en-US" sz="4800" dirty="0" smtClean="0">
                <a:cs typeface="B Lotus" panose="00000400000000000000" pitchFamily="2" charset="-78"/>
              </a:rPr>
              <a:t/>
            </a:r>
            <a:br>
              <a:rPr lang="en-US" sz="4800" dirty="0" smtClean="0">
                <a:cs typeface="B Lotus" panose="00000400000000000000" pitchFamily="2" charset="-78"/>
              </a:rPr>
            </a:br>
            <a:r>
              <a:rPr lang="fa-IR" sz="4800" dirty="0" smtClean="0">
                <a:cs typeface="B Lotus" panose="00000400000000000000" pitchFamily="2" charset="-78"/>
              </a:rPr>
              <a:t>                              </a:t>
            </a:r>
            <a:r>
              <a:rPr lang="fa-IR" sz="4000" dirty="0" smtClean="0">
                <a:cs typeface="B Lotus" panose="00000400000000000000" pitchFamily="2" charset="-78"/>
              </a:rPr>
              <a:t>حسین سوزنچی</a:t>
            </a:r>
            <a:br>
              <a:rPr lang="fa-IR" sz="4000" dirty="0" smtClean="0">
                <a:cs typeface="B Lotus" panose="00000400000000000000" pitchFamily="2" charset="-78"/>
              </a:rPr>
            </a:br>
            <a:r>
              <a:rPr lang="fa-IR" sz="4000" dirty="0" smtClean="0">
                <a:cs typeface="B Lotus" panose="00000400000000000000" pitchFamily="2" charset="-78"/>
              </a:rPr>
              <a:t>                        دیماه 1397 ،دانشگاه شریف</a:t>
            </a:r>
            <a:endParaRPr lang="en-US" sz="4000" dirty="0">
              <a:cs typeface="B Lotus" panose="00000400000000000000"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00472"/>
          </a:xfrm>
        </p:spPr>
        <p:txBody>
          <a:bodyPr>
            <a:normAutofit fontScale="70000" lnSpcReduction="20000"/>
          </a:bodyPr>
          <a:lstStyle/>
          <a:p>
            <a:pPr marL="109728" indent="0" algn="ctr" rtl="1">
              <a:lnSpc>
                <a:spcPct val="120000"/>
              </a:lnSpc>
              <a:buNone/>
            </a:pPr>
            <a:r>
              <a:rPr lang="fa-IR" b="1" dirty="0" smtClean="0">
                <a:solidFill>
                  <a:schemeClr val="bg2">
                    <a:lumMod val="50000"/>
                  </a:schemeClr>
                </a:solidFill>
                <a:cs typeface="B Mitra" panose="00000400000000000000" pitchFamily="2" charset="-78"/>
              </a:rPr>
              <a:t>مدعا</a:t>
            </a:r>
          </a:p>
          <a:p>
            <a:pPr marL="109728" indent="0" algn="r" rtl="1">
              <a:lnSpc>
                <a:spcPct val="120000"/>
              </a:lnSpc>
              <a:buNone/>
            </a:pPr>
            <a:r>
              <a:rPr lang="fa-IR" b="1" dirty="0" smtClean="0">
                <a:cs typeface="B Mitra" panose="00000400000000000000" pitchFamily="2" charset="-78"/>
              </a:rPr>
              <a:t> شاید </a:t>
            </a:r>
            <a:r>
              <a:rPr lang="fa-IR" b="1" dirty="0">
                <a:cs typeface="B Mitra" panose="00000400000000000000" pitchFamily="2" charset="-78"/>
              </a:rPr>
              <a:t>از نظر شما روابط ‌هم‌جنس‌گرایانه ناپسند باشد، اما این نظر شماست؛ و اگر دو نفر خودشان </a:t>
            </a:r>
            <a:r>
              <a:rPr lang="fa-IR" b="1" dirty="0" smtClean="0">
                <a:cs typeface="B Mitra" panose="00000400000000000000" pitchFamily="2" charset="-78"/>
              </a:rPr>
              <a:t>راضی </a:t>
            </a:r>
            <a:r>
              <a:rPr lang="fa-IR" b="1" dirty="0">
                <a:cs typeface="B Mitra" panose="00000400000000000000" pitchFamily="2" charset="-78"/>
              </a:rPr>
              <a:t>باشند ربطی به شما ندارد؛ و آنان </a:t>
            </a:r>
            <a:r>
              <a:rPr lang="fa-IR" b="1" dirty="0" smtClean="0">
                <a:cs typeface="B Mitra" panose="00000400000000000000" pitchFamily="2" charset="-78"/>
              </a:rPr>
              <a:t>حق دارند </a:t>
            </a:r>
            <a:r>
              <a:rPr lang="fa-IR" b="1" dirty="0">
                <a:cs typeface="B Mitra" panose="00000400000000000000" pitchFamily="2" charset="-78"/>
              </a:rPr>
              <a:t>آن گونه که خودشان می‌پسندند زندگی کنند؛ و شما حق ندارید مانع آنان </a:t>
            </a:r>
            <a:r>
              <a:rPr lang="fa-IR" b="1" dirty="0" smtClean="0">
                <a:cs typeface="B Mitra" panose="00000400000000000000" pitchFamily="2" charset="-78"/>
              </a:rPr>
              <a:t>شوید.</a:t>
            </a:r>
          </a:p>
          <a:p>
            <a:pPr marL="109728" indent="0" algn="ctr" rtl="1">
              <a:lnSpc>
                <a:spcPct val="120000"/>
              </a:lnSpc>
              <a:buNone/>
            </a:pPr>
            <a:r>
              <a:rPr lang="fa-IR" b="1" dirty="0" smtClean="0">
                <a:solidFill>
                  <a:schemeClr val="bg2">
                    <a:lumMod val="50000"/>
                  </a:schemeClr>
                </a:solidFill>
                <a:cs typeface="B Mitra" panose="00000400000000000000" pitchFamily="2" charset="-78"/>
              </a:rPr>
              <a:t>نقد</a:t>
            </a:r>
          </a:p>
          <a:p>
            <a:pPr marL="109728" indent="0" algn="r" rtl="1">
              <a:lnSpc>
                <a:spcPct val="120000"/>
              </a:lnSpc>
              <a:buNone/>
            </a:pPr>
            <a:r>
              <a:rPr lang="fa-IR" b="1" dirty="0">
                <a:cs typeface="B Mitra" panose="00000400000000000000" pitchFamily="2" charset="-78"/>
              </a:rPr>
              <a:t>«حق آزادی» اگر مبتنی بر کرامت انسان است، صرفاً به معنای «مجاز بودن» برای ارتکاب اشتباه است؛ </a:t>
            </a:r>
          </a:p>
          <a:p>
            <a:pPr marL="109728" indent="0" algn="r" rtl="1">
              <a:lnSpc>
                <a:spcPct val="120000"/>
              </a:lnSpc>
              <a:buNone/>
            </a:pPr>
            <a:r>
              <a:rPr lang="fa-IR" b="1" dirty="0" smtClean="0">
                <a:solidFill>
                  <a:srgbClr val="00B050"/>
                </a:solidFill>
                <a:cs typeface="B Mitra" panose="00000400000000000000" pitchFamily="2" charset="-78"/>
              </a:rPr>
              <a:t>اگر </a:t>
            </a:r>
            <a:r>
              <a:rPr lang="fa-IR" b="1" dirty="0">
                <a:solidFill>
                  <a:srgbClr val="00B050"/>
                </a:solidFill>
                <a:cs typeface="B Mitra" panose="00000400000000000000" pitchFamily="2" charset="-78"/>
              </a:rPr>
              <a:t>در انتخاب خود اشتباه کرد، به خاطر این اشتباهش مؤاخذه نمی‌شود؛ </a:t>
            </a:r>
          </a:p>
          <a:p>
            <a:pPr marL="109728" indent="0" algn="r" rtl="1">
              <a:lnSpc>
                <a:spcPct val="120000"/>
              </a:lnSpc>
              <a:buNone/>
            </a:pPr>
            <a:r>
              <a:rPr lang="fa-IR" b="1" dirty="0" smtClean="0">
                <a:solidFill>
                  <a:srgbClr val="C00000"/>
                </a:solidFill>
                <a:cs typeface="B Mitra" panose="00000400000000000000" pitchFamily="2" charset="-78"/>
              </a:rPr>
              <a:t>نه </a:t>
            </a:r>
            <a:r>
              <a:rPr lang="fa-IR" b="1" dirty="0">
                <a:solidFill>
                  <a:srgbClr val="C00000"/>
                </a:solidFill>
                <a:cs typeface="B Mitra" panose="00000400000000000000" pitchFamily="2" charset="-78"/>
              </a:rPr>
              <a:t>اینکه </a:t>
            </a:r>
            <a:r>
              <a:rPr lang="fa-IR" b="1" dirty="0">
                <a:cs typeface="B Mitra" panose="00000400000000000000" pitchFamily="2" charset="-78"/>
              </a:rPr>
              <a:t>ثمره اشتباه او امر حق و روا قلمداد شود؛ </a:t>
            </a:r>
            <a:r>
              <a:rPr lang="fa-IR" b="1" dirty="0" smtClean="0">
                <a:cs typeface="B Mitra" panose="00000400000000000000" pitchFamily="2" charset="-78"/>
              </a:rPr>
              <a:t>و </a:t>
            </a:r>
            <a:r>
              <a:rPr lang="fa-IR" b="1" dirty="0">
                <a:cs typeface="B Mitra" panose="00000400000000000000" pitchFamily="2" charset="-78"/>
              </a:rPr>
              <a:t>اشتباه، حق ویژه‌ای برای او پدید آوَرَد! </a:t>
            </a:r>
          </a:p>
          <a:p>
            <a:pPr marL="109728" indent="0" algn="r" rtl="1">
              <a:lnSpc>
                <a:spcPct val="120000"/>
              </a:lnSpc>
              <a:buNone/>
            </a:pPr>
            <a:r>
              <a:rPr lang="fa-IR" b="1" dirty="0" smtClean="0">
                <a:solidFill>
                  <a:srgbClr val="C00000"/>
                </a:solidFill>
                <a:cs typeface="B Mitra" panose="00000400000000000000" pitchFamily="2" charset="-78"/>
              </a:rPr>
              <a:t>نه </a:t>
            </a:r>
            <a:r>
              <a:rPr lang="fa-IR" b="1" dirty="0">
                <a:solidFill>
                  <a:srgbClr val="C00000"/>
                </a:solidFill>
                <a:cs typeface="B Mitra" panose="00000400000000000000" pitchFamily="2" charset="-78"/>
              </a:rPr>
              <a:t>اینکه </a:t>
            </a:r>
            <a:r>
              <a:rPr lang="fa-IR" b="1" dirty="0">
                <a:cs typeface="B Mitra" panose="00000400000000000000" pitchFamily="2" charset="-78"/>
              </a:rPr>
              <a:t>اجازه «جرم» و «گناه» (یعنی </a:t>
            </a:r>
            <a:r>
              <a:rPr lang="fa-IR" b="1" dirty="0" smtClean="0">
                <a:cs typeface="B Mitra" panose="00000400000000000000" pitchFamily="2" charset="-78"/>
              </a:rPr>
              <a:t>جهل </a:t>
            </a:r>
            <a:r>
              <a:rPr lang="fa-IR" b="1" dirty="0">
                <a:cs typeface="B Mitra" panose="00000400000000000000" pitchFamily="2" charset="-78"/>
              </a:rPr>
              <a:t>نداشته، تا کارش مصداق «اشتباه» محسوب شود) داشته باشد! </a:t>
            </a:r>
          </a:p>
          <a:p>
            <a:pPr marL="109728" indent="0" algn="r" rtl="1">
              <a:lnSpc>
                <a:spcPct val="120000"/>
              </a:lnSpc>
              <a:buNone/>
            </a:pPr>
            <a:r>
              <a:rPr lang="fa-IR" b="1" dirty="0" smtClean="0">
                <a:solidFill>
                  <a:srgbClr val="C00000"/>
                </a:solidFill>
                <a:cs typeface="B Mitra" panose="00000400000000000000" pitchFamily="2" charset="-78"/>
              </a:rPr>
              <a:t>حتی نه </a:t>
            </a:r>
            <a:r>
              <a:rPr lang="fa-IR" b="1" dirty="0">
                <a:solidFill>
                  <a:srgbClr val="C00000"/>
                </a:solidFill>
                <a:cs typeface="B Mitra" panose="00000400000000000000" pitchFamily="2" charset="-78"/>
              </a:rPr>
              <a:t>اینکه </a:t>
            </a:r>
            <a:r>
              <a:rPr lang="fa-IR" b="1" dirty="0">
                <a:cs typeface="B Mitra" panose="00000400000000000000" pitchFamily="2" charset="-78"/>
              </a:rPr>
              <a:t>اگر اشتباهش در عمل عوارض سوئی داشت، در قبال آن عوارض سوء، مسئولیتی نداشته باشد! </a:t>
            </a:r>
            <a:r>
              <a:rPr lang="fa-IR" b="1" dirty="0" smtClean="0">
                <a:cs typeface="B Mitra" panose="00000400000000000000" pitchFamily="2" charset="-78"/>
              </a:rPr>
              <a:t>(خسارت ناسی از اشتباه </a:t>
            </a:r>
            <a:r>
              <a:rPr lang="fa-IR" b="1" dirty="0">
                <a:cs typeface="B Mitra" panose="00000400000000000000" pitchFamily="2" charset="-78"/>
              </a:rPr>
              <a:t>در </a:t>
            </a:r>
            <a:r>
              <a:rPr lang="fa-IR" b="1" dirty="0" smtClean="0">
                <a:cs typeface="B Mitra" panose="00000400000000000000" pitchFamily="2" charset="-78"/>
              </a:rPr>
              <a:t>رانندگی)</a:t>
            </a:r>
            <a:endParaRPr lang="fa-IR" b="1" dirty="0">
              <a:cs typeface="B Mitra" panose="00000400000000000000" pitchFamily="2" charset="-78"/>
            </a:endParaRPr>
          </a:p>
          <a:p>
            <a:pPr marL="109728" indent="0" algn="r" rtl="1">
              <a:lnSpc>
                <a:spcPct val="120000"/>
              </a:lnSpc>
              <a:buNone/>
            </a:pPr>
            <a:endParaRPr lang="fa-IR" b="1" dirty="0" smtClean="0">
              <a:cs typeface="B Mitra" panose="00000400000000000000" pitchFamily="2" charset="-78"/>
            </a:endParaRPr>
          </a:p>
          <a:p>
            <a:pPr marL="109728" indent="0" algn="r" rtl="1">
              <a:lnSpc>
                <a:spcPct val="120000"/>
              </a:lnSpc>
              <a:buNone/>
            </a:pPr>
            <a:r>
              <a:rPr lang="fa-IR" b="1" dirty="0" smtClean="0">
                <a:cs typeface="B Mitra" panose="00000400000000000000" pitchFamily="2" charset="-78"/>
              </a:rPr>
              <a:t>آیا</a:t>
            </a:r>
            <a:r>
              <a:rPr lang="fa-IR" b="1" dirty="0" smtClean="0">
                <a:solidFill>
                  <a:srgbClr val="00B050"/>
                </a:solidFill>
                <a:cs typeface="B Mitra" panose="00000400000000000000" pitchFamily="2" charset="-78"/>
              </a:rPr>
              <a:t>«جواز </a:t>
            </a:r>
            <a:r>
              <a:rPr lang="fa-IR" b="1" dirty="0">
                <a:solidFill>
                  <a:srgbClr val="00B050"/>
                </a:solidFill>
                <a:cs typeface="B Mitra" panose="00000400000000000000" pitchFamily="2" charset="-78"/>
              </a:rPr>
              <a:t>ارتکاب اقدام اشتباه</a:t>
            </a:r>
            <a:r>
              <a:rPr lang="fa-IR" b="1" dirty="0" smtClean="0">
                <a:solidFill>
                  <a:srgbClr val="00B050"/>
                </a:solidFill>
                <a:cs typeface="B Mitra" panose="00000400000000000000" pitchFamily="2" charset="-78"/>
              </a:rPr>
              <a:t>» </a:t>
            </a:r>
            <a:r>
              <a:rPr lang="fa-IR" b="1" dirty="0" smtClean="0">
                <a:cs typeface="B Mitra" panose="00000400000000000000" pitchFamily="2" charset="-78"/>
              </a:rPr>
              <a:t>، </a:t>
            </a:r>
            <a:r>
              <a:rPr lang="fa-IR" b="1" dirty="0">
                <a:solidFill>
                  <a:srgbClr val="C00000"/>
                </a:solidFill>
                <a:cs typeface="B Mitra" panose="00000400000000000000" pitchFamily="2" charset="-78"/>
              </a:rPr>
              <a:t>«حق گناه کردن» </a:t>
            </a:r>
            <a:r>
              <a:rPr lang="fa-IR" b="1" dirty="0" smtClean="0">
                <a:cs typeface="B Mitra" panose="00000400000000000000" pitchFamily="2" charset="-78"/>
              </a:rPr>
              <a:t>را نتیجه می‌دهد؟</a:t>
            </a:r>
            <a:endParaRPr lang="fa-IR" b="1" dirty="0">
              <a:cs typeface="B Mitra" panose="00000400000000000000" pitchFamily="2" charset="-78"/>
            </a:endParaRPr>
          </a:p>
        </p:txBody>
      </p:sp>
      <p:sp>
        <p:nvSpPr>
          <p:cNvPr id="3" name="Title 2"/>
          <p:cNvSpPr>
            <a:spLocks noGrp="1"/>
          </p:cNvSpPr>
          <p:nvPr>
            <p:ph type="title"/>
          </p:nvPr>
        </p:nvSpPr>
        <p:spPr>
          <a:xfrm>
            <a:off x="228600" y="274638"/>
            <a:ext cx="8839200" cy="1143000"/>
          </a:xfrm>
        </p:spPr>
        <p:txBody>
          <a:bodyPr>
            <a:normAutofit/>
          </a:bodyPr>
          <a:lstStyle/>
          <a:p>
            <a:pPr algn="ctr" rtl="1"/>
            <a:r>
              <a:rPr lang="fa-IR" dirty="0">
                <a:latin typeface="B Lotus"/>
                <a:cs typeface="B Mitra" panose="00000400000000000000" pitchFamily="2" charset="-78"/>
              </a:rPr>
              <a:t>4. فهم ناصواب از «حق آزادی</a:t>
            </a:r>
            <a:r>
              <a:rPr lang="fa-IR" dirty="0" smtClean="0">
                <a:latin typeface="B Lotus"/>
                <a:cs typeface="B Mitra" panose="00000400000000000000" pitchFamily="2" charset="-78"/>
              </a:rPr>
              <a:t>»: گناه یا اشتباه</a:t>
            </a:r>
            <a:endParaRPr lang="fa-IR" dirty="0"/>
          </a:p>
        </p:txBody>
      </p:sp>
      <p:sp>
        <p:nvSpPr>
          <p:cNvPr id="4" name="Pentagon 3">
            <a:hlinkClick r:id="rId2" action="ppaction://hlinksldjump"/>
          </p:cNvPr>
          <p:cNvSpPr/>
          <p:nvPr/>
        </p:nvSpPr>
        <p:spPr>
          <a:xfrm>
            <a:off x="8077200" y="6477000"/>
            <a:ext cx="609600" cy="36849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p>
        </p:txBody>
      </p:sp>
      <p:sp>
        <p:nvSpPr>
          <p:cNvPr id="5" name="Action Button: Back or Previous 4">
            <a:hlinkClick r:id="rId3" action="ppaction://hlinksldjump" highlightClick="1"/>
          </p:cNvPr>
          <p:cNvSpPr/>
          <p:nvPr/>
        </p:nvSpPr>
        <p:spPr>
          <a:xfrm>
            <a:off x="2177" y="6172200"/>
            <a:ext cx="759823" cy="67329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23238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circle(in)">
                                      <p:cBhvr>
                                        <p:cTn id="11" dur="2000"/>
                                        <p:tgtEl>
                                          <p:spTgt spid="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circle(in)">
                                      <p:cBhvr>
                                        <p:cTn id="16" dur="2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circle(in)">
                                      <p:cBhvr>
                                        <p:cTn id="21" dur="2000"/>
                                        <p:tgtEl>
                                          <p:spTgt spid="2">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circle(in)">
                                      <p:cBhvr>
                                        <p:cTn id="26" dur="2000"/>
                                        <p:tgtEl>
                                          <p:spTgt spid="2">
                                            <p:txEl>
                                              <p:pRg st="4" end="4"/>
                                            </p:txEl>
                                          </p:spTgt>
                                        </p:tgtEl>
                                      </p:cBhvr>
                                    </p:animEffect>
                                  </p:childTnLst>
                                </p:cTn>
                              </p:par>
                            </p:childTnLst>
                          </p:cTn>
                        </p:par>
                        <p:par>
                          <p:cTn id="27" fill="hold">
                            <p:stCondLst>
                              <p:cond delay="2000"/>
                            </p:stCondLst>
                            <p:childTnLst>
                              <p:par>
                                <p:cTn id="28" presetID="6" presetClass="entr" presetSubtype="16" fill="hold" nodeType="after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circle(in)">
                                      <p:cBhvr>
                                        <p:cTn id="30" dur="2000"/>
                                        <p:tgtEl>
                                          <p:spTgt spid="2">
                                            <p:txEl>
                                              <p:pRg st="5" end="5"/>
                                            </p:txEl>
                                          </p:spTgt>
                                        </p:tgtEl>
                                      </p:cBhvr>
                                    </p:animEffect>
                                  </p:childTnLst>
                                </p:cTn>
                              </p:par>
                            </p:childTnLst>
                          </p:cTn>
                        </p:par>
                        <p:par>
                          <p:cTn id="31" fill="hold">
                            <p:stCondLst>
                              <p:cond delay="4000"/>
                            </p:stCondLst>
                            <p:childTnLst>
                              <p:par>
                                <p:cTn id="32" presetID="6" presetClass="entr" presetSubtype="16" fill="hold" nodeType="after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circle(in)">
                                      <p:cBhvr>
                                        <p:cTn id="34" dur="2000"/>
                                        <p:tgtEl>
                                          <p:spTgt spid="2">
                                            <p:txEl>
                                              <p:pRg st="6" end="6"/>
                                            </p:txEl>
                                          </p:spTgt>
                                        </p:tgtEl>
                                      </p:cBhvr>
                                    </p:animEffect>
                                  </p:childTnLst>
                                </p:cTn>
                              </p:par>
                            </p:childTnLst>
                          </p:cTn>
                        </p:par>
                        <p:par>
                          <p:cTn id="35" fill="hold">
                            <p:stCondLst>
                              <p:cond delay="6000"/>
                            </p:stCondLst>
                            <p:childTnLst>
                              <p:par>
                                <p:cTn id="36" presetID="6" presetClass="entr" presetSubtype="16" fill="hold" nodeType="after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circle(in)">
                                      <p:cBhvr>
                                        <p:cTn id="38" dur="2000"/>
                                        <p:tgtEl>
                                          <p:spTgt spid="2">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Effect transition="in" filter="circle(in)">
                                      <p:cBhvr>
                                        <p:cTn id="43"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fontScale="85000" lnSpcReduction="10000"/>
          </a:bodyPr>
          <a:lstStyle/>
          <a:p>
            <a:pPr algn="r" rtl="1">
              <a:buNone/>
            </a:pPr>
            <a:r>
              <a:rPr lang="fa-IR" sz="2800" b="1" dirty="0">
                <a:latin typeface="B Lotus"/>
                <a:cs typeface="B Mitra" panose="00000400000000000000" pitchFamily="2" charset="-78"/>
              </a:rPr>
              <a:t>«حق آزادی» (حق ناحق </a:t>
            </a:r>
            <a:r>
              <a:rPr lang="fa-IR" sz="2800" b="1" dirty="0" smtClean="0">
                <a:latin typeface="B Lotus"/>
                <a:cs typeface="B Mitra" panose="00000400000000000000" pitchFamily="2" charset="-78"/>
              </a:rPr>
              <a:t>بودن)‌ </a:t>
            </a:r>
            <a:r>
              <a:rPr lang="fa-IR" sz="2800" b="1" dirty="0">
                <a:latin typeface="B Lotus"/>
                <a:cs typeface="B Mitra" panose="00000400000000000000" pitchFamily="2" charset="-78"/>
              </a:rPr>
              <a:t>مقید </a:t>
            </a:r>
            <a:r>
              <a:rPr lang="fa-IR" sz="2800" b="1" dirty="0" smtClean="0">
                <a:latin typeface="B Lotus"/>
                <a:cs typeface="B Mitra" panose="00000400000000000000" pitchFamily="2" charset="-78"/>
              </a:rPr>
              <a:t>است </a:t>
            </a:r>
            <a:r>
              <a:rPr lang="fa-IR" sz="2800" b="1" dirty="0">
                <a:latin typeface="B Lotus"/>
                <a:cs typeface="B Mitra" panose="00000400000000000000" pitchFamily="2" charset="-78"/>
              </a:rPr>
              <a:t>به آزادی دیگران (یا: رعایت حقوق اساسی دیگران). </a:t>
            </a:r>
            <a:endParaRPr lang="fa-IR" sz="2800" b="1" dirty="0" smtClean="0">
              <a:latin typeface="B Lotus"/>
              <a:cs typeface="B Mitra" panose="00000400000000000000" pitchFamily="2" charset="-78"/>
            </a:endParaRPr>
          </a:p>
          <a:p>
            <a:pPr algn="ctr" rtl="1">
              <a:buNone/>
            </a:pPr>
            <a:r>
              <a:rPr lang="fa-IR" sz="2800" b="1" dirty="0" smtClean="0">
                <a:solidFill>
                  <a:srgbClr val="C00000"/>
                </a:solidFill>
                <a:latin typeface="B Lotus"/>
                <a:cs typeface="B Mitra" panose="00000400000000000000" pitchFamily="2" charset="-78"/>
              </a:rPr>
              <a:t>چرا</a:t>
            </a:r>
            <a:r>
              <a:rPr lang="fa-IR" sz="2800" b="1" dirty="0">
                <a:solidFill>
                  <a:srgbClr val="C00000"/>
                </a:solidFill>
                <a:latin typeface="B Lotus"/>
                <a:cs typeface="B Mitra" panose="00000400000000000000" pitchFamily="2" charset="-78"/>
              </a:rPr>
              <a:t>؟</a:t>
            </a:r>
          </a:p>
          <a:p>
            <a:pPr marL="624078" indent="-514350" algn="r" rtl="1">
              <a:buAutoNum type="arabicParenR"/>
            </a:pPr>
            <a:r>
              <a:rPr lang="fa-IR" sz="2800" b="1" dirty="0">
                <a:latin typeface="B Lotus"/>
                <a:cs typeface="B Mitra" panose="00000400000000000000" pitchFamily="2" charset="-78"/>
              </a:rPr>
              <a:t>پاسخ راسل: چون اگر به دیگران تجاوز کنم در مجموع ضرر می‌کنم.</a:t>
            </a:r>
          </a:p>
          <a:p>
            <a:pPr marL="365760" lvl="1" indent="0" algn="r" rtl="1">
              <a:buNone/>
            </a:pPr>
            <a:r>
              <a:rPr lang="fa-IR" sz="2400" b="1" dirty="0">
                <a:latin typeface="B Lotus"/>
                <a:cs typeface="B Mitra" panose="00000400000000000000" pitchFamily="2" charset="-78"/>
              </a:rPr>
              <a:t>نقد: منطق </a:t>
            </a:r>
            <a:r>
              <a:rPr lang="fa-IR" sz="2400" b="1" dirty="0" smtClean="0">
                <a:latin typeface="B Lotus"/>
                <a:cs typeface="B Mitra" panose="00000400000000000000" pitchFamily="2" charset="-78"/>
              </a:rPr>
              <a:t>زور!</a:t>
            </a:r>
          </a:p>
          <a:p>
            <a:pPr marL="365760" lvl="1" indent="0" algn="r" rtl="1">
              <a:buNone/>
            </a:pPr>
            <a:endParaRPr lang="fa-IR" sz="2400" b="1" dirty="0">
              <a:latin typeface="B Lotus"/>
              <a:cs typeface="B Mitra" panose="00000400000000000000" pitchFamily="2" charset="-78"/>
            </a:endParaRPr>
          </a:p>
          <a:p>
            <a:pPr marL="624078" indent="-514350" algn="r" rtl="1">
              <a:buAutoNum type="arabicParenR"/>
            </a:pPr>
            <a:r>
              <a:rPr lang="fa-IR" sz="2800" b="1" dirty="0">
                <a:latin typeface="B Lotus"/>
                <a:cs typeface="B Mitra" panose="00000400000000000000" pitchFamily="2" charset="-78"/>
              </a:rPr>
              <a:t>پاسخ رایج: چون آنها هم انسان‌اند و انسانیت محترم است.</a:t>
            </a:r>
          </a:p>
          <a:p>
            <a:pPr lvl="1" algn="r" rtl="1">
              <a:buNone/>
            </a:pPr>
            <a:r>
              <a:rPr lang="fa-IR" sz="2400" b="1" dirty="0">
                <a:latin typeface="B Lotus"/>
                <a:cs typeface="B Mitra" panose="00000400000000000000" pitchFamily="2" charset="-78"/>
              </a:rPr>
              <a:t>نقد: انسانیت در گروی چیست</a:t>
            </a:r>
            <a:r>
              <a:rPr lang="fa-IR" sz="2400" b="1" dirty="0" smtClean="0">
                <a:latin typeface="B Lotus"/>
                <a:cs typeface="B Mitra" panose="00000400000000000000" pitchFamily="2" charset="-78"/>
              </a:rPr>
              <a:t>؟ </a:t>
            </a:r>
          </a:p>
          <a:p>
            <a:pPr lvl="1" algn="r" rtl="1">
              <a:buNone/>
            </a:pPr>
            <a:endParaRPr lang="fa-IR" sz="2400" b="1" dirty="0" smtClean="0">
              <a:latin typeface="B Lotus"/>
              <a:cs typeface="B Mitra" panose="00000400000000000000" pitchFamily="2" charset="-78"/>
            </a:endParaRPr>
          </a:p>
          <a:p>
            <a:pPr marL="624078" indent="-514350" algn="r" rtl="1">
              <a:buFont typeface="+mj-lt"/>
              <a:buAutoNum type="arabicParenR"/>
            </a:pPr>
            <a:r>
              <a:rPr lang="fa-IR" sz="2800" b="1" dirty="0" smtClean="0">
                <a:latin typeface="B Lotus"/>
                <a:cs typeface="B Mitra" panose="00000400000000000000" pitchFamily="2" charset="-78"/>
              </a:rPr>
              <a:t>آیا واقعا رفتار جنسی با همجنس به حقوق اساسی </a:t>
            </a:r>
            <a:r>
              <a:rPr lang="fa-IR" sz="2800" b="1" dirty="0">
                <a:latin typeface="B Lotus"/>
                <a:cs typeface="B Mitra" panose="00000400000000000000" pitchFamily="2" charset="-78"/>
              </a:rPr>
              <a:t>دیگران</a:t>
            </a:r>
            <a:r>
              <a:rPr lang="fa-IR" sz="2800" b="1" dirty="0" smtClean="0">
                <a:latin typeface="B Lotus"/>
                <a:cs typeface="B Mitra" panose="00000400000000000000" pitchFamily="2" charset="-78"/>
              </a:rPr>
              <a:t> لطمه نمی‌زند؟</a:t>
            </a:r>
          </a:p>
          <a:p>
            <a:pPr marL="365760" lvl="1" indent="0" algn="r" rtl="1">
              <a:buNone/>
            </a:pPr>
            <a:r>
              <a:rPr lang="fa-IR" sz="2400" b="1" dirty="0" smtClean="0">
                <a:latin typeface="B Lotus"/>
                <a:cs typeface="B Mitra" panose="00000400000000000000" pitchFamily="2" charset="-78"/>
              </a:rPr>
              <a:t>نقد: </a:t>
            </a:r>
            <a:r>
              <a:rPr lang="fa-IR" sz="2000" b="1" dirty="0" smtClean="0">
                <a:latin typeface="B Lotus"/>
                <a:cs typeface="B Mitra" panose="00000400000000000000" pitchFamily="2" charset="-78"/>
              </a:rPr>
              <a:t>بحث </a:t>
            </a:r>
            <a:r>
              <a:rPr lang="fa-IR" sz="2000" b="1" dirty="0" smtClean="0">
                <a:latin typeface="B Lotus"/>
                <a:cs typeface="B Mitra" panose="00000400000000000000" pitchFamily="2" charset="-78"/>
                <a:hlinkClick r:id="rId2" action="ppaction://hlinksldjump"/>
              </a:rPr>
              <a:t>آسیب‌ها</a:t>
            </a:r>
            <a:endParaRPr lang="fa-IR" sz="2000" b="1" dirty="0" smtClean="0">
              <a:latin typeface="B Lotus"/>
              <a:cs typeface="B Mitra" panose="00000400000000000000" pitchFamily="2" charset="-78"/>
            </a:endParaRPr>
          </a:p>
          <a:p>
            <a:pPr marL="624078" indent="-514350" algn="r" rtl="1">
              <a:buFont typeface="+mj-lt"/>
              <a:buAutoNum type="arabicParenR"/>
            </a:pPr>
            <a:endParaRPr lang="fa-IR" sz="2800" b="1" dirty="0" smtClean="0">
              <a:latin typeface="B Lotus"/>
              <a:cs typeface="B Mitra" panose="00000400000000000000" pitchFamily="2" charset="-78"/>
            </a:endParaRPr>
          </a:p>
          <a:p>
            <a:pPr algn="r" rtl="1">
              <a:buNone/>
            </a:pPr>
            <a:r>
              <a:rPr lang="fa-IR" sz="2800" b="1" dirty="0" smtClean="0">
                <a:solidFill>
                  <a:srgbClr val="C00000"/>
                </a:solidFill>
                <a:latin typeface="B Lotus"/>
                <a:cs typeface="B Mitra" panose="00000400000000000000" pitchFamily="2" charset="-78"/>
              </a:rPr>
              <a:t>ثمره نقدهای فوق</a:t>
            </a:r>
            <a:endParaRPr lang="fa-IR" sz="2800" b="1" dirty="0">
              <a:solidFill>
                <a:srgbClr val="C00000"/>
              </a:solidFill>
              <a:latin typeface="B Lotus"/>
              <a:cs typeface="B Mitra" panose="00000400000000000000" pitchFamily="2" charset="-78"/>
            </a:endParaRPr>
          </a:p>
          <a:p>
            <a:pPr algn="ctr" rtl="1">
              <a:buNone/>
            </a:pPr>
            <a:r>
              <a:rPr lang="fa-IR" sz="2800" b="1" dirty="0" smtClean="0">
                <a:solidFill>
                  <a:srgbClr val="0070C0"/>
                </a:solidFill>
                <a:latin typeface="B Lotus"/>
                <a:cs typeface="B Mitra" panose="00000400000000000000" pitchFamily="2" charset="-78"/>
                <a:hlinkClick r:id="rId3" action="ppaction://hlinksldjump"/>
              </a:rPr>
              <a:t>ضرورت بحثی جدی درباره انسان و حق</a:t>
            </a:r>
            <a:endParaRPr lang="fa-IR" sz="2800" b="1" dirty="0" smtClean="0">
              <a:solidFill>
                <a:srgbClr val="0070C0"/>
              </a:solidFill>
              <a:latin typeface="B Lotus"/>
              <a:cs typeface="B Mitra" panose="00000400000000000000" pitchFamily="2" charset="-78"/>
            </a:endParaRPr>
          </a:p>
        </p:txBody>
      </p:sp>
      <p:sp>
        <p:nvSpPr>
          <p:cNvPr id="3" name="Title 2"/>
          <p:cNvSpPr>
            <a:spLocks noGrp="1"/>
          </p:cNvSpPr>
          <p:nvPr>
            <p:ph type="title"/>
          </p:nvPr>
        </p:nvSpPr>
        <p:spPr/>
        <p:txBody>
          <a:bodyPr>
            <a:normAutofit fontScale="90000"/>
          </a:bodyPr>
          <a:lstStyle/>
          <a:p>
            <a:pPr algn="r" rtl="1"/>
            <a:r>
              <a:rPr lang="fa-IR" dirty="0">
                <a:latin typeface="B Lotus"/>
                <a:cs typeface="B Mitra" panose="00000400000000000000" pitchFamily="2" charset="-78"/>
              </a:rPr>
              <a:t>5. </a:t>
            </a:r>
            <a:r>
              <a:rPr lang="fa-IR" dirty="0" smtClean="0">
                <a:latin typeface="B Lotus"/>
                <a:cs typeface="B Mitra" panose="00000400000000000000" pitchFamily="2" charset="-78"/>
              </a:rPr>
              <a:t>چرایی قید «آزادی دیگران» </a:t>
            </a:r>
            <a:r>
              <a:rPr lang="fa-IR" sz="3600" dirty="0" smtClean="0">
                <a:latin typeface="B Lotus"/>
                <a:cs typeface="B Mitra" panose="00000400000000000000" pitchFamily="2" charset="-78"/>
              </a:rPr>
              <a:t>(حقوق </a:t>
            </a:r>
            <a:r>
              <a:rPr lang="fa-IR" sz="3600" dirty="0">
                <a:latin typeface="B Lotus"/>
                <a:cs typeface="B Mitra" panose="00000400000000000000" pitchFamily="2" charset="-78"/>
              </a:rPr>
              <a:t>اساسی </a:t>
            </a:r>
            <a:r>
              <a:rPr lang="fa-IR" sz="3600" dirty="0" smtClean="0">
                <a:latin typeface="B Lotus"/>
                <a:cs typeface="B Mitra" panose="00000400000000000000" pitchFamily="2" charset="-78"/>
              </a:rPr>
              <a:t>دیگران</a:t>
            </a:r>
            <a:r>
              <a:rPr lang="fa-IR" sz="3600" dirty="0">
                <a:latin typeface="B Lotus"/>
                <a:cs typeface="B Mitra" panose="00000400000000000000" pitchFamily="2" charset="-78"/>
              </a:rPr>
              <a:t>)</a:t>
            </a:r>
            <a:endParaRPr lang="fa-IR" sz="3600" dirty="0"/>
          </a:p>
        </p:txBody>
      </p:sp>
      <p:sp>
        <p:nvSpPr>
          <p:cNvPr id="4" name="Pentagon 3">
            <a:hlinkClick r:id="rId4" action="ppaction://hlinksldjump"/>
          </p:cNvPr>
          <p:cNvSpPr/>
          <p:nvPr/>
        </p:nvSpPr>
        <p:spPr>
          <a:xfrm>
            <a:off x="8077200" y="6477000"/>
            <a:ext cx="609600" cy="36849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426038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barn(inVertical)">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Effect transition="in" filter="barn(inVertical)">
                                      <p:cBhvr>
                                        <p:cTn id="42" dur="500"/>
                                        <p:tgtEl>
                                          <p:spTgt spid="2">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barn(inVertical)">
                                      <p:cBhvr>
                                        <p:cTn id="47" dur="500"/>
                                        <p:tgtEl>
                                          <p:spTgt spid="2">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barn(inVertical)">
                                      <p:cBhvr>
                                        <p:cTn id="5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lstStyle/>
          <a:p>
            <a:pPr marL="109728" indent="0" algn="ctr" rtl="1">
              <a:buNone/>
            </a:pPr>
            <a:r>
              <a:rPr lang="fa-IR" b="1" dirty="0" smtClean="0">
                <a:cs typeface="B Mitra" panose="00000400000000000000" pitchFamily="2" charset="-78"/>
              </a:rPr>
              <a:t>مقصود از دین: امری سلیقه‌ای یا حقیقتی از جانب خداوند</a:t>
            </a:r>
          </a:p>
          <a:p>
            <a:pPr marL="109728" indent="0" algn="r" rtl="1">
              <a:buNone/>
            </a:pPr>
            <a:endParaRPr lang="fa-IR" b="1" dirty="0" smtClean="0">
              <a:cs typeface="B Mitra" panose="00000400000000000000" pitchFamily="2" charset="-78"/>
            </a:endParaRPr>
          </a:p>
          <a:p>
            <a:pPr marL="109728" indent="0" algn="r" rtl="1">
              <a:buNone/>
            </a:pPr>
            <a:r>
              <a:rPr lang="fa-IR" b="1" dirty="0" smtClean="0">
                <a:cs typeface="B Mitra" panose="00000400000000000000" pitchFamily="2" charset="-78"/>
              </a:rPr>
              <a:t>اگر دین امری سلیقه‌ای است، آنگاه محدود به سلیقه‌هاست و کسی که آن را سلیقه‌ای می‌داند «حق ندارد» بقیه را به آن ملزم کند. </a:t>
            </a:r>
            <a:r>
              <a:rPr lang="fa-IR" sz="1800" b="1" dirty="0" smtClean="0">
                <a:cs typeface="B Mitra" panose="00000400000000000000" pitchFamily="2" charset="-78"/>
              </a:rPr>
              <a:t>(البته به شرط اینکه حقوق الزامی برای همه در کار باشد!)</a:t>
            </a:r>
          </a:p>
          <a:p>
            <a:pPr marL="109728" indent="0" algn="r" rtl="1">
              <a:buNone/>
            </a:pPr>
            <a:endParaRPr lang="fa-IR" b="1" dirty="0">
              <a:cs typeface="B Mitra" panose="00000400000000000000" pitchFamily="2" charset="-78"/>
            </a:endParaRPr>
          </a:p>
          <a:p>
            <a:pPr marL="109728" indent="0" algn="r" rtl="1">
              <a:buNone/>
            </a:pPr>
            <a:r>
              <a:rPr lang="fa-IR" b="1" dirty="0" smtClean="0">
                <a:cs typeface="B Mitra" panose="00000400000000000000" pitchFamily="2" charset="-78"/>
              </a:rPr>
              <a:t>اگر به دلیل عقلانی سراغ دین رفته‌ایم همان دلیل محدوده انتظار ما از دین را معلوم می‌کند، نه نظرسنجی از افراد! </a:t>
            </a:r>
            <a:r>
              <a:rPr lang="fa-IR" sz="2000" b="1" dirty="0" smtClean="0">
                <a:cs typeface="B Mitra" panose="00000400000000000000" pitchFamily="2" charset="-78"/>
              </a:rPr>
              <a:t>(مثال انتظار از پزشک)</a:t>
            </a:r>
          </a:p>
          <a:p>
            <a:pPr marL="109728" indent="0" algn="r" rtl="1">
              <a:buNone/>
            </a:pPr>
            <a:r>
              <a:rPr lang="fa-IR" sz="2400" b="1" dirty="0" smtClean="0">
                <a:solidFill>
                  <a:srgbClr val="FF0000"/>
                </a:solidFill>
                <a:cs typeface="B Mitra" panose="00000400000000000000" pitchFamily="2" charset="-78"/>
              </a:rPr>
              <a:t>پس</a:t>
            </a:r>
          </a:p>
          <a:p>
            <a:pPr marL="109728" indent="0" algn="r" rtl="1">
              <a:buNone/>
            </a:pPr>
            <a:r>
              <a:rPr lang="fa-IR" sz="2400" b="1" dirty="0" smtClean="0">
                <a:cs typeface="B Mitra" panose="00000400000000000000" pitchFamily="2" charset="-78"/>
              </a:rPr>
              <a:t>شریعت باید آزمونهای ویرانگر را قبل از آزمودن برای ما معلوم کند. </a:t>
            </a:r>
            <a:r>
              <a:rPr lang="fa-IR" sz="2000" b="1" dirty="0" smtClean="0">
                <a:cs typeface="B Mitra" panose="00000400000000000000" pitchFamily="2" charset="-78"/>
              </a:rPr>
              <a:t>(واجب و حرام شرع، بر نظرات افراد مقدم است)</a:t>
            </a:r>
            <a:endParaRPr lang="fa-IR" sz="2000" b="1" dirty="0">
              <a:cs typeface="B Mitra" panose="00000400000000000000" pitchFamily="2" charset="-78"/>
            </a:endParaRPr>
          </a:p>
        </p:txBody>
      </p:sp>
      <p:sp>
        <p:nvSpPr>
          <p:cNvPr id="3" name="Title 2"/>
          <p:cNvSpPr>
            <a:spLocks noGrp="1"/>
          </p:cNvSpPr>
          <p:nvPr>
            <p:ph type="title"/>
          </p:nvPr>
        </p:nvSpPr>
        <p:spPr>
          <a:xfrm>
            <a:off x="457200" y="274638"/>
            <a:ext cx="8686800" cy="1143000"/>
          </a:xfrm>
        </p:spPr>
        <p:txBody>
          <a:bodyPr>
            <a:normAutofit fontScale="90000"/>
          </a:bodyPr>
          <a:lstStyle/>
          <a:p>
            <a:pPr algn="r" rtl="1"/>
            <a:r>
              <a:rPr lang="fa-IR" sz="4400" dirty="0" smtClean="0">
                <a:cs typeface="B Lotus" pitchFamily="2" charset="-78"/>
              </a:rPr>
              <a:t>3) نقد انحصار نقش‌آفرینی دین در عرصه خصوصی</a:t>
            </a:r>
            <a:endParaRPr lang="fa-IR" dirty="0"/>
          </a:p>
        </p:txBody>
      </p:sp>
    </p:spTree>
    <p:extLst>
      <p:ext uri="{BB962C8B-B14F-4D97-AF65-F5344CB8AC3E}">
        <p14:creationId xmlns:p14="http://schemas.microsoft.com/office/powerpoint/2010/main" val="150234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2" presetClass="entr" presetSubtype="0" fill="hold" nodeType="after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1000"/>
                                        <p:tgtEl>
                                          <p:spTgt spid="2">
                                            <p:txEl>
                                              <p:pRg st="6" end="6"/>
                                            </p:txEl>
                                          </p:spTgt>
                                        </p:tgtEl>
                                      </p:cBhvr>
                                    </p:animEffect>
                                    <p:anim calcmode="lin" valueType="num">
                                      <p:cBhvr>
                                        <p:cTn id="3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lnSpcReduction="10000"/>
          </a:bodyPr>
          <a:lstStyle/>
          <a:p>
            <a:pPr marL="109728" indent="0" algn="r" rtl="1">
              <a:buNone/>
            </a:pPr>
            <a:r>
              <a:rPr lang="fa-IR" b="1" dirty="0" smtClean="0">
                <a:cs typeface="B Mitra" panose="00000400000000000000" pitchFamily="2" charset="-78"/>
              </a:rPr>
              <a:t>1) به عنوان یک «اقلیت حقوقی» قابل دفاع نیست:</a:t>
            </a:r>
          </a:p>
          <a:p>
            <a:pPr lvl="1" algn="r" rtl="1"/>
            <a:r>
              <a:rPr lang="fa-IR" b="1" dirty="0" smtClean="0">
                <a:cs typeface="B Mitra" panose="00000400000000000000" pitchFamily="2" charset="-78"/>
              </a:rPr>
              <a:t>گرایش طبیعی اثبات نشده است.</a:t>
            </a:r>
          </a:p>
          <a:p>
            <a:pPr lvl="1" algn="r" rtl="1"/>
            <a:r>
              <a:rPr lang="fa-IR" b="1" dirty="0" smtClean="0">
                <a:cs typeface="B Mitra" panose="00000400000000000000" pitchFamily="2" charset="-78"/>
              </a:rPr>
              <a:t>صرف وجود گرایش درونی، حق نمی‌آورد.</a:t>
            </a:r>
          </a:p>
          <a:p>
            <a:pPr lvl="1" algn="r" rtl="1"/>
            <a:r>
              <a:rPr lang="fa-IR" b="1" dirty="0" smtClean="0">
                <a:cs typeface="B Mitra" panose="00000400000000000000" pitchFamily="2" charset="-78"/>
              </a:rPr>
              <a:t>صرف وجود جماعتی که کاری مرتکب می‌شوند نمی تواند مجوز انجام کار آنان به عنوان اقلیت حقوقی شود.</a:t>
            </a:r>
          </a:p>
          <a:p>
            <a:pPr lvl="1" algn="r" rtl="1"/>
            <a:r>
              <a:rPr lang="fa-IR" b="1" dirty="0" smtClean="0">
                <a:cs typeface="B Mitra" panose="00000400000000000000" pitchFamily="2" charset="-78"/>
              </a:rPr>
              <a:t>فضای رسانه‌ای آنان را خیلی مهم و بزرگ کرده است.</a:t>
            </a:r>
          </a:p>
          <a:p>
            <a:pPr lvl="1" algn="r" rtl="1"/>
            <a:endParaRPr lang="fa-IR" b="1" dirty="0" smtClean="0">
              <a:cs typeface="B Mitra" panose="00000400000000000000" pitchFamily="2" charset="-78"/>
            </a:endParaRPr>
          </a:p>
          <a:p>
            <a:pPr marL="109728" indent="0" algn="r" rtl="1">
              <a:buNone/>
            </a:pPr>
            <a:r>
              <a:rPr lang="fa-IR" b="1" dirty="0" smtClean="0">
                <a:cs typeface="B Mitra" panose="00000400000000000000" pitchFamily="2" charset="-78"/>
              </a:rPr>
              <a:t>2) به عنوان یک رفتار «حق»ی برای این کار اثبات نشد.</a:t>
            </a:r>
          </a:p>
          <a:p>
            <a:pPr lvl="1" algn="r" rtl="1"/>
            <a:r>
              <a:rPr lang="fa-IR" b="1" dirty="0" smtClean="0">
                <a:cs typeface="B Mitra" panose="00000400000000000000" pitchFamily="2" charset="-78"/>
              </a:rPr>
              <a:t> </a:t>
            </a:r>
            <a:r>
              <a:rPr lang="fa-IR" b="1" dirty="0">
                <a:cs typeface="B Mitra" panose="00000400000000000000" pitchFamily="2" charset="-78"/>
              </a:rPr>
              <a:t>پارادوکسیکال بودنِ «حق ناحق بودن</a:t>
            </a:r>
            <a:r>
              <a:rPr lang="fa-IR" b="1" dirty="0" smtClean="0">
                <a:cs typeface="B Mitra" panose="00000400000000000000" pitchFamily="2" charset="-78"/>
              </a:rPr>
              <a:t>»</a:t>
            </a:r>
            <a:endParaRPr lang="fa-IR" b="1" dirty="0">
              <a:cs typeface="B Mitra" panose="00000400000000000000" pitchFamily="2" charset="-78"/>
            </a:endParaRPr>
          </a:p>
          <a:p>
            <a:pPr lvl="1" algn="r" rtl="1"/>
            <a:r>
              <a:rPr lang="fa-IR" b="1" dirty="0" smtClean="0">
                <a:cs typeface="B Mitra" panose="00000400000000000000" pitchFamily="2" charset="-78"/>
              </a:rPr>
              <a:t> </a:t>
            </a:r>
            <a:r>
              <a:rPr lang="fa-IR" b="1" dirty="0">
                <a:cs typeface="B Mitra" panose="00000400000000000000" pitchFamily="2" charset="-78"/>
              </a:rPr>
              <a:t>سلیقه‌ای قلمداد کردن «حقوق بشر</a:t>
            </a:r>
            <a:r>
              <a:rPr lang="fa-IR" b="1" dirty="0" smtClean="0">
                <a:cs typeface="B Mitra" panose="00000400000000000000" pitchFamily="2" charset="-78"/>
              </a:rPr>
              <a:t>»</a:t>
            </a:r>
            <a:endParaRPr lang="fa-IR" b="1" dirty="0">
              <a:cs typeface="B Mitra" panose="00000400000000000000" pitchFamily="2" charset="-78"/>
            </a:endParaRPr>
          </a:p>
          <a:p>
            <a:pPr lvl="1" algn="r" rtl="1"/>
            <a:r>
              <a:rPr lang="fa-IR" b="1" dirty="0" smtClean="0">
                <a:cs typeface="B Mitra" panose="00000400000000000000" pitchFamily="2" charset="-78"/>
              </a:rPr>
              <a:t>گذر </a:t>
            </a:r>
            <a:r>
              <a:rPr lang="fa-IR" b="1" dirty="0">
                <a:cs typeface="B Mitra" panose="00000400000000000000" pitchFamily="2" charset="-78"/>
              </a:rPr>
              <a:t>غیرموجه از «هست» (اختیار) به «باید» (حق</a:t>
            </a:r>
            <a:r>
              <a:rPr lang="fa-IR" b="1" dirty="0" smtClean="0">
                <a:cs typeface="B Mitra" panose="00000400000000000000" pitchFamily="2" charset="-78"/>
              </a:rPr>
              <a:t>)</a:t>
            </a:r>
            <a:endParaRPr lang="fa-IR" b="1" dirty="0">
              <a:cs typeface="B Mitra" panose="00000400000000000000" pitchFamily="2" charset="-78"/>
            </a:endParaRPr>
          </a:p>
          <a:p>
            <a:pPr lvl="1" algn="r" rtl="1"/>
            <a:r>
              <a:rPr lang="fa-IR" b="1" dirty="0" smtClean="0">
                <a:cs typeface="B Mitra" panose="00000400000000000000" pitchFamily="2" charset="-78"/>
              </a:rPr>
              <a:t> </a:t>
            </a:r>
            <a:r>
              <a:rPr lang="fa-IR" b="1" dirty="0">
                <a:cs typeface="B Mitra" panose="00000400000000000000" pitchFamily="2" charset="-78"/>
              </a:rPr>
              <a:t>فهم ناصواب از «حق آزادی» (خلط میان گناه و اشتباه</a:t>
            </a:r>
            <a:r>
              <a:rPr lang="fa-IR" b="1" dirty="0" smtClean="0">
                <a:cs typeface="B Mitra" panose="00000400000000000000" pitchFamily="2" charset="-78"/>
              </a:rPr>
              <a:t>)</a:t>
            </a:r>
            <a:endParaRPr lang="fa-IR" b="1" dirty="0">
              <a:cs typeface="B Mitra" panose="00000400000000000000" pitchFamily="2" charset="-78"/>
            </a:endParaRPr>
          </a:p>
          <a:p>
            <a:pPr lvl="1" algn="r" rtl="1"/>
            <a:r>
              <a:rPr lang="fa-IR" b="1" dirty="0" smtClean="0">
                <a:cs typeface="B Mitra" panose="00000400000000000000" pitchFamily="2" charset="-78"/>
              </a:rPr>
              <a:t>چرایی </a:t>
            </a:r>
            <a:r>
              <a:rPr lang="fa-IR" b="1" dirty="0">
                <a:cs typeface="B Mitra" panose="00000400000000000000" pitchFamily="2" charset="-78"/>
              </a:rPr>
              <a:t>قید «آزادی دیگران» (یا: حقوق اساسی دیگران)</a:t>
            </a:r>
          </a:p>
          <a:p>
            <a:pPr lvl="1" algn="r" rtl="1"/>
            <a:endParaRPr lang="fa-IR" dirty="0"/>
          </a:p>
        </p:txBody>
      </p:sp>
      <p:sp>
        <p:nvSpPr>
          <p:cNvPr id="3" name="Title 2"/>
          <p:cNvSpPr>
            <a:spLocks noGrp="1"/>
          </p:cNvSpPr>
          <p:nvPr>
            <p:ph type="title"/>
          </p:nvPr>
        </p:nvSpPr>
        <p:spPr/>
        <p:txBody>
          <a:bodyPr/>
          <a:lstStyle/>
          <a:p>
            <a:pPr algn="ctr" rtl="1"/>
            <a:r>
              <a:rPr lang="fa-IR" dirty="0" smtClean="0">
                <a:solidFill>
                  <a:srgbClr val="C00000"/>
                </a:solidFill>
                <a:cs typeface="B Mitra" panose="00000400000000000000" pitchFamily="2" charset="-78"/>
              </a:rPr>
              <a:t>جمع‌بندی نقد ادله همجنسگرایان</a:t>
            </a:r>
            <a:endParaRPr lang="fa-IR" dirty="0">
              <a:solidFill>
                <a:srgbClr val="C00000"/>
              </a:solidFill>
              <a:cs typeface="B Mitra" panose="00000400000000000000" pitchFamily="2" charset="-78"/>
            </a:endParaRPr>
          </a:p>
        </p:txBody>
      </p:sp>
    </p:spTree>
    <p:extLst>
      <p:ext uri="{BB962C8B-B14F-4D97-AF65-F5344CB8AC3E}">
        <p14:creationId xmlns:p14="http://schemas.microsoft.com/office/powerpoint/2010/main" val="321348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500"/>
                                        <p:tgtEl>
                                          <p:spTgt spid="2">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childTnLst>
                                </p:cTn>
                              </p:par>
                            </p:childTnLst>
                          </p:cTn>
                        </p:par>
                        <p:par>
                          <p:cTn id="22" fill="hold">
                            <p:stCondLst>
                              <p:cond delay="1500"/>
                            </p:stCondLst>
                            <p:childTnLst>
                              <p:par>
                                <p:cTn id="23" presetID="10"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1000"/>
                                        <p:tgtEl>
                                          <p:spTgt spid="2">
                                            <p:txEl>
                                              <p:pRg st="3" end="3"/>
                                            </p:txEl>
                                          </p:spTgt>
                                        </p:tgtEl>
                                      </p:cBhvr>
                                    </p:animEffect>
                                  </p:childTnLst>
                                </p:cTn>
                              </p:par>
                            </p:childTnLst>
                          </p:cTn>
                        </p:par>
                        <p:par>
                          <p:cTn id="26" fill="hold">
                            <p:stCondLst>
                              <p:cond delay="2500"/>
                            </p:stCondLst>
                            <p:childTnLst>
                              <p:par>
                                <p:cTn id="27" presetID="10" presetClass="entr" presetSubtype="0" fill="hold" nodeType="after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fade">
                                      <p:cBhvr>
                                        <p:cTn id="34" dur="500"/>
                                        <p:tgtEl>
                                          <p:spTgt spid="2">
                                            <p:txEl>
                                              <p:pRg st="7" end="7"/>
                                            </p:txEl>
                                          </p:spTgt>
                                        </p:tgtEl>
                                      </p:cBhvr>
                                    </p:animEffect>
                                  </p:childTnLst>
                                </p:cTn>
                              </p:par>
                            </p:childTnLst>
                          </p:cTn>
                        </p:par>
                        <p:par>
                          <p:cTn id="35" fill="hold">
                            <p:stCondLst>
                              <p:cond delay="500"/>
                            </p:stCondLst>
                            <p:childTnLst>
                              <p:par>
                                <p:cTn id="36" presetID="10" presetClass="entr" presetSubtype="0" fill="hold" nodeType="afterEffect">
                                  <p:stCondLst>
                                    <p:cond delay="0"/>
                                  </p:stCondLst>
                                  <p:childTnLst>
                                    <p:set>
                                      <p:cBhvr>
                                        <p:cTn id="37" dur="1" fill="hold">
                                          <p:stCondLst>
                                            <p:cond delay="0"/>
                                          </p:stCondLst>
                                        </p:cTn>
                                        <p:tgtEl>
                                          <p:spTgt spid="2">
                                            <p:txEl>
                                              <p:pRg st="8" end="8"/>
                                            </p:txEl>
                                          </p:spTgt>
                                        </p:tgtEl>
                                        <p:attrNameLst>
                                          <p:attrName>style.visibility</p:attrName>
                                        </p:attrNameLst>
                                      </p:cBhvr>
                                      <p:to>
                                        <p:strVal val="visible"/>
                                      </p:to>
                                    </p:set>
                                    <p:animEffect transition="in" filter="fade">
                                      <p:cBhvr>
                                        <p:cTn id="38" dur="500"/>
                                        <p:tgtEl>
                                          <p:spTgt spid="2">
                                            <p:txEl>
                                              <p:pRg st="8" end="8"/>
                                            </p:txEl>
                                          </p:spTgt>
                                        </p:tgtEl>
                                      </p:cBhvr>
                                    </p:animEffect>
                                  </p:childTnLst>
                                </p:cTn>
                              </p:par>
                            </p:childTnLst>
                          </p:cTn>
                        </p:par>
                        <p:par>
                          <p:cTn id="39" fill="hold">
                            <p:stCondLst>
                              <p:cond delay="1000"/>
                            </p:stCondLst>
                            <p:childTnLst>
                              <p:par>
                                <p:cTn id="40" presetID="10" presetClass="entr" presetSubtype="0" fill="hold" nodeType="after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Effect transition="in" filter="fade">
                                      <p:cBhvr>
                                        <p:cTn id="42" dur="500"/>
                                        <p:tgtEl>
                                          <p:spTgt spid="2">
                                            <p:txEl>
                                              <p:pRg st="9" end="9"/>
                                            </p:txEl>
                                          </p:spTgt>
                                        </p:tgtEl>
                                      </p:cBhvr>
                                    </p:animEffect>
                                  </p:childTnLst>
                                </p:cTn>
                              </p:par>
                            </p:childTnLst>
                          </p:cTn>
                        </p:par>
                        <p:par>
                          <p:cTn id="43" fill="hold">
                            <p:stCondLst>
                              <p:cond delay="1500"/>
                            </p:stCondLst>
                            <p:childTnLst>
                              <p:par>
                                <p:cTn id="44" presetID="10" presetClass="entr" presetSubtype="0" fill="hold" nodeType="afterEffect">
                                  <p:stCondLst>
                                    <p:cond delay="0"/>
                                  </p:stCondLst>
                                  <p:childTnLst>
                                    <p:set>
                                      <p:cBhvr>
                                        <p:cTn id="45" dur="1" fill="hold">
                                          <p:stCondLst>
                                            <p:cond delay="0"/>
                                          </p:stCondLst>
                                        </p:cTn>
                                        <p:tgtEl>
                                          <p:spTgt spid="2">
                                            <p:txEl>
                                              <p:pRg st="10" end="10"/>
                                            </p:txEl>
                                          </p:spTgt>
                                        </p:tgtEl>
                                        <p:attrNameLst>
                                          <p:attrName>style.visibility</p:attrName>
                                        </p:attrNameLst>
                                      </p:cBhvr>
                                      <p:to>
                                        <p:strVal val="visible"/>
                                      </p:to>
                                    </p:set>
                                    <p:animEffect transition="in" filter="fade">
                                      <p:cBhvr>
                                        <p:cTn id="46" dur="500"/>
                                        <p:tgtEl>
                                          <p:spTgt spid="2">
                                            <p:txEl>
                                              <p:pRg st="10" end="10"/>
                                            </p:txEl>
                                          </p:spTgt>
                                        </p:tgtEl>
                                      </p:cBhvr>
                                    </p:animEffect>
                                  </p:childTnLst>
                                </p:cTn>
                              </p:par>
                            </p:childTnLst>
                          </p:cTn>
                        </p:par>
                        <p:par>
                          <p:cTn id="47" fill="hold">
                            <p:stCondLst>
                              <p:cond delay="2000"/>
                            </p:stCondLst>
                            <p:childTnLst>
                              <p:par>
                                <p:cTn id="48" presetID="10" presetClass="entr" presetSubtype="0" fill="hold" nodeType="afterEffect">
                                  <p:stCondLst>
                                    <p:cond delay="0"/>
                                  </p:stCondLst>
                                  <p:childTnLst>
                                    <p:set>
                                      <p:cBhvr>
                                        <p:cTn id="49" dur="1" fill="hold">
                                          <p:stCondLst>
                                            <p:cond delay="0"/>
                                          </p:stCondLst>
                                        </p:cTn>
                                        <p:tgtEl>
                                          <p:spTgt spid="2">
                                            <p:txEl>
                                              <p:pRg st="11" end="11"/>
                                            </p:txEl>
                                          </p:spTgt>
                                        </p:tgtEl>
                                        <p:attrNameLst>
                                          <p:attrName>style.visibility</p:attrName>
                                        </p:attrNameLst>
                                      </p:cBhvr>
                                      <p:to>
                                        <p:strVal val="visible"/>
                                      </p:to>
                                    </p:set>
                                    <p:animEffect transition="in" filter="fade">
                                      <p:cBhvr>
                                        <p:cTn id="5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2087562"/>
          </a:xfrm>
        </p:spPr>
        <p:txBody>
          <a:bodyPr>
            <a:normAutofit/>
          </a:bodyPr>
          <a:lstStyle/>
          <a:p>
            <a:pPr algn="ctr" rtl="1"/>
            <a:r>
              <a:rPr lang="fa-IR" dirty="0" smtClean="0">
                <a:cs typeface="B Mitra" panose="00000400000000000000" pitchFamily="2" charset="-78"/>
              </a:rPr>
              <a:t>بررسی دیدگاه </a:t>
            </a:r>
            <a:br>
              <a:rPr lang="fa-IR" dirty="0" smtClean="0">
                <a:cs typeface="B Mitra" panose="00000400000000000000" pitchFamily="2" charset="-78"/>
              </a:rPr>
            </a:br>
            <a:r>
              <a:rPr lang="fa-IR" dirty="0" smtClean="0">
                <a:cs typeface="B Mitra" panose="00000400000000000000" pitchFamily="2" charset="-78"/>
              </a:rPr>
              <a:t>مخالفان برقراری رابطه جنسی با همجنس</a:t>
            </a:r>
            <a:endParaRPr lang="fa-IR" dirty="0">
              <a:cs typeface="B Mitra" panose="00000400000000000000" pitchFamily="2" charset="-78"/>
            </a:endParaRPr>
          </a:p>
        </p:txBody>
      </p:sp>
    </p:spTree>
    <p:extLst>
      <p:ext uri="{BB962C8B-B14F-4D97-AF65-F5344CB8AC3E}">
        <p14:creationId xmlns:p14="http://schemas.microsoft.com/office/powerpoint/2010/main" val="34790087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Autofit/>
          </a:bodyPr>
          <a:lstStyle/>
          <a:p>
            <a:pPr marL="0" lvl="0" indent="0" algn="just" rtl="1">
              <a:lnSpc>
                <a:spcPct val="107000"/>
              </a:lnSpc>
              <a:spcBef>
                <a:spcPts val="0"/>
              </a:spcBef>
              <a:buNone/>
            </a:pPr>
            <a:r>
              <a:rPr lang="fa-IR" sz="2400" b="1" dirty="0" smtClean="0">
                <a:cs typeface="B Mitra" panose="00000400000000000000" pitchFamily="2" charset="-78"/>
              </a:rPr>
              <a:t>انسان رنگ و بوی خدایی دارد و بدین جهت است که کرامت دارد. (</a:t>
            </a:r>
            <a:r>
              <a:rPr lang="fa-IR" sz="2400" b="1" dirty="0" smtClean="0">
                <a:cs typeface="B Mitra" panose="00000400000000000000" pitchFamily="2" charset="-78"/>
                <a:hlinkClick r:id="rId2" action="ppaction://hlinksldjump"/>
              </a:rPr>
              <a:t>تقدم حق رشد بر حق آزادی</a:t>
            </a:r>
            <a:r>
              <a:rPr lang="fa-IR" sz="2400" b="1" dirty="0" smtClean="0">
                <a:cs typeface="B Mitra" panose="00000400000000000000" pitchFamily="2" charset="-78"/>
              </a:rPr>
              <a:t>)</a:t>
            </a:r>
          </a:p>
          <a:p>
            <a:pPr marL="0" lvl="0" indent="0" algn="just" rtl="1">
              <a:lnSpc>
                <a:spcPct val="107000"/>
              </a:lnSpc>
              <a:spcBef>
                <a:spcPts val="0"/>
              </a:spcBef>
              <a:buNone/>
            </a:pPr>
            <a:endParaRPr lang="fa-IR" sz="1000" b="1" dirty="0">
              <a:cs typeface="B Mitra" panose="00000400000000000000" pitchFamily="2" charset="-78"/>
            </a:endParaRPr>
          </a:p>
          <a:p>
            <a:pPr marL="0" lvl="0" indent="0" algn="just" rtl="1">
              <a:lnSpc>
                <a:spcPct val="107000"/>
              </a:lnSpc>
              <a:spcBef>
                <a:spcPts val="0"/>
              </a:spcBef>
              <a:buNone/>
            </a:pPr>
            <a:r>
              <a:rPr lang="ar-SA" sz="2400" b="1" dirty="0" smtClean="0">
                <a:cs typeface="B Mitra" panose="00000400000000000000" pitchFamily="2" charset="-78"/>
              </a:rPr>
              <a:t>رفتار </a:t>
            </a:r>
            <a:r>
              <a:rPr lang="ar-SA" sz="2400" b="1" dirty="0">
                <a:cs typeface="B Mitra" panose="00000400000000000000" pitchFamily="2" charset="-78"/>
              </a:rPr>
              <a:t>جنسی، در حوزه </a:t>
            </a:r>
            <a:r>
              <a:rPr lang="ar-SA" sz="2400" b="1" dirty="0">
                <a:cs typeface="B Mitra" panose="00000400000000000000" pitchFamily="2" charset="-78"/>
                <a:hlinkClick r:id="rId3" action="ppaction://hlinksldjump"/>
              </a:rPr>
              <a:t>اعمال ارادی انسان </a:t>
            </a:r>
            <a:r>
              <a:rPr lang="ar-SA" sz="2400" b="1" dirty="0">
                <a:cs typeface="B Mitra" panose="00000400000000000000" pitchFamily="2" charset="-78"/>
              </a:rPr>
              <a:t>است که مشمول قواعد </a:t>
            </a:r>
            <a:r>
              <a:rPr lang="ar-SA" sz="2400" b="1" dirty="0" smtClean="0">
                <a:cs typeface="B Mitra" panose="00000400000000000000" pitchFamily="2" charset="-78"/>
              </a:rPr>
              <a:t>اخلاقی</a:t>
            </a:r>
            <a:r>
              <a:rPr lang="fa-IR" sz="2400" b="1" dirty="0" smtClean="0">
                <a:cs typeface="B Mitra" panose="00000400000000000000" pitchFamily="2" charset="-78"/>
              </a:rPr>
              <a:t> و دینی</a:t>
            </a:r>
            <a:r>
              <a:rPr lang="ar-SA" sz="2400" b="1" dirty="0" smtClean="0">
                <a:cs typeface="B Mitra" panose="00000400000000000000" pitchFamily="2" charset="-78"/>
              </a:rPr>
              <a:t> </a:t>
            </a:r>
            <a:r>
              <a:rPr lang="ar-SA" sz="2400" b="1" dirty="0">
                <a:cs typeface="B Mitra" panose="00000400000000000000" pitchFamily="2" charset="-78"/>
              </a:rPr>
              <a:t>قرار می‌گیرد و صرف وجود میل جنسی در یک شخص، دلیل موجهی برای جواز صدور رفتار جنسی نیست</a:t>
            </a:r>
            <a:r>
              <a:rPr lang="ar-SA" sz="2400" b="1" dirty="0" smtClean="0">
                <a:cs typeface="B Mitra" panose="00000400000000000000" pitchFamily="2" charset="-78"/>
              </a:rPr>
              <a:t>.</a:t>
            </a:r>
            <a:endParaRPr lang="fa-IR" sz="2400" b="1" dirty="0" smtClean="0">
              <a:cs typeface="B Mitra" panose="00000400000000000000" pitchFamily="2" charset="-78"/>
            </a:endParaRPr>
          </a:p>
          <a:p>
            <a:pPr marL="0" indent="0" algn="just" rtl="1">
              <a:lnSpc>
                <a:spcPct val="107000"/>
              </a:lnSpc>
              <a:spcBef>
                <a:spcPts val="0"/>
              </a:spcBef>
              <a:buNone/>
            </a:pPr>
            <a:endParaRPr lang="fa-IR" sz="1000" b="1" dirty="0" smtClean="0">
              <a:cs typeface="B Mitra" panose="00000400000000000000" pitchFamily="2" charset="-78"/>
            </a:endParaRPr>
          </a:p>
          <a:p>
            <a:pPr marL="0" indent="0" algn="just" rtl="1">
              <a:lnSpc>
                <a:spcPct val="107000"/>
              </a:lnSpc>
              <a:spcBef>
                <a:spcPts val="0"/>
              </a:spcBef>
              <a:buNone/>
            </a:pPr>
            <a:r>
              <a:rPr lang="fa-IR" sz="2400" b="1" dirty="0" smtClean="0">
                <a:cs typeface="B Mitra" panose="00000400000000000000" pitchFamily="2" charset="-78"/>
              </a:rPr>
              <a:t>به علاوه، اگرچه </a:t>
            </a:r>
            <a:r>
              <a:rPr lang="fa-IR" sz="2400" b="1" dirty="0">
                <a:cs typeface="B Mitra" panose="00000400000000000000" pitchFamily="2" charset="-78"/>
              </a:rPr>
              <a:t>قواعد اخلاقی مقدم بر ورود دین وجود دارد، اما کسی که عاقلانه به دین وارد می‌شود </a:t>
            </a:r>
            <a:r>
              <a:rPr lang="fa-IR" sz="2400" b="1" dirty="0">
                <a:cs typeface="B Mitra" panose="00000400000000000000" pitchFamily="2" charset="-78"/>
                <a:hlinkClick r:id="rId4" action="ppaction://hlinksldjump"/>
              </a:rPr>
              <a:t>«</a:t>
            </a:r>
            <a:r>
              <a:rPr lang="fa-IR" sz="2400" b="1" dirty="0" smtClean="0">
                <a:cs typeface="B Mitra" panose="00000400000000000000" pitchFamily="2" charset="-78"/>
                <a:hlinkClick r:id="rId4" action="ppaction://hlinksldjump"/>
              </a:rPr>
              <a:t>حق»‌ </a:t>
            </a:r>
            <a:r>
              <a:rPr lang="fa-IR" sz="2400" b="1" dirty="0">
                <a:cs typeface="B Mitra" panose="00000400000000000000" pitchFamily="2" charset="-78"/>
                <a:hlinkClick r:id="rId4" action="ppaction://hlinksldjump"/>
              </a:rPr>
              <a:t>اعتباری </a:t>
            </a:r>
            <a:r>
              <a:rPr lang="fa-IR" sz="2400" b="1" dirty="0">
                <a:cs typeface="B Mitra" panose="00000400000000000000" pitchFamily="2" charset="-78"/>
              </a:rPr>
              <a:t>را کاملا با توجه به دین می‌پذیرد.</a:t>
            </a:r>
          </a:p>
          <a:p>
            <a:pPr marL="0" lvl="0" indent="0" algn="just" rtl="1">
              <a:lnSpc>
                <a:spcPct val="107000"/>
              </a:lnSpc>
              <a:spcBef>
                <a:spcPts val="0"/>
              </a:spcBef>
              <a:buNone/>
            </a:pPr>
            <a:endParaRPr lang="en-US" sz="1000" b="1" dirty="0">
              <a:cs typeface="B Mitra" panose="00000400000000000000" pitchFamily="2" charset="-78"/>
            </a:endParaRPr>
          </a:p>
          <a:p>
            <a:pPr marL="0" lvl="0" indent="0" algn="just" rtl="1">
              <a:lnSpc>
                <a:spcPct val="107000"/>
              </a:lnSpc>
              <a:spcBef>
                <a:spcPts val="0"/>
              </a:spcBef>
              <a:buNone/>
            </a:pPr>
            <a:r>
              <a:rPr lang="ar-SA" sz="2400" b="1" dirty="0">
                <a:cs typeface="B Mitra" panose="00000400000000000000" pitchFamily="2" charset="-78"/>
              </a:rPr>
              <a:t>مهمترین ضابطه اخلاقی </a:t>
            </a:r>
            <a:r>
              <a:rPr lang="fa-IR" sz="2400" b="1" dirty="0" smtClean="0">
                <a:cs typeface="B Mitra" panose="00000400000000000000" pitchFamily="2" charset="-78"/>
              </a:rPr>
              <a:t>دینی </a:t>
            </a:r>
            <a:r>
              <a:rPr lang="ar-SA" sz="2400" b="1" dirty="0" smtClean="0">
                <a:cs typeface="B Mitra" panose="00000400000000000000" pitchFamily="2" charset="-78"/>
              </a:rPr>
              <a:t>ناظر </a:t>
            </a:r>
            <a:r>
              <a:rPr lang="ar-SA" sz="2400" b="1" dirty="0">
                <a:cs typeface="B Mitra" panose="00000400000000000000" pitchFamily="2" charset="-78"/>
              </a:rPr>
              <a:t>به رفتار جنسی در انسان </a:t>
            </a:r>
            <a:r>
              <a:rPr lang="ar-SA" sz="2400" b="1" dirty="0">
                <a:cs typeface="B Mitra" panose="00000400000000000000" pitchFamily="2" charset="-78"/>
                <a:hlinkClick r:id="rId5" action="ppaction://hlinksldjump"/>
              </a:rPr>
              <a:t>«حیا» </a:t>
            </a:r>
            <a:r>
              <a:rPr lang="ar-SA" sz="2400" b="1" dirty="0">
                <a:cs typeface="B Mitra" panose="00000400000000000000" pitchFamily="2" charset="-78"/>
              </a:rPr>
              <a:t>است.</a:t>
            </a:r>
            <a:endParaRPr lang="en-US" sz="2400" b="1" dirty="0">
              <a:cs typeface="B Mitra" panose="00000400000000000000" pitchFamily="2" charset="-78"/>
            </a:endParaRPr>
          </a:p>
          <a:p>
            <a:pPr marL="0" lvl="0" indent="0" algn="just" rtl="1">
              <a:lnSpc>
                <a:spcPct val="107000"/>
              </a:lnSpc>
              <a:spcBef>
                <a:spcPts val="0"/>
              </a:spcBef>
              <a:buNone/>
            </a:pPr>
            <a:r>
              <a:rPr lang="fa-IR" sz="2400" b="1" dirty="0" smtClean="0">
                <a:solidFill>
                  <a:srgbClr val="0070C0"/>
                </a:solidFill>
                <a:cs typeface="B Mitra" panose="00000400000000000000" pitchFamily="2" charset="-78"/>
              </a:rPr>
              <a:t>نتیجه</a:t>
            </a:r>
          </a:p>
          <a:p>
            <a:pPr marL="0" lvl="0" indent="0" algn="just" rtl="1">
              <a:lnSpc>
                <a:spcPct val="107000"/>
              </a:lnSpc>
              <a:spcBef>
                <a:spcPts val="0"/>
              </a:spcBef>
              <a:buNone/>
            </a:pPr>
            <a:r>
              <a:rPr lang="fa-IR" sz="2400" b="1" dirty="0" smtClean="0">
                <a:cs typeface="B Mitra" panose="00000400000000000000" pitchFamily="2" charset="-78"/>
              </a:rPr>
              <a:t>هم بر اساس </a:t>
            </a:r>
            <a:r>
              <a:rPr lang="ar-SA" sz="2400" b="1" dirty="0" smtClean="0">
                <a:cs typeface="B Mitra" panose="00000400000000000000" pitchFamily="2" charset="-78"/>
              </a:rPr>
              <a:t>«حیا»</a:t>
            </a:r>
            <a:r>
              <a:rPr lang="fa-IR" sz="2400" b="1" dirty="0" smtClean="0">
                <a:cs typeface="B Mitra" panose="00000400000000000000" pitchFamily="2" charset="-78"/>
              </a:rPr>
              <a:t>، و هم با </a:t>
            </a:r>
            <a:r>
              <a:rPr lang="fa-IR" sz="2400" b="1" dirty="0" smtClean="0">
                <a:cs typeface="B Mitra" panose="00000400000000000000" pitchFamily="2" charset="-78"/>
                <a:hlinkClick r:id="rId6" action="ppaction://hlinksldjump"/>
              </a:rPr>
              <a:t>دستورات مستقیم دین</a:t>
            </a:r>
            <a:r>
              <a:rPr lang="fa-IR" sz="2400" b="1" dirty="0" smtClean="0">
                <a:cs typeface="B Mitra" panose="00000400000000000000" pitchFamily="2" charset="-78"/>
              </a:rPr>
              <a:t>، رفتارهای </a:t>
            </a:r>
            <a:r>
              <a:rPr lang="fa-IR" sz="2400" b="1" dirty="0">
                <a:cs typeface="B Mitra" panose="00000400000000000000" pitchFamily="2" charset="-78"/>
              </a:rPr>
              <a:t>جنسی با همجنس </a:t>
            </a:r>
            <a:r>
              <a:rPr lang="fa-IR" sz="2400" b="1" dirty="0" smtClean="0">
                <a:cs typeface="B Mitra" panose="00000400000000000000" pitchFamily="2" charset="-78"/>
              </a:rPr>
              <a:t>مجاز نیست</a:t>
            </a:r>
            <a:r>
              <a:rPr lang="fa-IR" sz="2400" b="1" dirty="0">
                <a:cs typeface="B Mitra" panose="00000400000000000000" pitchFamily="2" charset="-78"/>
              </a:rPr>
              <a:t>.</a:t>
            </a:r>
            <a:endParaRPr lang="en-US" sz="2400" b="1" dirty="0">
              <a:cs typeface="B Mitra" panose="00000400000000000000" pitchFamily="2" charset="-78"/>
            </a:endParaRPr>
          </a:p>
          <a:p>
            <a:pPr indent="-914400" algn="r" rtl="1">
              <a:buNone/>
            </a:pPr>
            <a:endParaRPr lang="en-US" sz="2800" b="1" dirty="0">
              <a:cs typeface="B Lotus" pitchFamily="2" charset="-78"/>
            </a:endParaRPr>
          </a:p>
        </p:txBody>
      </p:sp>
      <p:sp>
        <p:nvSpPr>
          <p:cNvPr id="3" name="Title 2"/>
          <p:cNvSpPr>
            <a:spLocks noGrp="1"/>
          </p:cNvSpPr>
          <p:nvPr>
            <p:ph type="title"/>
          </p:nvPr>
        </p:nvSpPr>
        <p:spPr/>
        <p:txBody>
          <a:bodyPr>
            <a:normAutofit fontScale="90000"/>
          </a:bodyPr>
          <a:lstStyle/>
          <a:p>
            <a:pPr algn="ctr" rtl="1"/>
            <a:r>
              <a:rPr lang="fa-IR" dirty="0" smtClean="0">
                <a:cs typeface="B Mitra" panose="00000400000000000000" pitchFamily="2" charset="-78"/>
              </a:rPr>
              <a:t>استدلال مخالفان برقراری رابطه جنسی با همجنس</a:t>
            </a:r>
            <a:endParaRPr lang="en-US" dirty="0">
              <a:cs typeface="B Mitr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childTnLst>
                          </p:cTn>
                        </p:par>
                        <p:par>
                          <p:cTn id="28" fill="hold">
                            <p:stCondLst>
                              <p:cond delay="500"/>
                            </p:stCondLst>
                            <p:childTnLst>
                              <p:par>
                                <p:cTn id="29" presetID="3" presetClass="entr" presetSubtype="10" fill="hold" nodeType="after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linds(horizontal)">
                                      <p:cBhvr>
                                        <p:cTn id="31"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19506"/>
          </a:xfrm>
        </p:spPr>
        <p:txBody>
          <a:bodyPr>
            <a:normAutofit/>
          </a:bodyPr>
          <a:lstStyle/>
          <a:p>
            <a:pPr algn="r" rtl="1"/>
            <a:r>
              <a:rPr lang="fa-IR" b="1" dirty="0" smtClean="0">
                <a:cs typeface="B Lotus" pitchFamily="2" charset="-78"/>
              </a:rPr>
              <a:t>انسان است که حق ویژه دارد، نه حیوان و گیاه. (انسان خلیفة‌الله)</a:t>
            </a:r>
          </a:p>
          <a:p>
            <a:pPr lvl="1" algn="r" rtl="1"/>
            <a:r>
              <a:rPr lang="fa-IR" b="1" dirty="0" smtClean="0">
                <a:cs typeface="B Lotus" pitchFamily="2" charset="-78"/>
              </a:rPr>
              <a:t>چرا برای </a:t>
            </a:r>
            <a:r>
              <a:rPr lang="fa-IR" b="1" dirty="0" smtClean="0">
                <a:cs typeface="B Lotus" pitchFamily="2" charset="-78"/>
                <a:hlinkClick r:id="rId2" action="ppaction://hlinksldjump"/>
              </a:rPr>
              <a:t>انسان به طور خاص </a:t>
            </a:r>
            <a:r>
              <a:rPr lang="fa-IR" b="1" dirty="0" smtClean="0">
                <a:cs typeface="B Lotus" pitchFamily="2" charset="-78"/>
              </a:rPr>
              <a:t>حق قائل می‌شویم؟</a:t>
            </a:r>
          </a:p>
          <a:p>
            <a:pPr lvl="1" algn="r" rtl="1"/>
            <a:endParaRPr lang="fa-IR" b="1" dirty="0" smtClean="0">
              <a:cs typeface="B Lotus" pitchFamily="2" charset="-78"/>
            </a:endParaRPr>
          </a:p>
          <a:p>
            <a:pPr algn="r" rtl="1"/>
            <a:r>
              <a:rPr lang="fa-IR" b="1" dirty="0" smtClean="0">
                <a:cs typeface="B Lotus" pitchFamily="2" charset="-78"/>
              </a:rPr>
              <a:t>حق برای انسان متعالی معنی دارد. (تقدم حق رشد بر حق آزادی) </a:t>
            </a:r>
          </a:p>
          <a:p>
            <a:pPr lvl="1" algn="r" rtl="1"/>
            <a:r>
              <a:rPr lang="fa-IR" b="1" dirty="0" smtClean="0">
                <a:cs typeface="B Lotus" pitchFamily="2" charset="-78"/>
                <a:hlinkClick r:id="rId3" action="ppaction://hlinksldjump"/>
              </a:rPr>
              <a:t>ضابطه حق دانستن حق </a:t>
            </a:r>
            <a:r>
              <a:rPr lang="fa-IR" b="1" dirty="0" smtClean="0">
                <a:cs typeface="B Lotus" pitchFamily="2" charset="-78"/>
              </a:rPr>
              <a:t>چیست که بفهمیم کدامیک واقعا حق اصلی است و تقدم دارد: آزادی یا رشد؟</a:t>
            </a:r>
          </a:p>
          <a:p>
            <a:pPr lvl="1" algn="r" rtl="1"/>
            <a:endParaRPr lang="fa-IR" b="1" dirty="0">
              <a:cs typeface="B Lotus" pitchFamily="2" charset="-78"/>
            </a:endParaRPr>
          </a:p>
          <a:p>
            <a:pPr algn="r" rtl="1"/>
            <a:r>
              <a:rPr lang="fa-IR" b="1" dirty="0" smtClean="0">
                <a:cs typeface="B Lotus" pitchFamily="2" charset="-78"/>
              </a:rPr>
              <a:t>نظر شریعت در عرصه تعیین حق موضوعیت دارد.</a:t>
            </a:r>
          </a:p>
          <a:p>
            <a:pPr lvl="1" algn="r" rtl="1"/>
            <a:r>
              <a:rPr lang="fa-IR" b="1" dirty="0" smtClean="0">
                <a:cs typeface="B Lotus" pitchFamily="2" charset="-78"/>
              </a:rPr>
              <a:t>عرصه موجه ورود و </a:t>
            </a:r>
            <a:r>
              <a:rPr lang="fa-IR" b="1" dirty="0" smtClean="0">
                <a:cs typeface="B Lotus" pitchFamily="2" charset="-78"/>
                <a:hlinkClick r:id="rId4" action="ppaction://hlinksldjump"/>
              </a:rPr>
              <a:t>مداخله دین در تعیین حق </a:t>
            </a:r>
            <a:r>
              <a:rPr lang="fa-IR" b="1" dirty="0" smtClean="0">
                <a:cs typeface="B Lotus" pitchFamily="2" charset="-78"/>
              </a:rPr>
              <a:t>کجاست؟ آیا تکالیف دینی محدود به ضوابط اخلاق ماقبل‌دینی یا سکولار است؟</a:t>
            </a:r>
          </a:p>
          <a:p>
            <a:pPr algn="r" rtl="1"/>
            <a:endParaRPr lang="fa-IR" sz="2400" b="1" dirty="0" smtClean="0">
              <a:cs typeface="B Lotus" pitchFamily="2" charset="-78"/>
            </a:endParaRPr>
          </a:p>
          <a:p>
            <a:pPr algn="r" rtl="1">
              <a:buNone/>
            </a:pPr>
            <a:endParaRPr lang="fa-IR" sz="2200" b="1" dirty="0" smtClean="0">
              <a:cs typeface="B Lotus" pitchFamily="2" charset="-78"/>
            </a:endParaRPr>
          </a:p>
        </p:txBody>
      </p:sp>
      <p:sp>
        <p:nvSpPr>
          <p:cNvPr id="3" name="Title 2"/>
          <p:cNvSpPr>
            <a:spLocks noGrp="1"/>
          </p:cNvSpPr>
          <p:nvPr>
            <p:ph type="title"/>
          </p:nvPr>
        </p:nvSpPr>
        <p:spPr/>
        <p:txBody>
          <a:bodyPr>
            <a:normAutofit/>
          </a:bodyPr>
          <a:lstStyle/>
          <a:p>
            <a:pPr algn="ctr" rtl="1"/>
            <a:r>
              <a:rPr lang="fa-IR" dirty="0" smtClean="0"/>
              <a:t>مبانی بحث از «حقوق بشر»</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blinds(horizontal)">
                                      <p:cBhvr>
                                        <p:cTn id="11" dur="500"/>
                                        <p:tgtEl>
                                          <p:spTgt spid="2">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childTnLst>
                          </p:cTn>
                        </p:par>
                        <p:par>
                          <p:cTn id="17" fill="hold">
                            <p:stCondLst>
                              <p:cond delay="500"/>
                            </p:stCondLst>
                            <p:childTnLst>
                              <p:par>
                                <p:cTn id="18" presetID="3" presetClass="entr" presetSubtype="10" fill="hold" nodeType="after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blinds(horizontal)">
                                      <p:cBhvr>
                                        <p:cTn id="20" dur="500"/>
                                        <p:tgtEl>
                                          <p:spTgt spid="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par>
                          <p:cTn id="26" fill="hold">
                            <p:stCondLst>
                              <p:cond delay="500"/>
                            </p:stCondLst>
                            <p:childTnLst>
                              <p:par>
                                <p:cTn id="27" presetID="3" presetClass="entr" presetSubtype="10" fill="hold" nodeType="after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blinds(horizontal)">
                                      <p:cBhvr>
                                        <p:cTn id="29"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00472"/>
          </a:xfrm>
        </p:spPr>
        <p:txBody>
          <a:bodyPr>
            <a:normAutofit fontScale="85000" lnSpcReduction="20000"/>
          </a:bodyPr>
          <a:lstStyle/>
          <a:p>
            <a:pPr marL="109728" indent="0" algn="r" rtl="1">
              <a:buNone/>
            </a:pPr>
            <a:r>
              <a:rPr lang="fa-IR" b="1" dirty="0" smtClean="0">
                <a:cs typeface="B Mitra" panose="00000400000000000000" pitchFamily="2" charset="-78"/>
              </a:rPr>
              <a:t>1) موجود زنده بودن (همین موجود گوشت و پوست و استخوان‌دار)</a:t>
            </a:r>
          </a:p>
          <a:p>
            <a:pPr marL="109728" indent="0" algn="r" rtl="1">
              <a:buNone/>
            </a:pPr>
            <a:r>
              <a:rPr lang="fa-IR" b="1" dirty="0" smtClean="0">
                <a:solidFill>
                  <a:srgbClr val="FF0000"/>
                </a:solidFill>
                <a:cs typeface="B Mitra" panose="00000400000000000000" pitchFamily="2" charset="-78"/>
              </a:rPr>
              <a:t>نقد و بررسی</a:t>
            </a:r>
          </a:p>
          <a:p>
            <a:pPr marL="109728" indent="0" algn="r" rtl="1">
              <a:buNone/>
            </a:pPr>
            <a:r>
              <a:rPr lang="fa-IR" b="1" dirty="0" smtClean="0">
                <a:cs typeface="B Mitra" panose="00000400000000000000" pitchFamily="2" charset="-78"/>
              </a:rPr>
              <a:t>چه ترجیحی بر حیوان و گیاه دارد، که تعرض به او با تعرض به گیاه و حیوان تفاوت کند؟!</a:t>
            </a:r>
          </a:p>
          <a:p>
            <a:pPr marL="109728" indent="0" algn="r" rtl="1">
              <a:buNone/>
            </a:pPr>
            <a:endParaRPr lang="fa-IR" b="1" dirty="0" smtClean="0">
              <a:cs typeface="B Mitra" panose="00000400000000000000" pitchFamily="2" charset="-78"/>
            </a:endParaRPr>
          </a:p>
          <a:p>
            <a:pPr marL="109728" indent="0" algn="r" rtl="1">
              <a:buNone/>
            </a:pPr>
            <a:r>
              <a:rPr lang="fa-IR" b="1" dirty="0" smtClean="0">
                <a:cs typeface="B Mitra" panose="00000400000000000000" pitchFamily="2" charset="-78"/>
              </a:rPr>
              <a:t>2)«اختیار</a:t>
            </a:r>
            <a:r>
              <a:rPr lang="fa-IR" b="1" dirty="0">
                <a:cs typeface="B Mitra" panose="00000400000000000000" pitchFamily="2" charset="-78"/>
              </a:rPr>
              <a:t>» </a:t>
            </a:r>
            <a:endParaRPr lang="fa-IR" b="1" dirty="0" smtClean="0">
              <a:cs typeface="B Mitra" panose="00000400000000000000" pitchFamily="2" charset="-78"/>
            </a:endParaRPr>
          </a:p>
          <a:p>
            <a:pPr marL="109728" indent="0" algn="r" rtl="1">
              <a:buNone/>
            </a:pPr>
            <a:r>
              <a:rPr lang="fa-IR" b="1" dirty="0" smtClean="0">
                <a:solidFill>
                  <a:srgbClr val="FF0000"/>
                </a:solidFill>
                <a:cs typeface="B Mitra" panose="00000400000000000000" pitchFamily="2" charset="-78"/>
              </a:rPr>
              <a:t>نقد و بررسی</a:t>
            </a:r>
          </a:p>
          <a:p>
            <a:pPr marL="109728" indent="0" algn="r" rtl="1">
              <a:buNone/>
            </a:pPr>
            <a:r>
              <a:rPr lang="fa-IR" b="1" dirty="0" smtClean="0">
                <a:cs typeface="B Mitra" panose="00000400000000000000" pitchFamily="2" charset="-78"/>
              </a:rPr>
              <a:t>درست است</a:t>
            </a:r>
            <a:r>
              <a:rPr lang="fa-IR" b="1" dirty="0">
                <a:cs typeface="B Mitra" panose="00000400000000000000" pitchFamily="2" charset="-78"/>
              </a:rPr>
              <a:t>، به شرطی که «اختیار» را فراتر از «میل»ی که در حیوانات است، بدانیم. </a:t>
            </a:r>
            <a:endParaRPr lang="fa-IR" b="1" dirty="0" smtClean="0">
              <a:cs typeface="B Mitra" panose="00000400000000000000" pitchFamily="2" charset="-78"/>
            </a:endParaRPr>
          </a:p>
          <a:p>
            <a:pPr marL="109728" indent="0" algn="r" rtl="1">
              <a:buNone/>
            </a:pPr>
            <a:r>
              <a:rPr lang="fa-IR" b="1" dirty="0" smtClean="0">
                <a:cs typeface="B Mitra" panose="00000400000000000000" pitchFamily="2" charset="-78"/>
              </a:rPr>
              <a:t>یعنی: توان تشخیص + انجام عمل ، </a:t>
            </a:r>
            <a:r>
              <a:rPr lang="fa-IR" b="1" dirty="0">
                <a:cs typeface="B Mitra" panose="00000400000000000000" pitchFamily="2" charset="-78"/>
              </a:rPr>
              <a:t>ولو خلاف میل ویا خلاف اقتضائات محیط </a:t>
            </a:r>
            <a:endParaRPr lang="fa-IR" b="1" dirty="0" smtClean="0">
              <a:cs typeface="B Mitra" panose="00000400000000000000" pitchFamily="2" charset="-78"/>
            </a:endParaRPr>
          </a:p>
          <a:p>
            <a:pPr marL="109728" indent="0" algn="r" rtl="1">
              <a:buNone/>
            </a:pPr>
            <a:r>
              <a:rPr lang="fa-IR" b="1" dirty="0" smtClean="0">
                <a:cs typeface="B Mitra" panose="00000400000000000000" pitchFamily="2" charset="-78"/>
              </a:rPr>
              <a:t>به </a:t>
            </a:r>
            <a:r>
              <a:rPr lang="fa-IR" b="1" dirty="0">
                <a:cs typeface="B Mitra" panose="00000400000000000000" pitchFamily="2" charset="-78"/>
              </a:rPr>
              <a:t>تعبیر دیگر</a:t>
            </a:r>
            <a:r>
              <a:rPr lang="fa-IR" b="1" dirty="0" smtClean="0">
                <a:cs typeface="B Mitra" panose="00000400000000000000" pitchFamily="2" charset="-78"/>
              </a:rPr>
              <a:t>،</a:t>
            </a:r>
          </a:p>
          <a:p>
            <a:pPr marL="109728" indent="0" algn="r" rtl="1">
              <a:buNone/>
            </a:pPr>
            <a:r>
              <a:rPr lang="fa-IR" b="1" dirty="0" smtClean="0">
                <a:cs typeface="B Mitra" panose="00000400000000000000" pitchFamily="2" charset="-78"/>
              </a:rPr>
              <a:t>دلالت بر «تعالی انسان» داشته باشد: </a:t>
            </a:r>
            <a:r>
              <a:rPr lang="fa-IR" b="1" dirty="0">
                <a:cs typeface="B Mitra" panose="00000400000000000000" pitchFamily="2" charset="-78"/>
              </a:rPr>
              <a:t>تشخیص آگاهانه، و آنگاه، انتخابِ این </a:t>
            </a:r>
            <a:r>
              <a:rPr lang="fa-IR" b="1" dirty="0" smtClean="0">
                <a:cs typeface="B Mitra" panose="00000400000000000000" pitchFamily="2" charset="-78"/>
              </a:rPr>
              <a:t>تعالی</a:t>
            </a:r>
          </a:p>
          <a:p>
            <a:pPr marL="109728" indent="0" algn="ctr" rtl="1">
              <a:buNone/>
            </a:pPr>
            <a:r>
              <a:rPr lang="fa-IR" b="1" dirty="0">
                <a:cs typeface="B Mitra" panose="00000400000000000000" pitchFamily="2" charset="-78"/>
                <a:hlinkClick r:id="rId2" action="ppaction://hlinksldjump"/>
              </a:rPr>
              <a:t>(تفکیک اشتباه و گناه)</a:t>
            </a:r>
            <a:endParaRPr lang="fa-IR" b="1" dirty="0">
              <a:cs typeface="B Mitra" panose="00000400000000000000" pitchFamily="2" charset="-78"/>
            </a:endParaRPr>
          </a:p>
          <a:p>
            <a:pPr marL="109728" indent="0" algn="r" rtl="1">
              <a:buNone/>
            </a:pPr>
            <a:r>
              <a:rPr lang="fa-IR" b="1" dirty="0" smtClean="0">
                <a:cs typeface="B Mitra" panose="00000400000000000000" pitchFamily="2" charset="-78"/>
              </a:rPr>
              <a:t>اما</a:t>
            </a:r>
          </a:p>
          <a:p>
            <a:pPr marL="109728" indent="0" algn="r" rtl="1">
              <a:buNone/>
            </a:pPr>
            <a:r>
              <a:rPr lang="fa-IR" b="1" dirty="0">
                <a:cs typeface="B Mitra" panose="00000400000000000000" pitchFamily="2" charset="-78"/>
              </a:rPr>
              <a:t>اگر انسان از این اختیارش سوء استفاده کند، از حیوانات پست‌تر می‌شود (اعراف/ 179 و فرقان/44 ) و </a:t>
            </a:r>
            <a:r>
              <a:rPr lang="fa-IR" b="1" dirty="0" smtClean="0">
                <a:cs typeface="B Mitra" panose="00000400000000000000" pitchFamily="2" charset="-78"/>
              </a:rPr>
              <a:t>این فقط مدعای درون‌دینی نیست: امثال صدام و هیتلر و ...؟!</a:t>
            </a:r>
            <a:endParaRPr lang="fa-IR" b="1" dirty="0">
              <a:cs typeface="B Mitra" panose="00000400000000000000" pitchFamily="2" charset="-78"/>
            </a:endParaRPr>
          </a:p>
          <a:p>
            <a:pPr algn="r" rtl="1"/>
            <a:endParaRPr lang="fa-IR" b="1" dirty="0">
              <a:cs typeface="B Mitra" panose="00000400000000000000" pitchFamily="2" charset="-78"/>
            </a:endParaRPr>
          </a:p>
        </p:txBody>
      </p:sp>
      <p:sp>
        <p:nvSpPr>
          <p:cNvPr id="3" name="Title 2"/>
          <p:cNvSpPr>
            <a:spLocks noGrp="1"/>
          </p:cNvSpPr>
          <p:nvPr>
            <p:ph type="title"/>
          </p:nvPr>
        </p:nvSpPr>
        <p:spPr>
          <a:xfrm>
            <a:off x="228600" y="274638"/>
            <a:ext cx="8686800" cy="1143000"/>
          </a:xfrm>
        </p:spPr>
        <p:txBody>
          <a:bodyPr>
            <a:normAutofit fontScale="90000"/>
          </a:bodyPr>
          <a:lstStyle/>
          <a:p>
            <a:pPr algn="ctr" rtl="1"/>
            <a:r>
              <a:rPr lang="fa-IR" dirty="0" smtClean="0">
                <a:cs typeface="B Mitra" panose="00000400000000000000" pitchFamily="2" charset="-78"/>
              </a:rPr>
              <a:t>1. انسان بودنِ انسان- </a:t>
            </a:r>
            <a:r>
              <a:rPr lang="fa-IR" sz="3100" dirty="0" smtClean="0">
                <a:cs typeface="B Mitra" panose="00000400000000000000" pitchFamily="2" charset="-78"/>
              </a:rPr>
              <a:t>او را ذی«حق» می کند- </a:t>
            </a:r>
            <a:r>
              <a:rPr lang="fa-IR" dirty="0" smtClean="0">
                <a:cs typeface="B Mitra" panose="00000400000000000000" pitchFamily="2" charset="-78"/>
              </a:rPr>
              <a:t>به چیست؟</a:t>
            </a:r>
            <a:endParaRPr lang="fa-IR" dirty="0">
              <a:cs typeface="B Mitra" panose="00000400000000000000" pitchFamily="2" charset="-78"/>
            </a:endParaRPr>
          </a:p>
        </p:txBody>
      </p:sp>
    </p:spTree>
    <p:extLst>
      <p:ext uri="{BB962C8B-B14F-4D97-AF65-F5344CB8AC3E}">
        <p14:creationId xmlns:p14="http://schemas.microsoft.com/office/powerpoint/2010/main" val="165066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500"/>
                            </p:stCondLst>
                            <p:childTnLst>
                              <p:par>
                                <p:cTn id="40" presetID="2" presetClass="entr" presetSubtype="4" fill="hold" nodeType="after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 calcmode="lin" valueType="num">
                                      <p:cBhvr additive="base">
                                        <p:cTn id="4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000"/>
                            </p:stCondLst>
                            <p:childTnLst>
                              <p:par>
                                <p:cTn id="45" presetID="2" presetClass="entr" presetSubtype="4" fill="hold" nodeType="after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 calcmode="lin" valueType="num">
                                      <p:cBhvr additive="base">
                                        <p:cTn id="4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4" fill="hold" nodeType="after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 calcmode="lin" valueType="num">
                                      <p:cBhvr additive="base">
                                        <p:cTn id="52"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2">
                                            <p:txEl>
                                              <p:pRg st="10" end="10"/>
                                            </p:txEl>
                                          </p:spTgt>
                                        </p:tgtEl>
                                        <p:attrNameLst>
                                          <p:attrName>style.visibility</p:attrName>
                                        </p:attrNameLst>
                                      </p:cBhvr>
                                      <p:to>
                                        <p:strVal val="visible"/>
                                      </p:to>
                                    </p:set>
                                    <p:anim calcmode="lin" valueType="num">
                                      <p:cBhvr additive="base">
                                        <p:cTn id="58"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2">
                                            <p:txEl>
                                              <p:pRg st="11" end="11"/>
                                            </p:txEl>
                                          </p:spTgt>
                                        </p:tgtEl>
                                        <p:attrNameLst>
                                          <p:attrName>style.visibility</p:attrName>
                                        </p:attrNameLst>
                                      </p:cBhvr>
                                      <p:to>
                                        <p:strVal val="visible"/>
                                      </p:to>
                                    </p:set>
                                    <p:anim calcmode="lin" valueType="num">
                                      <p:cBhvr additive="base">
                                        <p:cTn id="64"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par>
                          <p:cTn id="66" fill="hold">
                            <p:stCondLst>
                              <p:cond delay="500"/>
                            </p:stCondLst>
                            <p:childTnLst>
                              <p:par>
                                <p:cTn id="67" presetID="2" presetClass="entr" presetSubtype="4" fill="hold" nodeType="afterEffect">
                                  <p:stCondLst>
                                    <p:cond delay="0"/>
                                  </p:stCondLst>
                                  <p:childTnLst>
                                    <p:set>
                                      <p:cBhvr>
                                        <p:cTn id="68" dur="1" fill="hold">
                                          <p:stCondLst>
                                            <p:cond delay="0"/>
                                          </p:stCondLst>
                                        </p:cTn>
                                        <p:tgtEl>
                                          <p:spTgt spid="2">
                                            <p:txEl>
                                              <p:pRg st="12" end="12"/>
                                            </p:txEl>
                                          </p:spTgt>
                                        </p:tgtEl>
                                        <p:attrNameLst>
                                          <p:attrName>style.visibility</p:attrName>
                                        </p:attrNameLst>
                                      </p:cBhvr>
                                      <p:to>
                                        <p:strVal val="visible"/>
                                      </p:to>
                                    </p:set>
                                    <p:anim calcmode="lin" valueType="num">
                                      <p:cBhvr additive="base">
                                        <p:cTn id="6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481328"/>
            <a:ext cx="8991600" cy="5376672"/>
          </a:xfrm>
        </p:spPr>
        <p:txBody>
          <a:bodyPr>
            <a:normAutofit/>
          </a:bodyPr>
          <a:lstStyle/>
          <a:p>
            <a:pPr marL="109728" indent="0" algn="r" rtl="1">
              <a:buNone/>
            </a:pPr>
            <a:r>
              <a:rPr lang="fa-IR" sz="2800" b="1" dirty="0" smtClean="0">
                <a:cs typeface="B Mitra" panose="00000400000000000000" pitchFamily="2" charset="-78"/>
              </a:rPr>
              <a:t>آیا </a:t>
            </a:r>
            <a:r>
              <a:rPr lang="fa-IR" sz="2800" b="1" dirty="0">
                <a:cs typeface="B Mitra" panose="00000400000000000000" pitchFamily="2" charset="-78"/>
              </a:rPr>
              <a:t>«انسان کافر» ارزشمند است؟ (کفر قرآنی، نه کفر فقهی و شناسنامه‌ای)</a:t>
            </a:r>
          </a:p>
          <a:p>
            <a:pPr algn="r" rtl="1"/>
            <a:endParaRPr lang="fa-IR" sz="1000" b="1" dirty="0" smtClean="0">
              <a:cs typeface="B Mitra" panose="00000400000000000000" pitchFamily="2" charset="-78"/>
            </a:endParaRPr>
          </a:p>
          <a:p>
            <a:pPr algn="r" rtl="1"/>
            <a:r>
              <a:rPr lang="fa-IR" sz="2800" b="1" dirty="0" smtClean="0">
                <a:cs typeface="B Mitra" panose="00000400000000000000" pitchFamily="2" charset="-78"/>
              </a:rPr>
              <a:t>الف</a:t>
            </a:r>
            <a:r>
              <a:rPr lang="fa-IR" sz="2800" b="1" dirty="0">
                <a:cs typeface="B Mitra" panose="00000400000000000000" pitchFamily="2" charset="-78"/>
              </a:rPr>
              <a:t>. از جهت کفرش </a:t>
            </a:r>
            <a:r>
              <a:rPr lang="fa-IR" sz="2800" b="1" dirty="0" smtClean="0">
                <a:cs typeface="B Mitra" panose="00000400000000000000" pitchFamily="2" charset="-78"/>
              </a:rPr>
              <a:t>خیر</a:t>
            </a:r>
            <a:r>
              <a:rPr lang="fa-IR" sz="2800" b="1" dirty="0">
                <a:cs typeface="B Mitra" panose="00000400000000000000" pitchFamily="2" charset="-78"/>
              </a:rPr>
              <a:t>:</a:t>
            </a:r>
            <a:endParaRPr lang="fa-IR" sz="2800" b="1" dirty="0" smtClean="0">
              <a:cs typeface="B Mitra" panose="00000400000000000000" pitchFamily="2" charset="-78"/>
            </a:endParaRPr>
          </a:p>
          <a:p>
            <a:pPr marL="109728" indent="0" algn="r" rtl="1">
              <a:buNone/>
            </a:pPr>
            <a:r>
              <a:rPr lang="fa-IR" sz="2400" b="1" dirty="0" smtClean="0">
                <a:cs typeface="B Mitra" panose="00000400000000000000" pitchFamily="2" charset="-78"/>
              </a:rPr>
              <a:t>از این رو، «خواسته‌»اش برای او «حق» </a:t>
            </a:r>
            <a:r>
              <a:rPr lang="fa-IR" sz="2000" b="1" dirty="0" smtClean="0">
                <a:cs typeface="B Mitra" panose="00000400000000000000" pitchFamily="2" charset="-78"/>
              </a:rPr>
              <a:t>(جواز + تکلیف دیگران به عدم مداخله) </a:t>
            </a:r>
            <a:r>
              <a:rPr lang="fa-IR" sz="2400" b="1" dirty="0">
                <a:cs typeface="B Mitra" panose="00000400000000000000" pitchFamily="2" charset="-78"/>
              </a:rPr>
              <a:t>نمی‌آورد</a:t>
            </a:r>
            <a:r>
              <a:rPr lang="fa-IR" sz="2400" b="1" dirty="0" smtClean="0">
                <a:cs typeface="B Mitra" panose="00000400000000000000" pitchFamily="2" charset="-78"/>
              </a:rPr>
              <a:t>.</a:t>
            </a:r>
          </a:p>
          <a:p>
            <a:pPr marL="109728" indent="0" algn="r" rtl="1">
              <a:buNone/>
            </a:pPr>
            <a:endParaRPr lang="fa-IR" sz="1000" b="1" dirty="0">
              <a:cs typeface="B Mitra" panose="00000400000000000000" pitchFamily="2" charset="-78"/>
            </a:endParaRPr>
          </a:p>
          <a:p>
            <a:pPr algn="r" rtl="1"/>
            <a:r>
              <a:rPr lang="fa-IR" sz="2800" b="1" dirty="0" smtClean="0">
                <a:cs typeface="B Mitra" panose="00000400000000000000" pitchFamily="2" charset="-78"/>
              </a:rPr>
              <a:t>ب. از </a:t>
            </a:r>
            <a:r>
              <a:rPr lang="fa-IR" sz="2800" b="1" dirty="0">
                <a:cs typeface="B Mitra" panose="00000400000000000000" pitchFamily="2" charset="-78"/>
              </a:rPr>
              <a:t>جهت انسان </a:t>
            </a:r>
            <a:r>
              <a:rPr lang="fa-IR" sz="2800" b="1" dirty="0" smtClean="0">
                <a:cs typeface="B Mitra" panose="00000400000000000000" pitchFamily="2" charset="-78"/>
              </a:rPr>
              <a:t>بودنش، </a:t>
            </a:r>
            <a:r>
              <a:rPr lang="fa-IR" sz="2800" b="1" dirty="0">
                <a:cs typeface="B Mitra" panose="00000400000000000000" pitchFamily="2" charset="-78"/>
              </a:rPr>
              <a:t>بله</a:t>
            </a:r>
            <a:r>
              <a:rPr lang="fa-IR" sz="2800" b="1" dirty="0" smtClean="0">
                <a:cs typeface="B Mitra" panose="00000400000000000000" pitchFamily="2" charset="-78"/>
              </a:rPr>
              <a:t>:</a:t>
            </a:r>
          </a:p>
          <a:p>
            <a:pPr marL="109728" indent="0" algn="r" rtl="1">
              <a:buNone/>
            </a:pPr>
            <a:r>
              <a:rPr lang="fa-IR" sz="2400" b="1" dirty="0" smtClean="0">
                <a:cs typeface="B Mitra" panose="00000400000000000000" pitchFamily="2" charset="-78"/>
              </a:rPr>
              <a:t>از این رو، برای </a:t>
            </a:r>
            <a:r>
              <a:rPr lang="fa-IR" sz="2400" b="1" dirty="0">
                <a:cs typeface="B Mitra" panose="00000400000000000000" pitchFamily="2" charset="-78"/>
              </a:rPr>
              <a:t>هدایتش باید تلاش کرد.</a:t>
            </a:r>
            <a:endParaRPr lang="en-US" sz="2400" b="1" dirty="0">
              <a:cs typeface="B Mitra" panose="00000400000000000000" pitchFamily="2" charset="-78"/>
            </a:endParaRPr>
          </a:p>
          <a:p>
            <a:pPr algn="r" rtl="1"/>
            <a:endParaRPr lang="fa-IR" dirty="0" smtClean="0"/>
          </a:p>
          <a:p>
            <a:pPr marL="109728" indent="0" algn="r" rtl="1">
              <a:buNone/>
            </a:pPr>
            <a:r>
              <a:rPr lang="fa-IR" sz="2400" b="1" dirty="0">
                <a:cs typeface="B Mitra" panose="00000400000000000000" pitchFamily="2" charset="-78"/>
              </a:rPr>
              <a:t> لَقَدْ جاءَكُمْ رَسُولٌ مِنْ </a:t>
            </a:r>
            <a:r>
              <a:rPr lang="fa-IR" sz="2400" b="1" dirty="0" smtClean="0">
                <a:cs typeface="B Mitra" panose="00000400000000000000" pitchFamily="2" charset="-78"/>
              </a:rPr>
              <a:t>أَنْفُسِكُمْ </a:t>
            </a:r>
            <a:r>
              <a:rPr lang="fa-IR" sz="2400" b="1" dirty="0">
                <a:cs typeface="B Mitra" panose="00000400000000000000" pitchFamily="2" charset="-78"/>
              </a:rPr>
              <a:t>عَزيزٌ عَلَيْهِ ما عَنِتُّمْ حَريصٌ عَلَيْكُمْ بِالْمُؤْمِنينَ رَؤُفٌ رَحيم</a:t>
            </a:r>
            <a:r>
              <a:rPr lang="fa-IR" sz="2400" b="1" dirty="0" smtClean="0">
                <a:cs typeface="B Mitra" panose="00000400000000000000" pitchFamily="2" charset="-78"/>
              </a:rPr>
              <a:t>‏</a:t>
            </a:r>
          </a:p>
          <a:p>
            <a:pPr marL="109728" indent="0" algn="r" rtl="1">
              <a:buNone/>
            </a:pPr>
            <a:r>
              <a:rPr lang="fa-IR" sz="1800" b="1" dirty="0" smtClean="0">
                <a:cs typeface="B Mitra" panose="00000400000000000000" pitchFamily="2" charset="-78"/>
              </a:rPr>
              <a:t>سوره توبه، آیه 128</a:t>
            </a:r>
          </a:p>
          <a:p>
            <a:pPr marL="109728" indent="0" algn="r" rtl="1">
              <a:buNone/>
            </a:pPr>
            <a:r>
              <a:rPr lang="fa-IR" sz="2000" b="1" dirty="0" smtClean="0">
                <a:cs typeface="B Mitra" panose="00000400000000000000" pitchFamily="2" charset="-78"/>
              </a:rPr>
              <a:t>نزدتان آمد فرستاده‌ای از جنس خودتان، بر او دشوار است آنچه شما را به زحمت می‌اندازد؛ نسبت به [هدایتتان] حرص می‌زند؛ بر مومنان (کسی که در برابر حقیقت تسلیم است) بسیار مهربان و رحیم است.</a:t>
            </a:r>
            <a:endParaRPr lang="fa-IR" sz="2000" b="1" dirty="0">
              <a:cs typeface="B Mitra" panose="00000400000000000000" pitchFamily="2" charset="-78"/>
            </a:endParaRPr>
          </a:p>
        </p:txBody>
      </p:sp>
      <p:sp>
        <p:nvSpPr>
          <p:cNvPr id="3" name="Title 2"/>
          <p:cNvSpPr>
            <a:spLocks noGrp="1"/>
          </p:cNvSpPr>
          <p:nvPr>
            <p:ph type="title"/>
          </p:nvPr>
        </p:nvSpPr>
        <p:spPr/>
        <p:txBody>
          <a:bodyPr>
            <a:normAutofit/>
          </a:bodyPr>
          <a:lstStyle/>
          <a:p>
            <a:pPr algn="r" rtl="1"/>
            <a:r>
              <a:rPr lang="fa-IR" sz="3600" dirty="0" smtClean="0">
                <a:cs typeface="B Mitra" panose="00000400000000000000" pitchFamily="2" charset="-78"/>
              </a:rPr>
              <a:t>تکمله: پیچیدگی </a:t>
            </a:r>
            <a:r>
              <a:rPr lang="fa-IR" sz="3600" dirty="0">
                <a:cs typeface="B Mitra" panose="00000400000000000000" pitchFamily="2" charset="-78"/>
              </a:rPr>
              <a:t>مساله </a:t>
            </a:r>
            <a:r>
              <a:rPr lang="fa-IR" sz="3600" dirty="0" smtClean="0">
                <a:cs typeface="B Mitra" panose="00000400000000000000" pitchFamily="2" charset="-78"/>
              </a:rPr>
              <a:t>اختیار در ارزش‌گذاری انسان</a:t>
            </a:r>
            <a:endParaRPr lang="fa-IR" sz="3600" dirty="0">
              <a:cs typeface="B Mitra" panose="00000400000000000000" pitchFamily="2" charset="-78"/>
            </a:endParaRPr>
          </a:p>
        </p:txBody>
      </p:sp>
      <p:sp>
        <p:nvSpPr>
          <p:cNvPr id="4" name="Action Button: Forward or Next 3">
            <a:hlinkClick r:id="rId2" action="ppaction://hlinksldjump" highlightClick="1"/>
          </p:cNvPr>
          <p:cNvSpPr/>
          <p:nvPr/>
        </p:nvSpPr>
        <p:spPr>
          <a:xfrm>
            <a:off x="8458200" y="6324600"/>
            <a:ext cx="457200" cy="381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58447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500"/>
                                        <p:tgtEl>
                                          <p:spTgt spid="2">
                                            <p:txEl>
                                              <p:pRg st="5" end="5"/>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5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fade">
                                      <p:cBhvr>
                                        <p:cTn id="30" dur="500"/>
                                        <p:tgtEl>
                                          <p:spTgt spid="2">
                                            <p:txEl>
                                              <p:pRg st="8" end="8"/>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fade">
                                      <p:cBhvr>
                                        <p:cTn id="34" dur="500"/>
                                        <p:tgtEl>
                                          <p:spTgt spid="2">
                                            <p:txEl>
                                              <p:pRg st="9" end="9"/>
                                            </p:txEl>
                                          </p:spTgt>
                                        </p:tgtEl>
                                      </p:cBhvr>
                                    </p:animEffect>
                                  </p:childTnLst>
                                </p:cTn>
                              </p:par>
                            </p:childTnLst>
                          </p:cTn>
                        </p:par>
                        <p:par>
                          <p:cTn id="35" fill="hold">
                            <p:stCondLst>
                              <p:cond delay="1000"/>
                            </p:stCondLst>
                            <p:childTnLst>
                              <p:par>
                                <p:cTn id="36" presetID="10" presetClass="entr" presetSubtype="0" fill="hold" nodeType="afterEffect">
                                  <p:stCondLst>
                                    <p:cond delay="0"/>
                                  </p:stCondLst>
                                  <p:childTnLst>
                                    <p:set>
                                      <p:cBhvr>
                                        <p:cTn id="37" dur="1" fill="hold">
                                          <p:stCondLst>
                                            <p:cond delay="0"/>
                                          </p:stCondLst>
                                        </p:cTn>
                                        <p:tgtEl>
                                          <p:spTgt spid="2">
                                            <p:txEl>
                                              <p:pRg st="10" end="10"/>
                                            </p:txEl>
                                          </p:spTgt>
                                        </p:tgtEl>
                                        <p:attrNameLst>
                                          <p:attrName>style.visibility</p:attrName>
                                        </p:attrNameLst>
                                      </p:cBhvr>
                                      <p:to>
                                        <p:strVal val="visible"/>
                                      </p:to>
                                    </p:set>
                                    <p:animEffect transition="in" filter="fade">
                                      <p:cBhvr>
                                        <p:cTn id="38"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24272"/>
          </a:xfrm>
        </p:spPr>
        <p:txBody>
          <a:bodyPr>
            <a:normAutofit fontScale="85000" lnSpcReduction="20000"/>
          </a:bodyPr>
          <a:lstStyle/>
          <a:p>
            <a:pPr marL="109728" indent="0" algn="r" rtl="1">
              <a:lnSpc>
                <a:spcPct val="120000"/>
              </a:lnSpc>
              <a:buNone/>
            </a:pPr>
            <a:r>
              <a:rPr lang="fa-IR" sz="2800" b="1" dirty="0" smtClean="0">
                <a:solidFill>
                  <a:srgbClr val="C00000"/>
                </a:solidFill>
                <a:cs typeface="B Mitra" panose="00000400000000000000" pitchFamily="2" charset="-78"/>
              </a:rPr>
              <a:t>منطق انسان خلیفة الله (مومن)     </a:t>
            </a:r>
            <a:r>
              <a:rPr lang="fa-IR" sz="2800" b="1" dirty="0">
                <a:solidFill>
                  <a:srgbClr val="C00000"/>
                </a:solidFill>
                <a:cs typeface="B Mitra" panose="00000400000000000000" pitchFamily="2" charset="-78"/>
              </a:rPr>
              <a:t>(اصالت حق رشد)</a:t>
            </a:r>
          </a:p>
          <a:p>
            <a:pPr algn="r" rtl="1">
              <a:lnSpc>
                <a:spcPct val="120000"/>
              </a:lnSpc>
            </a:pPr>
            <a:r>
              <a:rPr lang="fa-IR" sz="2400" b="1" dirty="0" smtClean="0">
                <a:cs typeface="B Mitra" panose="00000400000000000000" pitchFamily="2" charset="-78"/>
              </a:rPr>
              <a:t>انسان چون روح الهی دارد و با خدا پیمان بسته، مقام و «حق» خلیفة‌اللهی به او داده شده است؛ پس اقتضای این حق او عیناً وظیفه اوست:</a:t>
            </a:r>
          </a:p>
          <a:p>
            <a:pPr marL="109728" indent="0" algn="r" rtl="1">
              <a:lnSpc>
                <a:spcPct val="120000"/>
              </a:lnSpc>
              <a:buNone/>
            </a:pPr>
            <a:r>
              <a:rPr lang="fa-IR" sz="2400" b="1" dirty="0" smtClean="0">
                <a:cs typeface="B Mitra" panose="00000400000000000000" pitchFamily="2" charset="-78"/>
              </a:rPr>
              <a:t>(نه تنها در این نگاه حق و تکلیف در مقابل هم نیست، بلکه تکلیف دقیقا ناشی از حق است: چون حق رسیدن به سعادت مطلق را دارم چنین تکالیفی دارم) </a:t>
            </a:r>
          </a:p>
          <a:p>
            <a:pPr marL="109728" indent="0" algn="r" rtl="1">
              <a:lnSpc>
                <a:spcPct val="120000"/>
              </a:lnSpc>
              <a:buNone/>
            </a:pPr>
            <a:r>
              <a:rPr lang="fa-IR" sz="2400" b="1" dirty="0" smtClean="0">
                <a:cs typeface="B Mitra" panose="00000400000000000000" pitchFamily="2" charset="-78"/>
              </a:rPr>
              <a:t>پس در درجه اول در پیشگاه خدا مسئول است؛</a:t>
            </a:r>
          </a:p>
          <a:p>
            <a:pPr algn="r" rtl="1">
              <a:lnSpc>
                <a:spcPct val="120000"/>
              </a:lnSpc>
            </a:pPr>
            <a:r>
              <a:rPr lang="fa-IR" sz="2400" b="1" dirty="0" smtClean="0">
                <a:cs typeface="B Mitra" panose="00000400000000000000" pitchFamily="2" charset="-78"/>
              </a:rPr>
              <a:t>لذا در پیشگاه خود، دیگران، عالم طبیعت هم مسئول است (رساله حقوق امام سجاد)</a:t>
            </a:r>
          </a:p>
          <a:p>
            <a:pPr algn="r" rtl="1">
              <a:lnSpc>
                <a:spcPct val="120000"/>
              </a:lnSpc>
            </a:pPr>
            <a:endParaRPr lang="fa-IR" sz="2400" b="1" dirty="0">
              <a:cs typeface="B Mitra" panose="00000400000000000000" pitchFamily="2" charset="-78"/>
            </a:endParaRPr>
          </a:p>
          <a:p>
            <a:pPr marL="109728" indent="0" algn="r" rtl="1">
              <a:lnSpc>
                <a:spcPct val="120000"/>
              </a:lnSpc>
              <a:buNone/>
            </a:pPr>
            <a:r>
              <a:rPr lang="fa-IR" sz="2800" b="1" dirty="0" smtClean="0">
                <a:solidFill>
                  <a:srgbClr val="C00000"/>
                </a:solidFill>
                <a:cs typeface="B Mitra" panose="00000400000000000000" pitchFamily="2" charset="-78"/>
              </a:rPr>
              <a:t>منطق انسان خودمحور (اومانیسم)     (اصالت حق </a:t>
            </a:r>
            <a:r>
              <a:rPr lang="fa-IR" sz="2800" b="1" dirty="0">
                <a:solidFill>
                  <a:srgbClr val="C00000"/>
                </a:solidFill>
                <a:cs typeface="B Mitra" panose="00000400000000000000" pitchFamily="2" charset="-78"/>
              </a:rPr>
              <a:t>آزادی)</a:t>
            </a:r>
          </a:p>
          <a:p>
            <a:pPr algn="r" rtl="1">
              <a:lnSpc>
                <a:spcPct val="120000"/>
              </a:lnSpc>
            </a:pPr>
            <a:r>
              <a:rPr lang="fa-IR" sz="2400" b="1" dirty="0" smtClean="0">
                <a:cs typeface="B Mitra" panose="00000400000000000000" pitchFamily="2" charset="-78"/>
              </a:rPr>
              <a:t>انسان کرامت ویژه و برتری ندارد، جز برتری داروینی؛ که توان «زندگی اجتماعی مبتنی بر قرارداد» پیدا کرده؛ پس حق او صرفاً تابع قراردادهای بین افراد است؛ و لاغیر.</a:t>
            </a:r>
          </a:p>
          <a:p>
            <a:pPr marL="109728" indent="0" algn="r" rtl="1">
              <a:lnSpc>
                <a:spcPct val="120000"/>
              </a:lnSpc>
              <a:buNone/>
            </a:pPr>
            <a:r>
              <a:rPr lang="fa-IR" sz="2400" b="1" dirty="0" smtClean="0">
                <a:solidFill>
                  <a:srgbClr val="0070C0"/>
                </a:solidFill>
                <a:cs typeface="B Mitra" panose="00000400000000000000" pitchFamily="2" charset="-78"/>
              </a:rPr>
              <a:t>دو اشکال مهم: </a:t>
            </a:r>
          </a:p>
          <a:p>
            <a:pPr algn="r" rtl="1">
              <a:lnSpc>
                <a:spcPct val="120000"/>
              </a:lnSpc>
            </a:pPr>
            <a:r>
              <a:rPr lang="fa-IR" sz="2400" b="1" dirty="0" smtClean="0">
                <a:cs typeface="B Mitra" panose="00000400000000000000" pitchFamily="2" charset="-78"/>
              </a:rPr>
              <a:t>1. ژن برترها حق بیشتری دارند (توجیه استعمار)</a:t>
            </a:r>
          </a:p>
          <a:p>
            <a:pPr algn="r" rtl="1">
              <a:lnSpc>
                <a:spcPct val="120000"/>
              </a:lnSpc>
            </a:pPr>
            <a:r>
              <a:rPr lang="fa-IR" sz="2400" b="1" dirty="0" smtClean="0">
                <a:cs typeface="B Mitra" panose="00000400000000000000" pitchFamily="2" charset="-78"/>
              </a:rPr>
              <a:t>2. هرجا بتواند بر قرارداد فائق شود، (با تبلیغات یا با زور یا ...) حق عوض می‌شود.</a:t>
            </a:r>
            <a:endParaRPr lang="fa-IR" dirty="0"/>
          </a:p>
        </p:txBody>
      </p:sp>
      <p:sp>
        <p:nvSpPr>
          <p:cNvPr id="3" name="Title 2"/>
          <p:cNvSpPr>
            <a:spLocks noGrp="1"/>
          </p:cNvSpPr>
          <p:nvPr>
            <p:ph type="title"/>
          </p:nvPr>
        </p:nvSpPr>
        <p:spPr/>
        <p:txBody>
          <a:bodyPr/>
          <a:lstStyle/>
          <a:p>
            <a:pPr algn="r" rtl="1"/>
            <a:r>
              <a:rPr lang="fa-IR" dirty="0" smtClean="0">
                <a:cs typeface="B Mitra" panose="00000400000000000000" pitchFamily="2" charset="-78"/>
              </a:rPr>
              <a:t>2. مبنای حق در دو نگاه اسلامی و اومانیستی</a:t>
            </a:r>
            <a:endParaRPr lang="fa-IR" dirty="0">
              <a:cs typeface="B Mitra" panose="00000400000000000000" pitchFamily="2" charset="-78"/>
            </a:endParaRPr>
          </a:p>
        </p:txBody>
      </p:sp>
      <p:sp>
        <p:nvSpPr>
          <p:cNvPr id="4" name="Right Arrow 3"/>
          <p:cNvSpPr/>
          <p:nvPr/>
        </p:nvSpPr>
        <p:spPr>
          <a:xfrm flipH="1" flipV="1">
            <a:off x="5105400" y="1676400"/>
            <a:ext cx="228600" cy="1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rgbClr val="C00000"/>
              </a:solidFill>
            </a:endParaRPr>
          </a:p>
        </p:txBody>
      </p:sp>
      <p:sp>
        <p:nvSpPr>
          <p:cNvPr id="5" name="Right Arrow 4"/>
          <p:cNvSpPr/>
          <p:nvPr/>
        </p:nvSpPr>
        <p:spPr>
          <a:xfrm flipH="1" flipV="1">
            <a:off x="4800600" y="4419600"/>
            <a:ext cx="228600" cy="1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57815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p:cTn id="7"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6" end="6"/>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 calcmode="lin" valueType="num">
                                      <p:cBhvr>
                                        <p:cTn id="22"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 calcmode="lin" valueType="num">
                                      <p:cBhvr>
                                        <p:cTn id="30"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2">
                                            <p:txEl>
                                              <p:pRg st="2" end="2"/>
                                            </p:txEl>
                                          </p:spTgt>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 calcmode="lin" valueType="num">
                                      <p:cBhvr>
                                        <p:cTn id="37"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2">
                                            <p:txEl>
                                              <p:pRg st="3" end="3"/>
                                            </p:txEl>
                                          </p:spTgt>
                                        </p:tgtEl>
                                      </p:cBhvr>
                                    </p:animEffect>
                                  </p:childTnLst>
                                </p:cTn>
                              </p:par>
                            </p:childTnLst>
                          </p:cTn>
                        </p:par>
                        <p:par>
                          <p:cTn id="41" fill="hold">
                            <p:stCondLst>
                              <p:cond delay="2000"/>
                            </p:stCondLst>
                            <p:childTnLst>
                              <p:par>
                                <p:cTn id="42" presetID="31" presetClass="entr" presetSubtype="0" fill="hold" nodeType="afterEffect">
                                  <p:stCondLst>
                                    <p:cond delay="0"/>
                                  </p:stCondLst>
                                  <p:childTnLst>
                                    <p:set>
                                      <p:cBhvr>
                                        <p:cTn id="43" dur="1" fill="hold">
                                          <p:stCondLst>
                                            <p:cond delay="0"/>
                                          </p:stCondLst>
                                        </p:cTn>
                                        <p:tgtEl>
                                          <p:spTgt spid="2">
                                            <p:txEl>
                                              <p:pRg st="4" end="4"/>
                                            </p:txEl>
                                          </p:spTgt>
                                        </p:tgtEl>
                                        <p:attrNameLst>
                                          <p:attrName>style.visibility</p:attrName>
                                        </p:attrNameLst>
                                      </p:cBhvr>
                                      <p:to>
                                        <p:strVal val="visible"/>
                                      </p:to>
                                    </p:set>
                                    <p:anim calcmode="lin" valueType="num">
                                      <p:cBhvr>
                                        <p:cTn id="44"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nodeType="click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 calcmode="lin" valueType="num">
                                      <p:cBhvr>
                                        <p:cTn id="52"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3"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54"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55" dur="1000"/>
                                        <p:tgtEl>
                                          <p:spTgt spid="2">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nodeType="clickEffect">
                                  <p:stCondLst>
                                    <p:cond delay="0"/>
                                  </p:stCondLst>
                                  <p:childTnLst>
                                    <p:set>
                                      <p:cBhvr>
                                        <p:cTn id="59" dur="1" fill="hold">
                                          <p:stCondLst>
                                            <p:cond delay="0"/>
                                          </p:stCondLst>
                                        </p:cTn>
                                        <p:tgtEl>
                                          <p:spTgt spid="2">
                                            <p:txEl>
                                              <p:pRg st="8" end="8"/>
                                            </p:txEl>
                                          </p:spTgt>
                                        </p:tgtEl>
                                        <p:attrNameLst>
                                          <p:attrName>style.visibility</p:attrName>
                                        </p:attrNameLst>
                                      </p:cBhvr>
                                      <p:to>
                                        <p:strVal val="visible"/>
                                      </p:to>
                                    </p:set>
                                    <p:anim calcmode="lin" valueType="num">
                                      <p:cBhvr>
                                        <p:cTn id="60" dur="1000" fill="hold"/>
                                        <p:tgtEl>
                                          <p:spTgt spid="2">
                                            <p:txEl>
                                              <p:pRg st="8" end="8"/>
                                            </p:txEl>
                                          </p:spTgt>
                                        </p:tgtEl>
                                        <p:attrNameLst>
                                          <p:attrName>ppt_w</p:attrName>
                                        </p:attrNameLst>
                                      </p:cBhvr>
                                      <p:tavLst>
                                        <p:tav tm="0">
                                          <p:val>
                                            <p:fltVal val="0"/>
                                          </p:val>
                                        </p:tav>
                                        <p:tav tm="100000">
                                          <p:val>
                                            <p:strVal val="#ppt_w"/>
                                          </p:val>
                                        </p:tav>
                                      </p:tavLst>
                                    </p:anim>
                                    <p:anim calcmode="lin" valueType="num">
                                      <p:cBhvr>
                                        <p:cTn id="61" dur="1000" fill="hold"/>
                                        <p:tgtEl>
                                          <p:spTgt spid="2">
                                            <p:txEl>
                                              <p:pRg st="8" end="8"/>
                                            </p:txEl>
                                          </p:spTgt>
                                        </p:tgtEl>
                                        <p:attrNameLst>
                                          <p:attrName>ppt_h</p:attrName>
                                        </p:attrNameLst>
                                      </p:cBhvr>
                                      <p:tavLst>
                                        <p:tav tm="0">
                                          <p:val>
                                            <p:fltVal val="0"/>
                                          </p:val>
                                        </p:tav>
                                        <p:tav tm="100000">
                                          <p:val>
                                            <p:strVal val="#ppt_h"/>
                                          </p:val>
                                        </p:tav>
                                      </p:tavLst>
                                    </p:anim>
                                    <p:anim calcmode="lin" valueType="num">
                                      <p:cBhvr>
                                        <p:cTn id="62" dur="1000" fill="hold"/>
                                        <p:tgtEl>
                                          <p:spTgt spid="2">
                                            <p:txEl>
                                              <p:pRg st="8" end="8"/>
                                            </p:txEl>
                                          </p:spTgt>
                                        </p:tgtEl>
                                        <p:attrNameLst>
                                          <p:attrName>style.rotation</p:attrName>
                                        </p:attrNameLst>
                                      </p:cBhvr>
                                      <p:tavLst>
                                        <p:tav tm="0">
                                          <p:val>
                                            <p:fltVal val="90"/>
                                          </p:val>
                                        </p:tav>
                                        <p:tav tm="100000">
                                          <p:val>
                                            <p:fltVal val="0"/>
                                          </p:val>
                                        </p:tav>
                                      </p:tavLst>
                                    </p:anim>
                                    <p:animEffect transition="in" filter="fade">
                                      <p:cBhvr>
                                        <p:cTn id="63" dur="1000"/>
                                        <p:tgtEl>
                                          <p:spTgt spid="2">
                                            <p:txEl>
                                              <p:pRg st="8" end="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nodeType="clickEffect">
                                  <p:stCondLst>
                                    <p:cond delay="0"/>
                                  </p:stCondLst>
                                  <p:childTnLst>
                                    <p:set>
                                      <p:cBhvr>
                                        <p:cTn id="67" dur="1" fill="hold">
                                          <p:stCondLst>
                                            <p:cond delay="0"/>
                                          </p:stCondLst>
                                        </p:cTn>
                                        <p:tgtEl>
                                          <p:spTgt spid="2">
                                            <p:txEl>
                                              <p:pRg st="9" end="9"/>
                                            </p:txEl>
                                          </p:spTgt>
                                        </p:tgtEl>
                                        <p:attrNameLst>
                                          <p:attrName>style.visibility</p:attrName>
                                        </p:attrNameLst>
                                      </p:cBhvr>
                                      <p:to>
                                        <p:strVal val="visible"/>
                                      </p:to>
                                    </p:set>
                                    <p:anim calcmode="lin" valueType="num">
                                      <p:cBhvr>
                                        <p:cTn id="68" dur="1000" fill="hold"/>
                                        <p:tgtEl>
                                          <p:spTgt spid="2">
                                            <p:txEl>
                                              <p:pRg st="9" end="9"/>
                                            </p:txEl>
                                          </p:spTgt>
                                        </p:tgtEl>
                                        <p:attrNameLst>
                                          <p:attrName>ppt_w</p:attrName>
                                        </p:attrNameLst>
                                      </p:cBhvr>
                                      <p:tavLst>
                                        <p:tav tm="0">
                                          <p:val>
                                            <p:fltVal val="0"/>
                                          </p:val>
                                        </p:tav>
                                        <p:tav tm="100000">
                                          <p:val>
                                            <p:strVal val="#ppt_w"/>
                                          </p:val>
                                        </p:tav>
                                      </p:tavLst>
                                    </p:anim>
                                    <p:anim calcmode="lin" valueType="num">
                                      <p:cBhvr>
                                        <p:cTn id="69" dur="1000" fill="hold"/>
                                        <p:tgtEl>
                                          <p:spTgt spid="2">
                                            <p:txEl>
                                              <p:pRg st="9" end="9"/>
                                            </p:txEl>
                                          </p:spTgt>
                                        </p:tgtEl>
                                        <p:attrNameLst>
                                          <p:attrName>ppt_h</p:attrName>
                                        </p:attrNameLst>
                                      </p:cBhvr>
                                      <p:tavLst>
                                        <p:tav tm="0">
                                          <p:val>
                                            <p:fltVal val="0"/>
                                          </p:val>
                                        </p:tav>
                                        <p:tav tm="100000">
                                          <p:val>
                                            <p:strVal val="#ppt_h"/>
                                          </p:val>
                                        </p:tav>
                                      </p:tavLst>
                                    </p:anim>
                                    <p:anim calcmode="lin" valueType="num">
                                      <p:cBhvr>
                                        <p:cTn id="70" dur="1000" fill="hold"/>
                                        <p:tgtEl>
                                          <p:spTgt spid="2">
                                            <p:txEl>
                                              <p:pRg st="9" end="9"/>
                                            </p:txEl>
                                          </p:spTgt>
                                        </p:tgtEl>
                                        <p:attrNameLst>
                                          <p:attrName>style.rotation</p:attrName>
                                        </p:attrNameLst>
                                      </p:cBhvr>
                                      <p:tavLst>
                                        <p:tav tm="0">
                                          <p:val>
                                            <p:fltVal val="90"/>
                                          </p:val>
                                        </p:tav>
                                        <p:tav tm="100000">
                                          <p:val>
                                            <p:fltVal val="0"/>
                                          </p:val>
                                        </p:tav>
                                      </p:tavLst>
                                    </p:anim>
                                    <p:animEffect transition="in" filter="fade">
                                      <p:cBhvr>
                                        <p:cTn id="71" dur="1000"/>
                                        <p:tgtEl>
                                          <p:spTgt spid="2">
                                            <p:txEl>
                                              <p:pRg st="9" end="9"/>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nodeType="clickEffect">
                                  <p:stCondLst>
                                    <p:cond delay="0"/>
                                  </p:stCondLst>
                                  <p:childTnLst>
                                    <p:set>
                                      <p:cBhvr>
                                        <p:cTn id="75" dur="1" fill="hold">
                                          <p:stCondLst>
                                            <p:cond delay="0"/>
                                          </p:stCondLst>
                                        </p:cTn>
                                        <p:tgtEl>
                                          <p:spTgt spid="2">
                                            <p:txEl>
                                              <p:pRg st="10" end="10"/>
                                            </p:txEl>
                                          </p:spTgt>
                                        </p:tgtEl>
                                        <p:attrNameLst>
                                          <p:attrName>style.visibility</p:attrName>
                                        </p:attrNameLst>
                                      </p:cBhvr>
                                      <p:to>
                                        <p:strVal val="visible"/>
                                      </p:to>
                                    </p:set>
                                    <p:anim calcmode="lin" valueType="num">
                                      <p:cBhvr>
                                        <p:cTn id="76" dur="10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77" dur="1000" fill="hold"/>
                                        <p:tgtEl>
                                          <p:spTgt spid="2">
                                            <p:txEl>
                                              <p:pRg st="10" end="10"/>
                                            </p:txEl>
                                          </p:spTgt>
                                        </p:tgtEl>
                                        <p:attrNameLst>
                                          <p:attrName>ppt_h</p:attrName>
                                        </p:attrNameLst>
                                      </p:cBhvr>
                                      <p:tavLst>
                                        <p:tav tm="0">
                                          <p:val>
                                            <p:fltVal val="0"/>
                                          </p:val>
                                        </p:tav>
                                        <p:tav tm="100000">
                                          <p:val>
                                            <p:strVal val="#ppt_h"/>
                                          </p:val>
                                        </p:tav>
                                      </p:tavLst>
                                    </p:anim>
                                    <p:anim calcmode="lin" valueType="num">
                                      <p:cBhvr>
                                        <p:cTn id="78" dur="1000" fill="hold"/>
                                        <p:tgtEl>
                                          <p:spTgt spid="2">
                                            <p:txEl>
                                              <p:pRg st="10" end="10"/>
                                            </p:txEl>
                                          </p:spTgt>
                                        </p:tgtEl>
                                        <p:attrNameLst>
                                          <p:attrName>style.rotation</p:attrName>
                                        </p:attrNameLst>
                                      </p:cBhvr>
                                      <p:tavLst>
                                        <p:tav tm="0">
                                          <p:val>
                                            <p:fltVal val="90"/>
                                          </p:val>
                                        </p:tav>
                                        <p:tav tm="100000">
                                          <p:val>
                                            <p:fltVal val="0"/>
                                          </p:val>
                                        </p:tav>
                                      </p:tavLst>
                                    </p:anim>
                                    <p:animEffect transition="in" filter="fade">
                                      <p:cBhvr>
                                        <p:cTn id="79" dur="1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229600" cy="5286412"/>
          </a:xfrm>
        </p:spPr>
        <p:txBody>
          <a:bodyPr>
            <a:normAutofit/>
          </a:bodyPr>
          <a:lstStyle/>
          <a:p>
            <a:pPr algn="r" rtl="1">
              <a:buNone/>
            </a:pPr>
            <a:endParaRPr lang="fa-IR" b="1" dirty="0" smtClean="0">
              <a:cs typeface="B Lotus" pitchFamily="2" charset="-78"/>
            </a:endParaRPr>
          </a:p>
          <a:p>
            <a:pPr marL="109728" indent="0" algn="r" rtl="1">
              <a:lnSpc>
                <a:spcPct val="150000"/>
              </a:lnSpc>
              <a:buNone/>
            </a:pPr>
            <a:r>
              <a:rPr lang="fa-IR" b="1" dirty="0" smtClean="0">
                <a:cs typeface="B Mitra" panose="00000400000000000000" pitchFamily="2" charset="-78"/>
              </a:rPr>
              <a:t>در هر عرصه‌ای که دو (یا چند) دیدگاه رقیب در کار است، منطقاً دیدگاهی پذیرفتنی است که:</a:t>
            </a:r>
          </a:p>
          <a:p>
            <a:pPr marL="109728" indent="0" algn="r" rtl="1">
              <a:lnSpc>
                <a:spcPct val="150000"/>
              </a:lnSpc>
              <a:buNone/>
            </a:pPr>
            <a:endParaRPr lang="fa-IR" b="1" dirty="0" smtClean="0">
              <a:cs typeface="B Mitra" panose="00000400000000000000" pitchFamily="2" charset="-78"/>
            </a:endParaRPr>
          </a:p>
          <a:p>
            <a:pPr marL="624078" indent="-514350" algn="r" rtl="1">
              <a:lnSpc>
                <a:spcPct val="150000"/>
              </a:lnSpc>
              <a:buFont typeface="+mj-lt"/>
              <a:buAutoNum type="arabicPeriod"/>
            </a:pPr>
            <a:r>
              <a:rPr lang="fa-IR" b="1" dirty="0">
                <a:cs typeface="B Mitra" panose="00000400000000000000" pitchFamily="2" charset="-78"/>
              </a:rPr>
              <a:t>نشان دهد ادله رقیب برای مدعایش نارسا است.</a:t>
            </a:r>
          </a:p>
          <a:p>
            <a:pPr marL="624078" indent="-514350" algn="r" rtl="1">
              <a:lnSpc>
                <a:spcPct val="150000"/>
              </a:lnSpc>
              <a:buFont typeface="+mj-lt"/>
              <a:buAutoNum type="arabicPeriod"/>
            </a:pPr>
            <a:endParaRPr lang="fa-IR" b="1" dirty="0" smtClean="0">
              <a:cs typeface="B Mitra" panose="00000400000000000000" pitchFamily="2" charset="-78"/>
            </a:endParaRPr>
          </a:p>
          <a:p>
            <a:pPr marL="624078" indent="-514350" algn="r" rtl="1">
              <a:lnSpc>
                <a:spcPct val="150000"/>
              </a:lnSpc>
              <a:buFont typeface="+mj-lt"/>
              <a:buAutoNum type="arabicPeriod"/>
            </a:pPr>
            <a:r>
              <a:rPr lang="fa-IR" b="1" dirty="0" smtClean="0">
                <a:cs typeface="B Mitra" panose="00000400000000000000" pitchFamily="2" charset="-78"/>
              </a:rPr>
              <a:t>خودش ادله ایجابی موجهی برای مدعایش داشته باشد.</a:t>
            </a:r>
          </a:p>
          <a:p>
            <a:pPr marL="624078" indent="-514350" algn="r" rtl="1">
              <a:lnSpc>
                <a:spcPct val="150000"/>
              </a:lnSpc>
              <a:buFont typeface="+mj-lt"/>
              <a:buAutoNum type="arabicPeriod"/>
            </a:pPr>
            <a:endParaRPr lang="fa-IR" b="1" dirty="0" smtClean="0">
              <a:cs typeface="B Mitra" panose="00000400000000000000" pitchFamily="2" charset="-78"/>
            </a:endParaRPr>
          </a:p>
          <a:p>
            <a:pPr algn="r" rtl="1">
              <a:lnSpc>
                <a:spcPct val="150000"/>
              </a:lnSpc>
            </a:pPr>
            <a:endParaRPr lang="en-US" b="1" dirty="0">
              <a:cs typeface="B Mitra" panose="00000400000000000000" pitchFamily="2" charset="-78"/>
            </a:endParaRPr>
          </a:p>
          <a:p>
            <a:pPr algn="r" rtl="1"/>
            <a:endParaRPr lang="fa-IR" b="1" dirty="0" smtClean="0">
              <a:cs typeface="B Lotus" pitchFamily="2" charset="-78"/>
            </a:endParaRPr>
          </a:p>
        </p:txBody>
      </p:sp>
      <p:sp>
        <p:nvSpPr>
          <p:cNvPr id="3" name="Title 2"/>
          <p:cNvSpPr>
            <a:spLocks noGrp="1"/>
          </p:cNvSpPr>
          <p:nvPr>
            <p:ph type="title"/>
          </p:nvPr>
        </p:nvSpPr>
        <p:spPr/>
        <p:txBody>
          <a:bodyPr>
            <a:normAutofit/>
          </a:bodyPr>
          <a:lstStyle/>
          <a:p>
            <a:pPr algn="ctr" rtl="1"/>
            <a:r>
              <a:rPr lang="fa-IR" dirty="0" smtClean="0">
                <a:cs typeface="B Mitra" panose="00000400000000000000" pitchFamily="2" charset="-78"/>
              </a:rPr>
              <a:t>مقدمه</a:t>
            </a:r>
            <a:endParaRPr lang="en-US" dirty="0">
              <a:cs typeface="B Mitr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81328"/>
            <a:ext cx="8786874" cy="4525963"/>
          </a:xfrm>
        </p:spPr>
        <p:txBody>
          <a:bodyPr>
            <a:noAutofit/>
          </a:bodyPr>
          <a:lstStyle/>
          <a:p>
            <a:pPr algn="just" rtl="1">
              <a:buNone/>
            </a:pPr>
            <a:r>
              <a:rPr lang="fa-IR" sz="2800" b="1" dirty="0" smtClean="0">
                <a:solidFill>
                  <a:schemeClr val="accent3">
                    <a:lumMod val="75000"/>
                  </a:schemeClr>
                </a:solidFill>
                <a:cs typeface="B Mitra" panose="00000400000000000000" pitchFamily="2" charset="-78"/>
              </a:rPr>
              <a:t>اگر روح الهی را جدی نگیریم، و انسان را صرفاً محصول داروینی ببینیم ارزشمندی خاصی برای انسان نمی‌توان پذیرفت و از «حقوق بشر» نمی‌توان دم زد.</a:t>
            </a:r>
          </a:p>
          <a:p>
            <a:pPr algn="just" rtl="1">
              <a:buNone/>
            </a:pPr>
            <a:endParaRPr lang="fa-IR" sz="2800" b="1" dirty="0" smtClean="0">
              <a:solidFill>
                <a:schemeClr val="accent3">
                  <a:lumMod val="75000"/>
                </a:schemeClr>
              </a:solidFill>
              <a:cs typeface="B Mitra" panose="00000400000000000000" pitchFamily="2" charset="-78"/>
            </a:endParaRPr>
          </a:p>
          <a:p>
            <a:pPr algn="just" rtl="1">
              <a:buNone/>
            </a:pPr>
            <a:r>
              <a:rPr lang="fa-IR" sz="2800" b="1" dirty="0" smtClean="0">
                <a:cs typeface="B Mitra" panose="00000400000000000000" pitchFamily="2" charset="-78"/>
              </a:rPr>
              <a:t>فهم ابلیس از انسان (صرفاً داروینی دیدن انسان و انکار ارزشمندی او)</a:t>
            </a:r>
          </a:p>
          <a:p>
            <a:pPr algn="just" rtl="1">
              <a:buNone/>
            </a:pPr>
            <a:r>
              <a:rPr lang="fa-IR" sz="2800" b="1" dirty="0" smtClean="0">
                <a:cs typeface="B Mitra" panose="00000400000000000000" pitchFamily="2" charset="-78"/>
              </a:rPr>
              <a:t>وَ لَقَدْ خَلَقْنَا الْإِنْسانَ </a:t>
            </a:r>
            <a:r>
              <a:rPr lang="fa-IR" sz="2800" b="1" dirty="0" smtClean="0">
                <a:solidFill>
                  <a:schemeClr val="accent2">
                    <a:lumMod val="75000"/>
                  </a:schemeClr>
                </a:solidFill>
                <a:cs typeface="B Mitra" panose="00000400000000000000" pitchFamily="2" charset="-78"/>
              </a:rPr>
              <a:t>مِنْ صَلْصالٍ مِنْ حَمَإٍ مَسْنُونٍ </a:t>
            </a:r>
            <a:r>
              <a:rPr lang="fa-IR" sz="2800" b="1" dirty="0" smtClean="0">
                <a:cs typeface="B Mitra" panose="00000400000000000000" pitchFamily="2" charset="-78"/>
              </a:rPr>
              <a:t>(26) ...</a:t>
            </a:r>
          </a:p>
          <a:p>
            <a:pPr algn="just" rtl="1">
              <a:buNone/>
            </a:pPr>
            <a:r>
              <a:rPr lang="fa-IR" sz="2800" b="1" dirty="0" smtClean="0">
                <a:cs typeface="B Mitra" panose="00000400000000000000" pitchFamily="2" charset="-78"/>
              </a:rPr>
              <a:t>وَ إِذْ قالَ رَبُّكَ لِلْمَلائِكَةِ إِنِّي خالِقٌ بَشَراً </a:t>
            </a:r>
            <a:r>
              <a:rPr lang="fa-IR" sz="2800" b="1" dirty="0" smtClean="0">
                <a:solidFill>
                  <a:schemeClr val="accent2">
                    <a:lumMod val="75000"/>
                  </a:schemeClr>
                </a:solidFill>
                <a:cs typeface="B Mitra" panose="00000400000000000000" pitchFamily="2" charset="-78"/>
              </a:rPr>
              <a:t>مِنْ صَلْصالٍ مِنْ حَمَإٍ مَسْنُونٍ </a:t>
            </a:r>
            <a:r>
              <a:rPr lang="fa-IR" sz="2800" b="1" dirty="0" smtClean="0">
                <a:cs typeface="B Mitra" panose="00000400000000000000" pitchFamily="2" charset="-78"/>
              </a:rPr>
              <a:t>(28)</a:t>
            </a:r>
          </a:p>
          <a:p>
            <a:pPr algn="just" rtl="1">
              <a:buNone/>
            </a:pPr>
            <a:r>
              <a:rPr lang="fa-IR" sz="2800" b="1" dirty="0" smtClean="0">
                <a:solidFill>
                  <a:srgbClr val="0070C0"/>
                </a:solidFill>
                <a:cs typeface="B Mitra" panose="00000400000000000000" pitchFamily="2" charset="-78"/>
              </a:rPr>
              <a:t>فَإِذا سَوَّيْتُهُ وَ نَفَخْتُ فيهِ مِنْ رُوحي</a:t>
            </a:r>
            <a:r>
              <a:rPr lang="fa-IR" sz="2800" b="1" dirty="0" smtClean="0">
                <a:cs typeface="B Mitra" panose="00000400000000000000" pitchFamily="2" charset="-78"/>
              </a:rPr>
              <a:t>‏ </a:t>
            </a:r>
            <a:r>
              <a:rPr lang="fa-IR" sz="2800" b="1" dirty="0" smtClean="0">
                <a:solidFill>
                  <a:srgbClr val="00B050"/>
                </a:solidFill>
                <a:cs typeface="B Mitra" panose="00000400000000000000" pitchFamily="2" charset="-78"/>
              </a:rPr>
              <a:t>فَقَعُوا لَهُ ساجِدينَ </a:t>
            </a:r>
            <a:r>
              <a:rPr lang="fa-IR" sz="2800" b="1" dirty="0" smtClean="0">
                <a:cs typeface="B Mitra" panose="00000400000000000000" pitchFamily="2" charset="-78"/>
              </a:rPr>
              <a:t>(29) ...</a:t>
            </a:r>
          </a:p>
          <a:p>
            <a:pPr algn="just" rtl="1">
              <a:buNone/>
            </a:pPr>
            <a:r>
              <a:rPr lang="fa-IR" sz="2800" b="1" dirty="0">
                <a:cs typeface="B Mitra" panose="00000400000000000000" pitchFamily="2" charset="-78"/>
              </a:rPr>
              <a:t>قالَ </a:t>
            </a:r>
            <a:r>
              <a:rPr lang="fa-IR" sz="2800" b="1" dirty="0">
                <a:solidFill>
                  <a:srgbClr val="00B050"/>
                </a:solidFill>
                <a:cs typeface="B Mitra" panose="00000400000000000000" pitchFamily="2" charset="-78"/>
              </a:rPr>
              <a:t>لَمْ أَكُنْ لِأَسْجُدَ </a:t>
            </a:r>
            <a:r>
              <a:rPr lang="fa-IR" sz="2800" b="1" dirty="0">
                <a:cs typeface="B Mitra" panose="00000400000000000000" pitchFamily="2" charset="-78"/>
              </a:rPr>
              <a:t>لِبَشَرٍ خَلَقْتَهُ </a:t>
            </a:r>
            <a:r>
              <a:rPr lang="fa-IR" sz="2800" b="1" dirty="0">
                <a:solidFill>
                  <a:schemeClr val="accent2">
                    <a:lumMod val="75000"/>
                  </a:schemeClr>
                </a:solidFill>
                <a:cs typeface="B Mitra" panose="00000400000000000000" pitchFamily="2" charset="-78"/>
              </a:rPr>
              <a:t>مِنْ صَلْصالٍ مِنْ حَمَإٍ مَسْنُونٍ </a:t>
            </a:r>
            <a:r>
              <a:rPr lang="fa-IR" sz="2800" b="1" dirty="0">
                <a:cs typeface="B Mitra" panose="00000400000000000000" pitchFamily="2" charset="-78"/>
              </a:rPr>
              <a:t>(33)</a:t>
            </a:r>
          </a:p>
        </p:txBody>
      </p:sp>
      <p:sp>
        <p:nvSpPr>
          <p:cNvPr id="3" name="Title 2"/>
          <p:cNvSpPr>
            <a:spLocks noGrp="1"/>
          </p:cNvSpPr>
          <p:nvPr>
            <p:ph type="title"/>
          </p:nvPr>
        </p:nvSpPr>
        <p:spPr/>
        <p:txBody>
          <a:bodyPr/>
          <a:lstStyle/>
          <a:p>
            <a:pPr algn="ctr" rtl="1"/>
            <a:r>
              <a:rPr lang="fa-IR" dirty="0" smtClean="0">
                <a:cs typeface="B Mitra" panose="00000400000000000000" pitchFamily="2" charset="-78"/>
              </a:rPr>
              <a:t>جمع‌بندی معیار ارزشمندی و حق انسان</a:t>
            </a:r>
            <a:endParaRPr lang="en-US" dirty="0">
              <a:cs typeface="B Mitra" panose="00000400000000000000" pitchFamily="2" charset="-78"/>
            </a:endParaRPr>
          </a:p>
        </p:txBody>
      </p:sp>
      <p:sp>
        <p:nvSpPr>
          <p:cNvPr id="4" name="Action Button: Forward or Next 3">
            <a:hlinkClick r:id="" action="ppaction://hlinkshowjump?jump=nextslide" highlightClick="1"/>
          </p:cNvPr>
          <p:cNvSpPr/>
          <p:nvPr/>
        </p:nvSpPr>
        <p:spPr>
          <a:xfrm>
            <a:off x="8305800" y="6070981"/>
            <a:ext cx="585216" cy="53130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blinds(horizontal)">
                                      <p:cBhvr>
                                        <p:cTn id="11" dur="500"/>
                                        <p:tgtEl>
                                          <p:spTgt spid="2">
                                            <p:txEl>
                                              <p:pRg st="2" end="2"/>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linds(horizontal)">
                                      <p:cBhvr>
                                        <p:cTn id="19" dur="500"/>
                                        <p:tgtEl>
                                          <p:spTgt spid="2">
                                            <p:txEl>
                                              <p:pRg st="4" end="4"/>
                                            </p:txEl>
                                          </p:spTgt>
                                        </p:tgtEl>
                                      </p:cBhvr>
                                    </p:animEffect>
                                  </p:childTnLst>
                                </p:cTn>
                              </p:par>
                            </p:childTnLst>
                          </p:cTn>
                        </p:par>
                        <p:par>
                          <p:cTn id="20" fill="hold">
                            <p:stCondLst>
                              <p:cond delay="2000"/>
                            </p:stCondLst>
                            <p:childTnLst>
                              <p:par>
                                <p:cTn id="21" presetID="3" presetClass="entr" presetSubtype="10" fill="hold" nodeType="after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blinds(horizontal)">
                                      <p:cBhvr>
                                        <p:cTn id="23" dur="500"/>
                                        <p:tgtEl>
                                          <p:spTgt spid="2">
                                            <p:txEl>
                                              <p:pRg st="5" end="5"/>
                                            </p:txEl>
                                          </p:spTgt>
                                        </p:tgtEl>
                                      </p:cBhvr>
                                    </p:animEffect>
                                  </p:childTnLst>
                                </p:cTn>
                              </p:par>
                            </p:childTnLst>
                          </p:cTn>
                        </p:par>
                        <p:par>
                          <p:cTn id="24" fill="hold">
                            <p:stCondLst>
                              <p:cond delay="2500"/>
                            </p:stCondLst>
                            <p:childTnLst>
                              <p:par>
                                <p:cTn id="25" presetID="3" presetClass="entr" presetSubtype="10" fill="hold"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676400"/>
            <a:ext cx="8643998" cy="4191000"/>
          </a:xfrm>
        </p:spPr>
        <p:txBody>
          <a:bodyPr>
            <a:normAutofit fontScale="92500" lnSpcReduction="10000"/>
          </a:bodyPr>
          <a:lstStyle/>
          <a:p>
            <a:pPr algn="r" rtl="1"/>
            <a:r>
              <a:rPr lang="fa-IR" sz="3200" b="1" dirty="0">
                <a:cs typeface="B Mitra" panose="00000400000000000000" pitchFamily="2" charset="-78"/>
              </a:rPr>
              <a:t>ضرورت تفکیک «حق» </a:t>
            </a:r>
            <a:r>
              <a:rPr lang="fa-IR" sz="3200" b="1" dirty="0">
                <a:solidFill>
                  <a:srgbClr val="C00000"/>
                </a:solidFill>
                <a:cs typeface="B Mitra" panose="00000400000000000000" pitchFamily="2" charset="-78"/>
              </a:rPr>
              <a:t>حقیقی</a:t>
            </a:r>
            <a:r>
              <a:rPr lang="fa-IR" sz="3200" b="1" dirty="0">
                <a:cs typeface="B Mitra" panose="00000400000000000000" pitchFamily="2" charset="-78"/>
              </a:rPr>
              <a:t> (حسن و قبح واقعی) و «حق» </a:t>
            </a:r>
            <a:r>
              <a:rPr lang="fa-IR" sz="3200" b="1" dirty="0">
                <a:solidFill>
                  <a:srgbClr val="C00000"/>
                </a:solidFill>
                <a:cs typeface="B Mitra" panose="00000400000000000000" pitchFamily="2" charset="-78"/>
              </a:rPr>
              <a:t>اعتباری </a:t>
            </a:r>
            <a:r>
              <a:rPr lang="fa-IR" sz="3200" b="1" dirty="0">
                <a:cs typeface="B Mitra" panose="00000400000000000000" pitchFamily="2" charset="-78"/>
              </a:rPr>
              <a:t>(باید و نباید حقوقی</a:t>
            </a:r>
            <a:r>
              <a:rPr lang="fa-IR" sz="3200" b="1" dirty="0" smtClean="0">
                <a:cs typeface="B Mitra" panose="00000400000000000000" pitchFamily="2" charset="-78"/>
              </a:rPr>
              <a:t>)؛ و نیاز به شریعت به خاطر پیچیدگی کسر و انکسارهای مصالح و مفاسد واقعی </a:t>
            </a:r>
            <a:r>
              <a:rPr lang="fa-IR" sz="3200" b="1" dirty="0" smtClean="0">
                <a:cs typeface="B Mitra" panose="00000400000000000000" pitchFamily="2" charset="-78"/>
                <a:hlinkClick r:id="rId2" action="ppaction://hlinksldjump"/>
              </a:rPr>
              <a:t>(آزمون‌های ویرانگر)</a:t>
            </a:r>
            <a:endParaRPr lang="fa-IR" sz="3200" b="1" dirty="0">
              <a:cs typeface="B Mitra" panose="00000400000000000000" pitchFamily="2" charset="-78"/>
            </a:endParaRPr>
          </a:p>
          <a:p>
            <a:pPr algn="r" rtl="1"/>
            <a:endParaRPr lang="fa-IR" sz="3200" b="1" dirty="0" smtClean="0">
              <a:cs typeface="B Mitra" panose="00000400000000000000" pitchFamily="2" charset="-78"/>
            </a:endParaRPr>
          </a:p>
          <a:p>
            <a:pPr algn="r" rtl="1"/>
            <a:endParaRPr lang="fa-IR" sz="3200" b="1" dirty="0" smtClean="0">
              <a:cs typeface="B Mitra" panose="00000400000000000000" pitchFamily="2" charset="-78"/>
            </a:endParaRPr>
          </a:p>
          <a:p>
            <a:pPr algn="r" rtl="1"/>
            <a:r>
              <a:rPr lang="fa-IR" sz="3200" b="1" dirty="0" smtClean="0">
                <a:cs typeface="B Mitra" panose="00000400000000000000" pitchFamily="2" charset="-78"/>
              </a:rPr>
              <a:t>اگرچه اخلاق مقدم بر دین داریم، اما به نظام حقوقی شریعت  هم نیاز داریم؛ </a:t>
            </a:r>
          </a:p>
          <a:p>
            <a:pPr algn="r" rtl="1"/>
            <a:r>
              <a:rPr lang="fa-IR" sz="3200" b="1" dirty="0" smtClean="0">
                <a:cs typeface="B Mitra" panose="00000400000000000000" pitchFamily="2" charset="-78"/>
              </a:rPr>
              <a:t>البته فهمِ قطعاً خلاف عدالت از متن، فهم صحیحی نیست.</a:t>
            </a:r>
            <a:endParaRPr lang="en-US" dirty="0">
              <a:cs typeface="B Mitra" panose="00000400000000000000" pitchFamily="2" charset="-78"/>
            </a:endParaRPr>
          </a:p>
        </p:txBody>
      </p:sp>
      <p:sp>
        <p:nvSpPr>
          <p:cNvPr id="3" name="Title 2"/>
          <p:cNvSpPr>
            <a:spLocks noGrp="1"/>
          </p:cNvSpPr>
          <p:nvPr>
            <p:ph type="title"/>
          </p:nvPr>
        </p:nvSpPr>
        <p:spPr>
          <a:xfrm>
            <a:off x="457200" y="274638"/>
            <a:ext cx="8229600" cy="715962"/>
          </a:xfrm>
        </p:spPr>
        <p:txBody>
          <a:bodyPr>
            <a:normAutofit fontScale="90000"/>
          </a:bodyPr>
          <a:lstStyle/>
          <a:p>
            <a:pPr algn="r" rtl="1"/>
            <a:r>
              <a:rPr lang="fa-IR" dirty="0"/>
              <a:t>جایگاه «حق» در نسبت دین و </a:t>
            </a:r>
            <a:r>
              <a:rPr lang="fa-IR" dirty="0" smtClean="0"/>
              <a:t>اخلاق و حقوق</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blinds(horizontal)">
                                      <p:cBhvr>
                                        <p:cTn id="16" dur="1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33600"/>
            <a:ext cx="9067800" cy="3873691"/>
          </a:xfrm>
        </p:spPr>
        <p:txBody>
          <a:bodyPr>
            <a:normAutofit fontScale="92500"/>
          </a:bodyPr>
          <a:lstStyle/>
          <a:p>
            <a:pPr algn="r" rtl="1">
              <a:buNone/>
            </a:pPr>
            <a:r>
              <a:rPr lang="fa-IR" sz="2400" b="1" dirty="0" smtClean="0">
                <a:cs typeface="B Mitra" panose="00000400000000000000" pitchFamily="2" charset="-78"/>
              </a:rPr>
              <a:t>اگر حکم </a:t>
            </a:r>
            <a:r>
              <a:rPr lang="fa-IR" sz="2400" b="1" dirty="0">
                <a:cs typeface="B Mitra" panose="00000400000000000000" pitchFamily="2" charset="-78"/>
              </a:rPr>
              <a:t>حرمت لواط و مجازات </a:t>
            </a:r>
            <a:r>
              <a:rPr lang="fa-IR" sz="2400" b="1" dirty="0" smtClean="0">
                <a:cs typeface="B Mitra" panose="00000400000000000000" pitchFamily="2" charset="-78"/>
              </a:rPr>
              <a:t>شدید را می‌بینید</a:t>
            </a:r>
          </a:p>
          <a:p>
            <a:pPr algn="r" rtl="1">
              <a:buNone/>
            </a:pPr>
            <a:r>
              <a:rPr lang="fa-IR" sz="2400" b="1" dirty="0" smtClean="0">
                <a:cs typeface="B Mitra" panose="00000400000000000000" pitchFamily="2" charset="-78"/>
              </a:rPr>
              <a:t>دشواریِ </a:t>
            </a:r>
            <a:r>
              <a:rPr lang="fa-IR" sz="2400" b="1" dirty="0">
                <a:cs typeface="B Mitra" panose="00000400000000000000" pitchFamily="2" charset="-78"/>
              </a:rPr>
              <a:t>اثبات حقوقیِ </a:t>
            </a:r>
            <a:r>
              <a:rPr lang="fa-IR" sz="2400" b="1" dirty="0" smtClean="0">
                <a:cs typeface="B Mitra" panose="00000400000000000000" pitchFamily="2" charset="-78"/>
              </a:rPr>
              <a:t>آن را هم در نظر آورید:</a:t>
            </a:r>
          </a:p>
          <a:p>
            <a:pPr algn="r" rtl="1">
              <a:buNone/>
            </a:pPr>
            <a:r>
              <a:rPr lang="fa-IR" sz="2400" b="1" dirty="0" smtClean="0">
                <a:cs typeface="B Mitra" panose="00000400000000000000" pitchFamily="2" charset="-78"/>
              </a:rPr>
              <a:t>الف.</a:t>
            </a:r>
          </a:p>
          <a:p>
            <a:pPr marL="1145286" lvl="2" indent="-514350" algn="r" rtl="1">
              <a:buFont typeface="+mj-lt"/>
              <a:buAutoNum type="arabicPeriod"/>
            </a:pPr>
            <a:r>
              <a:rPr lang="fa-IR" sz="2600" b="1" dirty="0" smtClean="0">
                <a:cs typeface="B Mitra" panose="00000400000000000000" pitchFamily="2" charset="-78"/>
              </a:rPr>
              <a:t>مشاهده شدن خود عمل توسط چهار شاهد عادل</a:t>
            </a:r>
          </a:p>
          <a:p>
            <a:pPr marL="1145286" lvl="2" indent="-514350" algn="r" rtl="1">
              <a:buFont typeface="+mj-lt"/>
              <a:buAutoNum type="arabicPeriod"/>
            </a:pPr>
            <a:r>
              <a:rPr lang="fa-IR" sz="2600" b="1" dirty="0">
                <a:cs typeface="B Mitra" panose="00000400000000000000" pitchFamily="2" charset="-78"/>
              </a:rPr>
              <a:t>شهادت در محضر حاکم شرع </a:t>
            </a:r>
            <a:r>
              <a:rPr lang="fa-IR" sz="2000" b="1" dirty="0">
                <a:cs typeface="B Mitra" panose="00000400000000000000" pitchFamily="2" charset="-78"/>
              </a:rPr>
              <a:t>(که اصراری بر آن </a:t>
            </a:r>
            <a:r>
              <a:rPr lang="fa-IR" sz="2000" b="1" dirty="0" smtClean="0">
                <a:cs typeface="B Mitra" panose="00000400000000000000" pitchFamily="2" charset="-78"/>
              </a:rPr>
              <a:t>نیست)</a:t>
            </a:r>
          </a:p>
          <a:p>
            <a:pPr marL="137160" indent="0" algn="r" rtl="1">
              <a:buNone/>
            </a:pPr>
            <a:r>
              <a:rPr lang="fa-IR" sz="3000" b="1" dirty="0" smtClean="0">
                <a:cs typeface="B Mitra" panose="00000400000000000000" pitchFamily="2" charset="-78"/>
              </a:rPr>
              <a:t>ب.</a:t>
            </a:r>
          </a:p>
          <a:p>
            <a:pPr marL="1145286" lvl="2" indent="-514350" algn="r" rtl="1">
              <a:buFont typeface="+mj-lt"/>
              <a:buAutoNum type="arabicPeriod"/>
            </a:pPr>
            <a:r>
              <a:rPr lang="fa-IR" sz="2600" b="1" dirty="0" smtClean="0">
                <a:cs typeface="B Mitra" panose="00000400000000000000" pitchFamily="2" charset="-78"/>
              </a:rPr>
              <a:t>اقرار انجام‌دهنده در چهار مجلس مستقل</a:t>
            </a:r>
            <a:r>
              <a:rPr lang="fa-IR" sz="1900" b="1" dirty="0" smtClean="0">
                <a:cs typeface="B Mitra" panose="00000400000000000000" pitchFamily="2" charset="-78"/>
              </a:rPr>
              <a:t> (که حتی برای توبه هم اصراری بر آن نیست)</a:t>
            </a:r>
            <a:endParaRPr lang="fa-IR" sz="1900" b="1" dirty="0">
              <a:cs typeface="B Mitra" panose="00000400000000000000" pitchFamily="2" charset="-78"/>
            </a:endParaRPr>
          </a:p>
          <a:p>
            <a:pPr marL="1145286" lvl="2" indent="-514350" algn="r" rtl="1">
              <a:buFont typeface="+mj-lt"/>
              <a:buAutoNum type="arabicPeriod"/>
            </a:pPr>
            <a:endParaRPr lang="fa-IR" sz="2600" b="1" dirty="0">
              <a:cs typeface="B Mitra" panose="00000400000000000000" pitchFamily="2" charset="-78"/>
            </a:endParaRPr>
          </a:p>
          <a:p>
            <a:pPr lvl="2" algn="r" rtl="1">
              <a:buNone/>
            </a:pPr>
            <a:r>
              <a:rPr lang="fa-IR" sz="2600" b="1" dirty="0" smtClean="0">
                <a:cs typeface="B Mitra" panose="00000400000000000000" pitchFamily="2" charset="-78"/>
              </a:rPr>
              <a:t>آیا مساله اصلی، مجازات بوده، یا بالا بردن قبح و ممانعت از عادی شدن؟</a:t>
            </a:r>
          </a:p>
        </p:txBody>
      </p:sp>
      <p:sp>
        <p:nvSpPr>
          <p:cNvPr id="3" name="Title 2"/>
          <p:cNvSpPr>
            <a:spLocks noGrp="1"/>
          </p:cNvSpPr>
          <p:nvPr>
            <p:ph type="title"/>
          </p:nvPr>
        </p:nvSpPr>
        <p:spPr>
          <a:xfrm>
            <a:off x="457200" y="304800"/>
            <a:ext cx="8229600" cy="1477962"/>
          </a:xfrm>
        </p:spPr>
        <p:txBody>
          <a:bodyPr>
            <a:normAutofit/>
          </a:bodyPr>
          <a:lstStyle/>
          <a:p>
            <a:pPr algn="ctr" rtl="1"/>
            <a:r>
              <a:rPr lang="fa-IR" dirty="0" smtClean="0">
                <a:cs typeface="B Mitra" panose="00000400000000000000" pitchFamily="2" charset="-78"/>
              </a:rPr>
              <a:t>حکم اسلام:</a:t>
            </a:r>
            <a:br>
              <a:rPr lang="fa-IR" dirty="0" smtClean="0">
                <a:cs typeface="B Mitra" panose="00000400000000000000" pitchFamily="2" charset="-78"/>
              </a:rPr>
            </a:br>
            <a:r>
              <a:rPr lang="fa-IR" dirty="0" smtClean="0">
                <a:cs typeface="B Mitra" panose="00000400000000000000" pitchFamily="2" charset="-78"/>
              </a:rPr>
              <a:t> ترویج خشونت‌ورزی یا ارتقای نرم فرهنگی؟</a:t>
            </a:r>
            <a:endParaRPr lang="en-US" dirty="0">
              <a:cs typeface="B Mitra" panose="00000400000000000000" pitchFamily="2" charset="-78"/>
            </a:endParaRPr>
          </a:p>
        </p:txBody>
      </p:sp>
      <p:sp>
        <p:nvSpPr>
          <p:cNvPr id="4" name="Action Button: Forward or Next 3">
            <a:hlinkClick r:id="" action="ppaction://hlinkshowjump?jump=nextslide" highlightClick="1"/>
          </p:cNvPr>
          <p:cNvSpPr/>
          <p:nvPr/>
        </p:nvSpPr>
        <p:spPr>
          <a:xfrm>
            <a:off x="8305800" y="6070981"/>
            <a:ext cx="585216" cy="53130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blinds(horizontal)">
                                      <p:cBhvr>
                                        <p:cTn id="11" dur="500"/>
                                        <p:tgtEl>
                                          <p:spTgt spid="2">
                                            <p:txEl>
                                              <p:pRg st="1" end="1"/>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blinds(horizontal)">
                                      <p:cBhvr>
                                        <p:cTn id="19" dur="500"/>
                                        <p:tgtEl>
                                          <p:spTgt spid="2">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blinds(horizontal)">
                                      <p:cBhvr>
                                        <p:cTn id="24" dur="500"/>
                                        <p:tgtEl>
                                          <p:spTgt spid="2">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blinds(horizontal)">
                                      <p:cBhvr>
                                        <p:cTn id="29" dur="500"/>
                                        <p:tgtEl>
                                          <p:spTgt spid="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blinds(horizontal)">
                                      <p:cBhvr>
                                        <p:cTn id="34" dur="500"/>
                                        <p:tgtEl>
                                          <p:spTgt spid="2">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blinds(horizontal)">
                                      <p:cBhvr>
                                        <p:cTn id="39"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rtl="1"/>
            <a:r>
              <a:rPr lang="fa-IR" b="1" dirty="0" smtClean="0">
                <a:cs typeface="B Mitra" panose="00000400000000000000" pitchFamily="2" charset="-78"/>
              </a:rPr>
              <a:t>با توجه به کرامت خاص انسان، ضابطه اصلی در روابط جنسی «حیا» است.</a:t>
            </a:r>
          </a:p>
          <a:p>
            <a:pPr algn="r" rtl="1"/>
            <a:endParaRPr lang="fa-IR" b="1" dirty="0">
              <a:cs typeface="B Mitra" panose="00000400000000000000" pitchFamily="2" charset="-78"/>
            </a:endParaRPr>
          </a:p>
          <a:p>
            <a:pPr algn="r" rtl="1"/>
            <a:r>
              <a:rPr lang="fa-IR" b="1" dirty="0" smtClean="0">
                <a:cs typeface="B Mitra" panose="00000400000000000000" pitchFamily="2" charset="-78"/>
              </a:rPr>
              <a:t>علامه طباطبایی: اگر «ابداء سوآت» در بهشت رخ نداده بود، غریزه جنسی انسان همچون حیوان می‌شد.</a:t>
            </a:r>
          </a:p>
          <a:p>
            <a:pPr algn="r" rtl="1"/>
            <a:r>
              <a:rPr lang="fa-IR" dirty="0">
                <a:cs typeface="B Mitra" panose="00000400000000000000" pitchFamily="2" charset="-78"/>
              </a:rPr>
              <a:t>فَلَمَّا ذاقَا الشَّجَرَةَ بَدَتْ لَهُما سَوْآتُهُما وَ طَفِقا يَخْصِفانِ عَلَيْهِما مِنْ وَرَقِ الْجَنَّةِ وَ ناداهُما رَبُّهُما أَ لَمْ أَنْهَكُما عَنْ تِلْكُمَا الشَّجَرَةِ وَ أَقُلْ لَكُما إِنَّ الشَّيْطانَ لَكُما عَدُوٌّ مُبين</a:t>
            </a:r>
            <a:r>
              <a:rPr lang="fa-IR" dirty="0" smtClean="0">
                <a:cs typeface="B Mitra" panose="00000400000000000000" pitchFamily="2" charset="-78"/>
              </a:rPr>
              <a:t>‏ (اعراف/22)</a:t>
            </a:r>
          </a:p>
          <a:p>
            <a:pPr algn="r" rtl="1"/>
            <a:endParaRPr lang="fa-IR" dirty="0" smtClean="0">
              <a:cs typeface="B Mitra" panose="00000400000000000000" pitchFamily="2" charset="-78"/>
            </a:endParaRPr>
          </a:p>
          <a:p>
            <a:pPr algn="r" rtl="1"/>
            <a:r>
              <a:rPr lang="fa-IR" sz="2200" b="1" dirty="0" smtClean="0">
                <a:cs typeface="B Mitra" panose="00000400000000000000" pitchFamily="2" charset="-78"/>
              </a:rPr>
              <a:t>نکته: انسان، ابعاد غریزی‌اش (خوردن، مسکن، ازدواج) هم فطری (و لذا فرهنگی) است.</a:t>
            </a:r>
            <a:endParaRPr lang="en-US" sz="2200" b="1" dirty="0" smtClean="0">
              <a:cs typeface="B Mitra" panose="00000400000000000000" pitchFamily="2" charset="-78"/>
            </a:endParaRPr>
          </a:p>
          <a:p>
            <a:pPr algn="r" rtl="1"/>
            <a:r>
              <a:rPr lang="fa-IR" dirty="0">
                <a:cs typeface="B Mitra" panose="00000400000000000000" pitchFamily="2" charset="-78"/>
              </a:rPr>
              <a:t>وَ قُلْنا يا آدَمُ اسْكُنْ أَنْتَ وَ زَوْجُكَ الْجَنَّةَ وَ كُلا مِنْها رَغَداً حَيْثُ شِئْتُما وَ لا تَقْرَبا هذِهِ الشَّجَرَةَ فَتَكُونا مِنَ الظَّالِمين</a:t>
            </a:r>
            <a:r>
              <a:rPr lang="fa-IR" dirty="0" smtClean="0">
                <a:cs typeface="B Mitra" panose="00000400000000000000" pitchFamily="2" charset="-78"/>
              </a:rPr>
              <a:t>‏</a:t>
            </a:r>
            <a:r>
              <a:rPr lang="en-US" dirty="0" smtClean="0">
                <a:cs typeface="B Mitra" panose="00000400000000000000" pitchFamily="2" charset="-78"/>
              </a:rPr>
              <a:t> </a:t>
            </a:r>
            <a:r>
              <a:rPr lang="fa-IR" dirty="0" smtClean="0">
                <a:cs typeface="B Mitra" panose="00000400000000000000" pitchFamily="2" charset="-78"/>
              </a:rPr>
              <a:t> (بقره/35)</a:t>
            </a:r>
            <a:endParaRPr lang="fa-IR" dirty="0">
              <a:cs typeface="B Mitra" panose="00000400000000000000" pitchFamily="2" charset="-78"/>
            </a:endParaRPr>
          </a:p>
        </p:txBody>
      </p:sp>
      <p:sp>
        <p:nvSpPr>
          <p:cNvPr id="3" name="Title 2"/>
          <p:cNvSpPr>
            <a:spLocks noGrp="1"/>
          </p:cNvSpPr>
          <p:nvPr>
            <p:ph type="title"/>
          </p:nvPr>
        </p:nvSpPr>
        <p:spPr/>
        <p:txBody>
          <a:bodyPr/>
          <a:lstStyle/>
          <a:p>
            <a:pPr algn="r" rtl="1"/>
            <a:r>
              <a:rPr lang="fa-IR" dirty="0" smtClean="0"/>
              <a:t>اهمیت مساله حیا</a:t>
            </a:r>
            <a:endParaRPr lang="fa-IR" dirty="0"/>
          </a:p>
        </p:txBody>
      </p:sp>
      <p:sp>
        <p:nvSpPr>
          <p:cNvPr id="5" name="Action Button: Forward or Next 4">
            <a:hlinkClick r:id="" action="ppaction://hlinkshowjump?jump=nextslide" highlightClick="1"/>
          </p:cNvPr>
          <p:cNvSpPr/>
          <p:nvPr/>
        </p:nvSpPr>
        <p:spPr>
          <a:xfrm>
            <a:off x="8305800" y="6070981"/>
            <a:ext cx="585216" cy="53130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98405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nodeType="after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anim calcmode="lin" valueType="num">
                                      <p:cBhvr>
                                        <p:cTn id="2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1000"/>
                                        <p:tgtEl>
                                          <p:spTgt spid="2">
                                            <p:txEl>
                                              <p:pRg st="5" end="5"/>
                                            </p:txEl>
                                          </p:spTgt>
                                        </p:tgtEl>
                                      </p:cBhvr>
                                    </p:animEffect>
                                    <p:anim calcmode="lin" valueType="num">
                                      <p:cBhvr>
                                        <p:cTn id="2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2" presetClass="entr" presetSubtype="0" fill="hold" nodeType="after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fade">
                                      <p:cBhvr>
                                        <p:cTn id="33" dur="1000"/>
                                        <p:tgtEl>
                                          <p:spTgt spid="2">
                                            <p:txEl>
                                              <p:pRg st="6" end="6"/>
                                            </p:txEl>
                                          </p:spTgt>
                                        </p:tgtEl>
                                      </p:cBhvr>
                                    </p:animEffect>
                                    <p:anim calcmode="lin" valueType="num">
                                      <p:cBhvr>
                                        <p:cTn id="3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39200" cy="4525963"/>
          </a:xfrm>
        </p:spPr>
        <p:txBody>
          <a:bodyPr/>
          <a:lstStyle/>
          <a:p>
            <a:pPr algn="r" rtl="1">
              <a:buNone/>
            </a:pPr>
            <a:r>
              <a:rPr lang="fa-IR" b="1" dirty="0" smtClean="0">
                <a:cs typeface="B Mitra" panose="00000400000000000000" pitchFamily="2" charset="-78"/>
              </a:rPr>
              <a:t>1) تاملی </a:t>
            </a:r>
            <a:r>
              <a:rPr lang="fa-IR" b="1" dirty="0">
                <a:cs typeface="B Mitra" panose="00000400000000000000" pitchFamily="2" charset="-78"/>
              </a:rPr>
              <a:t>در داستان قوم لوط و حرمت رفتارهای همجنسگرایانه زن و </a:t>
            </a:r>
            <a:r>
              <a:rPr lang="fa-IR" b="1" dirty="0" smtClean="0">
                <a:cs typeface="B Mitra" panose="00000400000000000000" pitchFamily="2" charset="-78"/>
              </a:rPr>
              <a:t>مرد</a:t>
            </a:r>
          </a:p>
          <a:p>
            <a:pPr algn="r" rtl="1">
              <a:buNone/>
            </a:pPr>
            <a:r>
              <a:rPr lang="fa-IR" sz="2000" b="1" dirty="0">
                <a:cs typeface="B Mitra" panose="00000400000000000000" pitchFamily="2" charset="-78"/>
              </a:rPr>
              <a:t>وَ لُوطاً إِذْ قالَ لِقَوْمِهِ أَ تَأْتُونَ الْفاحِشَةَ ما سَبَقَكُمْ بِها مِنْ أَحَدٍ مِنَ الْعالَمين</a:t>
            </a:r>
            <a:r>
              <a:rPr lang="fa-IR" sz="2000" b="1" dirty="0" smtClean="0">
                <a:cs typeface="B Mitra" panose="00000400000000000000" pitchFamily="2" charset="-78"/>
              </a:rPr>
              <a:t>‏</a:t>
            </a:r>
          </a:p>
          <a:p>
            <a:pPr algn="r" rtl="1">
              <a:buNone/>
            </a:pPr>
            <a:r>
              <a:rPr lang="fa-IR" sz="2000" b="1" dirty="0" smtClean="0">
                <a:cs typeface="B Mitra" panose="00000400000000000000" pitchFamily="2" charset="-78"/>
              </a:rPr>
              <a:t>إِنَّكُمْ </a:t>
            </a:r>
            <a:r>
              <a:rPr lang="fa-IR" sz="2000" b="1" dirty="0">
                <a:cs typeface="B Mitra" panose="00000400000000000000" pitchFamily="2" charset="-78"/>
              </a:rPr>
              <a:t>لَتَأْتُونَ الرِّجالَ شَهْوَةً مِنْ دُونِ النِّساءِ بَلْ أَنْتُمْ قَوْمٌ مُسْرِفُون</a:t>
            </a:r>
            <a:r>
              <a:rPr lang="fa-IR" sz="2000" b="1" dirty="0" smtClean="0">
                <a:cs typeface="B Mitra" panose="00000400000000000000" pitchFamily="2" charset="-78"/>
              </a:rPr>
              <a:t>‏ (اعراف/80-81)</a:t>
            </a:r>
          </a:p>
          <a:p>
            <a:pPr algn="r" rtl="1">
              <a:buNone/>
            </a:pPr>
            <a:endParaRPr lang="en-US" b="1" dirty="0">
              <a:cs typeface="B Mitra" panose="00000400000000000000" pitchFamily="2" charset="-78"/>
            </a:endParaRPr>
          </a:p>
          <a:p>
            <a:pPr algn="r" rtl="1">
              <a:buNone/>
            </a:pPr>
            <a:r>
              <a:rPr lang="fa-IR" b="1" dirty="0" smtClean="0">
                <a:cs typeface="B Mitra" panose="00000400000000000000" pitchFamily="2" charset="-78"/>
              </a:rPr>
              <a:t>2) مجازات روابط با همجنس</a:t>
            </a:r>
          </a:p>
          <a:p>
            <a:pPr algn="r" rtl="1">
              <a:buNone/>
            </a:pPr>
            <a:r>
              <a:rPr lang="fa-IR" sz="2000" b="1" dirty="0" smtClean="0">
                <a:cs typeface="B Mitra" panose="00000400000000000000" pitchFamily="2" charset="-78"/>
              </a:rPr>
              <a:t>وَ </a:t>
            </a:r>
            <a:r>
              <a:rPr lang="fa-IR" sz="2000" b="1" dirty="0">
                <a:cs typeface="B Mitra" panose="00000400000000000000" pitchFamily="2" charset="-78"/>
              </a:rPr>
              <a:t>اللاَّتي‏ يَأْتينَ الْفاحِشَةَ مِنْ نِسائِكُمْ فَاسْتَشْهِدُوا عَلَيْهِنَّ أَرْبَعَةً مِنْكُمْ فَإِنْ شَهِدُوا فَأَمْسِكُوهُنَّ فِي الْبُيُوتِ حَتَّى يَتَوَفَّاهُنَّ الْمَوْتُ أَوْ يَجْعَلَ اللَّهُ لَهُنَّ سَبيلا</a:t>
            </a:r>
            <a:endParaRPr lang="fa-IR" sz="2000" b="1" dirty="0" smtClean="0">
              <a:cs typeface="B Mitra" panose="00000400000000000000" pitchFamily="2" charset="-78"/>
            </a:endParaRPr>
          </a:p>
          <a:p>
            <a:pPr algn="r" rtl="1">
              <a:buNone/>
            </a:pPr>
            <a:r>
              <a:rPr lang="fa-IR" sz="2000" b="1" dirty="0">
                <a:cs typeface="B Mitra" panose="00000400000000000000" pitchFamily="2" charset="-78"/>
              </a:rPr>
              <a:t>وَ الَّذانِ يَأْتِيانِها مِنْكُمْ فَآذُوهُما فَإِنْ تابا وَ أَصْلَحا فَأَعْرِضُوا عَنْهُما إِنَّ اللَّهَ كانَ تَوَّاباً </a:t>
            </a:r>
            <a:r>
              <a:rPr lang="fa-IR" sz="2000" b="1" dirty="0" smtClean="0">
                <a:cs typeface="B Mitra" panose="00000400000000000000" pitchFamily="2" charset="-78"/>
              </a:rPr>
              <a:t>رَحيما</a:t>
            </a:r>
            <a:r>
              <a:rPr lang="en-US" sz="2000" b="1" dirty="0" smtClean="0">
                <a:cs typeface="B Mitra" panose="00000400000000000000" pitchFamily="2" charset="-78"/>
              </a:rPr>
              <a:t> </a:t>
            </a:r>
            <a:r>
              <a:rPr lang="fa-IR" sz="2000" b="1" dirty="0" smtClean="0">
                <a:cs typeface="B Mitra" panose="00000400000000000000" pitchFamily="2" charset="-78"/>
              </a:rPr>
              <a:t> (نساء/15-16)</a:t>
            </a:r>
            <a:endParaRPr lang="en-US" sz="2000" b="1" dirty="0">
              <a:cs typeface="B Mitra" panose="00000400000000000000" pitchFamily="2" charset="-78"/>
            </a:endParaRPr>
          </a:p>
        </p:txBody>
      </p:sp>
      <p:sp>
        <p:nvSpPr>
          <p:cNvPr id="3" name="Title 2"/>
          <p:cNvSpPr>
            <a:spLocks noGrp="1"/>
          </p:cNvSpPr>
          <p:nvPr>
            <p:ph type="title"/>
          </p:nvPr>
        </p:nvSpPr>
        <p:spPr/>
        <p:txBody>
          <a:bodyPr>
            <a:normAutofit/>
          </a:bodyPr>
          <a:lstStyle/>
          <a:p>
            <a:pPr algn="r" rtl="1"/>
            <a:r>
              <a:rPr lang="fa-IR" dirty="0" smtClean="0">
                <a:cs typeface="B Mitra" panose="00000400000000000000" pitchFamily="2" charset="-78"/>
              </a:rPr>
              <a:t>مساله ارتباط جنسی با همجنس در قرآن</a:t>
            </a:r>
            <a:endParaRPr lang="en-US" dirty="0">
              <a:cs typeface="B Mitra"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Effect transition="in" filter="randombar(horizontal)">
                                      <p:cBhvr>
                                        <p:cTn id="11" dur="500"/>
                                        <p:tgtEl>
                                          <p:spTgt spid="2">
                                            <p:txEl>
                                              <p:pRg st="4" end="4"/>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6" dur="500"/>
                                        <p:tgtEl>
                                          <p:spTgt spid="2">
                                            <p:txEl>
                                              <p:pRg st="1" end="1"/>
                                            </p:txEl>
                                          </p:spTgt>
                                        </p:tgtEl>
                                      </p:cBhvr>
                                    </p:animEffect>
                                  </p:childTnLst>
                                </p:cTn>
                              </p:par>
                            </p:childTnLst>
                          </p:cTn>
                        </p:par>
                        <p:par>
                          <p:cTn id="17" fill="hold">
                            <p:stCondLst>
                              <p:cond delay="500"/>
                            </p:stCondLst>
                            <p:childTnLst>
                              <p:par>
                                <p:cTn id="18" presetID="14" presetClass="entr" presetSubtype="1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randombar(horizontal)">
                                      <p:cBhvr>
                                        <p:cTn id="25" dur="500"/>
                                        <p:tgtEl>
                                          <p:spTgt spid="2">
                                            <p:txEl>
                                              <p:pRg st="5" end="5"/>
                                            </p:txEl>
                                          </p:spTgt>
                                        </p:tgtEl>
                                      </p:cBhvr>
                                    </p:animEffect>
                                  </p:childTnLst>
                                </p:cTn>
                              </p:par>
                            </p:childTnLst>
                          </p:cTn>
                        </p:par>
                        <p:par>
                          <p:cTn id="26" fill="hold">
                            <p:stCondLst>
                              <p:cond delay="500"/>
                            </p:stCondLst>
                            <p:childTnLst>
                              <p:par>
                                <p:cTn id="27" presetID="14" presetClass="entr" presetSubtype="10" fill="hold" nodeType="after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randombar(horizontal)">
                                      <p:cBhvr>
                                        <p:cTn id="29"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00472"/>
          </a:xfrm>
        </p:spPr>
        <p:txBody>
          <a:bodyPr>
            <a:normAutofit fontScale="70000" lnSpcReduction="20000"/>
          </a:bodyPr>
          <a:lstStyle/>
          <a:p>
            <a:pPr algn="r" rtl="1">
              <a:buNone/>
            </a:pPr>
            <a:r>
              <a:rPr lang="fa-IR" b="1" dirty="0" smtClean="0">
                <a:latin typeface="B Lotus"/>
                <a:cs typeface="B Mitra" panose="00000400000000000000" pitchFamily="2" charset="-78"/>
              </a:rPr>
              <a:t>آسیبهای آن </a:t>
            </a:r>
            <a:r>
              <a:rPr lang="fa-IR" sz="2300" b="1" dirty="0" smtClean="0">
                <a:latin typeface="B Lotus"/>
                <a:cs typeface="B Mitra" panose="00000400000000000000" pitchFamily="2" charset="-78"/>
              </a:rPr>
              <a:t>(عوامل نافی که در کنار عوامل ایجابی، نوعی کسر و انکسار حقوقی را رقم می‌زند)</a:t>
            </a:r>
          </a:p>
          <a:p>
            <a:pPr algn="r" rtl="1">
              <a:buNone/>
            </a:pPr>
            <a:endParaRPr lang="fa-IR" sz="2900" b="1" dirty="0" smtClean="0">
              <a:latin typeface="B Lotus"/>
              <a:cs typeface="B Mitra" panose="00000400000000000000" pitchFamily="2" charset="-78"/>
            </a:endParaRPr>
          </a:p>
          <a:p>
            <a:pPr algn="r" rtl="1">
              <a:buNone/>
            </a:pPr>
            <a:r>
              <a:rPr lang="fa-IR" b="1" dirty="0" smtClean="0">
                <a:solidFill>
                  <a:srgbClr val="0070C0"/>
                </a:solidFill>
                <a:latin typeface="B Lotus"/>
                <a:cs typeface="B Mitra" panose="00000400000000000000" pitchFamily="2" charset="-78"/>
              </a:rPr>
              <a:t>آسیبهای </a:t>
            </a:r>
            <a:r>
              <a:rPr lang="fa-IR" b="1" dirty="0">
                <a:solidFill>
                  <a:srgbClr val="0070C0"/>
                </a:solidFill>
                <a:latin typeface="B Lotus"/>
                <a:cs typeface="B Mitra" panose="00000400000000000000" pitchFamily="2" charset="-78"/>
              </a:rPr>
              <a:t>سلامت </a:t>
            </a:r>
            <a:r>
              <a:rPr lang="fa-IR" b="1" dirty="0" smtClean="0">
                <a:solidFill>
                  <a:srgbClr val="0070C0"/>
                </a:solidFill>
                <a:latin typeface="B Lotus"/>
                <a:cs typeface="B Mitra" panose="00000400000000000000" pitchFamily="2" charset="-78"/>
              </a:rPr>
              <a:t>جسمی</a:t>
            </a:r>
          </a:p>
          <a:p>
            <a:pPr algn="r" rtl="1"/>
            <a:r>
              <a:rPr lang="fa-IR" sz="2400" b="1" dirty="0">
                <a:latin typeface="B Lotus"/>
                <a:cs typeface="B Mitra" panose="00000400000000000000" pitchFamily="2" charset="-78"/>
              </a:rPr>
              <a:t>احتمال ابتلا به ایدز در میان ‌هم‌جنس‌گراها 50 برابر </a:t>
            </a:r>
            <a:r>
              <a:rPr lang="fa-IR" sz="2400" b="1" dirty="0" smtClean="0">
                <a:latin typeface="B Lotus"/>
                <a:cs typeface="B Mitra" panose="00000400000000000000" pitchFamily="2" charset="-78"/>
              </a:rPr>
              <a:t>افراد معمولی</a:t>
            </a:r>
          </a:p>
          <a:p>
            <a:pPr algn="r" rtl="1"/>
            <a:r>
              <a:rPr lang="fa-IR" sz="2400" b="1" dirty="0" smtClean="0">
                <a:latin typeface="B Lotus"/>
                <a:cs typeface="B Mitra" panose="00000400000000000000" pitchFamily="2" charset="-78"/>
              </a:rPr>
              <a:t>شیوع فراوانتر بسیاری از بیماری‌های کشنده مانند هپاتیت آ، هپاتیت ب، سوزاک</a:t>
            </a:r>
            <a:r>
              <a:rPr lang="fa-IR" sz="2400" b="1" dirty="0">
                <a:latin typeface="B Lotus"/>
                <a:cs typeface="B Mitra" panose="00000400000000000000" pitchFamily="2" charset="-78"/>
              </a:rPr>
              <a:t>، </a:t>
            </a:r>
            <a:r>
              <a:rPr lang="fa-IR" sz="2400" b="1" dirty="0" smtClean="0">
                <a:latin typeface="B Lotus"/>
                <a:cs typeface="B Mitra" panose="00000400000000000000" pitchFamily="2" charset="-78"/>
              </a:rPr>
              <a:t>سیفلیس، زگیل مقعدی، </a:t>
            </a:r>
            <a:r>
              <a:rPr lang="fa-IR" sz="2400" b="1" dirty="0">
                <a:latin typeface="B Lotus"/>
                <a:cs typeface="B Mitra" panose="00000400000000000000" pitchFamily="2" charset="-78"/>
              </a:rPr>
              <a:t>و </a:t>
            </a:r>
            <a:r>
              <a:rPr lang="fa-IR" sz="2400" b="1" dirty="0" smtClean="0">
                <a:latin typeface="B Lotus"/>
                <a:cs typeface="B Mitra" panose="00000400000000000000" pitchFamily="2" charset="-78"/>
              </a:rPr>
              <a:t>...؛ و نیز بیماری‌های خاص زنان (سرطان رحم و ...)</a:t>
            </a:r>
          </a:p>
          <a:p>
            <a:pPr algn="r" rtl="1"/>
            <a:endParaRPr lang="fa-IR" sz="2400" b="1" dirty="0" smtClean="0">
              <a:latin typeface="B Lotus"/>
              <a:cs typeface="B Mitra" panose="00000400000000000000" pitchFamily="2" charset="-78"/>
            </a:endParaRPr>
          </a:p>
          <a:p>
            <a:pPr algn="r" rtl="1">
              <a:buNone/>
            </a:pPr>
            <a:r>
              <a:rPr lang="fa-IR" b="1" dirty="0" smtClean="0">
                <a:solidFill>
                  <a:srgbClr val="0070C0"/>
                </a:solidFill>
                <a:latin typeface="B Lotus"/>
                <a:cs typeface="B Mitra" panose="00000400000000000000" pitchFamily="2" charset="-78"/>
              </a:rPr>
              <a:t>آسیب </a:t>
            </a:r>
            <a:r>
              <a:rPr lang="fa-IR" b="1" dirty="0">
                <a:solidFill>
                  <a:srgbClr val="0070C0"/>
                </a:solidFill>
                <a:latin typeface="B Lotus"/>
                <a:cs typeface="B Mitra" panose="00000400000000000000" pitchFamily="2" charset="-78"/>
              </a:rPr>
              <a:t>های </a:t>
            </a:r>
            <a:r>
              <a:rPr lang="fa-IR" b="1" dirty="0" smtClean="0">
                <a:solidFill>
                  <a:srgbClr val="0070C0"/>
                </a:solidFill>
                <a:latin typeface="B Lotus"/>
                <a:cs typeface="B Mitra" panose="00000400000000000000" pitchFamily="2" charset="-78"/>
              </a:rPr>
              <a:t>روان‌شناختی</a:t>
            </a:r>
          </a:p>
          <a:p>
            <a:pPr algn="r" rtl="1"/>
            <a:r>
              <a:rPr lang="fa-IR" sz="2400" b="1" dirty="0">
                <a:latin typeface="B Lotus"/>
                <a:cs typeface="B Mitra" panose="00000400000000000000" pitchFamily="2" charset="-78"/>
              </a:rPr>
              <a:t>شیوع </a:t>
            </a:r>
            <a:r>
              <a:rPr lang="fa-IR" sz="2400" b="1" dirty="0" smtClean="0">
                <a:latin typeface="B Lotus"/>
                <a:cs typeface="B Mitra" panose="00000400000000000000" pitchFamily="2" charset="-78"/>
              </a:rPr>
              <a:t>چشمگیرتر </a:t>
            </a:r>
            <a:r>
              <a:rPr lang="fa-IR" sz="2400" b="1" dirty="0">
                <a:latin typeface="B Lotus"/>
                <a:cs typeface="B Mitra" panose="00000400000000000000" pitchFamily="2" charset="-78"/>
              </a:rPr>
              <a:t>اضطراب و استرس، افسردگی، خودکشی و... ویا مصرف الکل و مواد </a:t>
            </a:r>
            <a:r>
              <a:rPr lang="fa-IR" sz="2400" b="1" dirty="0" smtClean="0">
                <a:latin typeface="B Lotus"/>
                <a:cs typeface="B Mitra" panose="00000400000000000000" pitchFamily="2" charset="-78"/>
              </a:rPr>
              <a:t>مخدر</a:t>
            </a:r>
          </a:p>
          <a:p>
            <a:pPr algn="r" rtl="1">
              <a:buNone/>
            </a:pPr>
            <a:r>
              <a:rPr lang="fa-IR" sz="2400" b="1" dirty="0" smtClean="0">
                <a:latin typeface="B Lotus"/>
                <a:cs typeface="B Mitra" panose="00000400000000000000" pitchFamily="2" charset="-78"/>
              </a:rPr>
              <a:t>نقد: به خاطر محدودیتها بوده</a:t>
            </a:r>
          </a:p>
          <a:p>
            <a:pPr algn="r" rtl="1">
              <a:buNone/>
            </a:pPr>
            <a:r>
              <a:rPr lang="fa-IR" sz="2400" b="1" dirty="0" smtClean="0">
                <a:latin typeface="B Lotus"/>
                <a:cs typeface="B Mitra" panose="00000400000000000000" pitchFamily="2" charset="-78"/>
              </a:rPr>
              <a:t>پاسخ: در کشورهایی که سالهاست قانونی شده، آمار اینها کم نشده است.</a:t>
            </a:r>
          </a:p>
          <a:p>
            <a:pPr algn="r" rtl="1">
              <a:buNone/>
            </a:pPr>
            <a:endParaRPr lang="fa-IR" sz="2400" b="1" dirty="0">
              <a:latin typeface="B Lotus"/>
              <a:cs typeface="B Mitra" panose="00000400000000000000" pitchFamily="2" charset="-78"/>
            </a:endParaRPr>
          </a:p>
          <a:p>
            <a:pPr algn="r" rtl="1">
              <a:buNone/>
            </a:pPr>
            <a:r>
              <a:rPr lang="fa-IR" b="1" dirty="0" smtClean="0">
                <a:solidFill>
                  <a:srgbClr val="0070C0"/>
                </a:solidFill>
                <a:latin typeface="B Lotus"/>
                <a:cs typeface="B Mitra" panose="00000400000000000000" pitchFamily="2" charset="-78"/>
              </a:rPr>
              <a:t>آسیب </a:t>
            </a:r>
            <a:r>
              <a:rPr lang="fa-IR" b="1" dirty="0">
                <a:solidFill>
                  <a:srgbClr val="0070C0"/>
                </a:solidFill>
                <a:latin typeface="B Lotus"/>
                <a:cs typeface="B Mitra" panose="00000400000000000000" pitchFamily="2" charset="-78"/>
              </a:rPr>
              <a:t>های </a:t>
            </a:r>
            <a:r>
              <a:rPr lang="fa-IR" b="1" dirty="0" smtClean="0">
                <a:solidFill>
                  <a:srgbClr val="0070C0"/>
                </a:solidFill>
                <a:latin typeface="B Lotus"/>
                <a:cs typeface="B Mitra" panose="00000400000000000000" pitchFamily="2" charset="-78"/>
              </a:rPr>
              <a:t>جامعه‌شناختی</a:t>
            </a:r>
          </a:p>
          <a:p>
            <a:pPr algn="r" rtl="1"/>
            <a:r>
              <a:rPr lang="fa-IR" sz="2400" b="1" dirty="0" smtClean="0">
                <a:latin typeface="B Lotus"/>
                <a:cs typeface="B Mitra" panose="00000400000000000000" pitchFamily="2" charset="-78"/>
              </a:rPr>
              <a:t>تهدید سلامت خانواده‌ها: درصد </a:t>
            </a:r>
            <a:r>
              <a:rPr lang="fa-IR" sz="2400" b="1" dirty="0">
                <a:latin typeface="B Lotus"/>
                <a:cs typeface="B Mitra" panose="00000400000000000000" pitchFamily="2" charset="-78"/>
              </a:rPr>
              <a:t>بیشتر تجاوز جنسی به </a:t>
            </a:r>
            <a:r>
              <a:rPr lang="fa-IR" sz="2400" b="1" dirty="0" smtClean="0">
                <a:latin typeface="B Lotus"/>
                <a:cs typeface="B Mitra" panose="00000400000000000000" pitchFamily="2" charset="-78"/>
              </a:rPr>
              <a:t>کودکان و افتخار به آن</a:t>
            </a:r>
          </a:p>
          <a:p>
            <a:pPr rtl="1">
              <a:buNone/>
            </a:pPr>
            <a:r>
              <a:rPr lang="fa-IR" sz="2400" b="1" dirty="0" smtClean="0">
                <a:latin typeface="B Lotus"/>
                <a:cs typeface="B Mitra" panose="00000400000000000000" pitchFamily="2" charset="-78"/>
              </a:rPr>
              <a:t>(تا اینجا به </a:t>
            </a:r>
            <a:r>
              <a:rPr lang="fa-IR" sz="2400" b="1" dirty="0">
                <a:latin typeface="B Lotus"/>
                <a:cs typeface="B Mitra" panose="00000400000000000000" pitchFamily="2" charset="-78"/>
              </a:rPr>
              <a:t>نقل از پیتر اسپریجگ)</a:t>
            </a:r>
          </a:p>
          <a:p>
            <a:pPr algn="r" rtl="1">
              <a:buNone/>
            </a:pPr>
            <a:endParaRPr lang="fa-IR" sz="2400" b="1" dirty="0" smtClean="0">
              <a:latin typeface="B Lotus"/>
              <a:cs typeface="B Mitra" panose="00000400000000000000" pitchFamily="2" charset="-78"/>
            </a:endParaRPr>
          </a:p>
          <a:p>
            <a:pPr algn="r" rtl="1">
              <a:buNone/>
            </a:pPr>
            <a:r>
              <a:rPr lang="fa-IR" b="1" dirty="0" smtClean="0">
                <a:solidFill>
                  <a:srgbClr val="0070C0"/>
                </a:solidFill>
                <a:latin typeface="B Lotus"/>
                <a:cs typeface="B Mitra" panose="00000400000000000000" pitchFamily="2" charset="-78"/>
              </a:rPr>
              <a:t>سایر </a:t>
            </a:r>
            <a:r>
              <a:rPr lang="fa-IR" b="1" dirty="0">
                <a:solidFill>
                  <a:srgbClr val="0070C0"/>
                </a:solidFill>
                <a:latin typeface="B Lotus"/>
                <a:cs typeface="B Mitra" panose="00000400000000000000" pitchFamily="2" charset="-78"/>
              </a:rPr>
              <a:t>عوارض </a:t>
            </a:r>
            <a:r>
              <a:rPr lang="fa-IR" b="1" dirty="0" smtClean="0">
                <a:solidFill>
                  <a:srgbClr val="0070C0"/>
                </a:solidFill>
                <a:latin typeface="B Lotus"/>
                <a:cs typeface="B Mitra" panose="00000400000000000000" pitchFamily="2" charset="-78"/>
              </a:rPr>
              <a:t>این اقدام:</a:t>
            </a:r>
          </a:p>
          <a:p>
            <a:pPr algn="r" rtl="1">
              <a:buNone/>
            </a:pPr>
            <a:r>
              <a:rPr lang="fa-IR" sz="2400" b="1" dirty="0" smtClean="0">
                <a:latin typeface="B Lotus"/>
                <a:cs typeface="B Mitra" panose="00000400000000000000" pitchFamily="2" charset="-78"/>
              </a:rPr>
              <a:t>دروغ گویی و محرومیت فرزندان زوج‌های همجنسگرا از داشتن پدر یا مادر واقعی (حکایت میلی فانتانا)؛</a:t>
            </a:r>
          </a:p>
          <a:p>
            <a:pPr algn="r" rtl="1">
              <a:buNone/>
            </a:pPr>
            <a:r>
              <a:rPr lang="fa-IR" sz="2400" b="1" dirty="0" smtClean="0">
                <a:latin typeface="B Lotus"/>
                <a:cs typeface="B Mitra" panose="00000400000000000000" pitchFamily="2" charset="-78"/>
              </a:rPr>
              <a:t>و ...</a:t>
            </a:r>
          </a:p>
          <a:p>
            <a:pPr algn="r" rtl="1">
              <a:buNone/>
            </a:pPr>
            <a:endParaRPr lang="en-US" b="1" dirty="0"/>
          </a:p>
        </p:txBody>
      </p:sp>
      <p:sp>
        <p:nvSpPr>
          <p:cNvPr id="3" name="Title 2"/>
          <p:cNvSpPr>
            <a:spLocks noGrp="1"/>
          </p:cNvSpPr>
          <p:nvPr>
            <p:ph type="title"/>
          </p:nvPr>
        </p:nvSpPr>
        <p:spPr/>
        <p:txBody>
          <a:bodyPr>
            <a:normAutofit/>
          </a:bodyPr>
          <a:lstStyle/>
          <a:p>
            <a:pPr algn="r" rtl="1"/>
            <a:r>
              <a:rPr lang="fa-IR" dirty="0" smtClean="0">
                <a:latin typeface="B Lotus"/>
                <a:cs typeface="B Mitra" panose="00000400000000000000" pitchFamily="2" charset="-78"/>
              </a:rPr>
              <a:t> </a:t>
            </a:r>
            <a:r>
              <a:rPr lang="fa-IR" dirty="0" smtClean="0">
                <a:cs typeface="B Mitra" panose="00000400000000000000" pitchFamily="2" charset="-78"/>
              </a:rPr>
              <a:t>نقد برون‌دینی رفتارهای همجنس‌گرایانه</a:t>
            </a:r>
            <a:endParaRPr lang="en-US" dirty="0">
              <a:cs typeface="B Mitra" panose="00000400000000000000" pitchFamily="2" charset="-78"/>
            </a:endParaRPr>
          </a:p>
        </p:txBody>
      </p:sp>
      <p:sp>
        <p:nvSpPr>
          <p:cNvPr id="4" name="Action Button: Beginning 3">
            <a:hlinkClick r:id="" action="ppaction://hlinkshowjump?jump=lastslide" highlightClick="1"/>
          </p:cNvPr>
          <p:cNvSpPr/>
          <p:nvPr/>
        </p:nvSpPr>
        <p:spPr>
          <a:xfrm>
            <a:off x="0" y="6324600"/>
            <a:ext cx="457200" cy="53340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78102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2">
                                            <p:txEl>
                                              <p:pRg st="2" end="2"/>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p:cTn id="1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21" dur="500"/>
                                        <p:tgtEl>
                                          <p:spTgt spid="2">
                                            <p:txEl>
                                              <p:pRg st="6" end="6"/>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 calcmode="lin" valueType="num">
                                      <p:cBhvr>
                                        <p:cTn id="25"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27" dur="500"/>
                                        <p:tgtEl>
                                          <p:spTgt spid="2">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p:cTn id="32"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2">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nodeType="click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 calcmode="lin" valueType="num">
                                      <p:cBhvr>
                                        <p:cTn id="46"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7"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48" dur="500"/>
                                        <p:tgtEl>
                                          <p:spTgt spid="2">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nodeType="click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 calcmode="lin" valueType="num">
                                      <p:cBhvr>
                                        <p:cTn id="53"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54"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55" dur="500"/>
                                        <p:tgtEl>
                                          <p:spTgt spid="2">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nodeType="clickEffect">
                                  <p:stCondLst>
                                    <p:cond delay="0"/>
                                  </p:stCondLst>
                                  <p:childTnLst>
                                    <p:set>
                                      <p:cBhvr>
                                        <p:cTn id="59" dur="1" fill="hold">
                                          <p:stCondLst>
                                            <p:cond delay="0"/>
                                          </p:stCondLst>
                                        </p:cTn>
                                        <p:tgtEl>
                                          <p:spTgt spid="2">
                                            <p:txEl>
                                              <p:pRg st="9" end="9"/>
                                            </p:txEl>
                                          </p:spTgt>
                                        </p:tgtEl>
                                        <p:attrNameLst>
                                          <p:attrName>style.visibility</p:attrName>
                                        </p:attrNameLst>
                                      </p:cBhvr>
                                      <p:to>
                                        <p:strVal val="visible"/>
                                      </p:to>
                                    </p:set>
                                    <p:anim calcmode="lin" valueType="num">
                                      <p:cBhvr>
                                        <p:cTn id="60"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61"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62" dur="500"/>
                                        <p:tgtEl>
                                          <p:spTgt spid="2">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 calcmode="lin" valueType="num">
                                      <p:cBhvr>
                                        <p:cTn id="67" dur="5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68" dur="500" fill="hold"/>
                                        <p:tgtEl>
                                          <p:spTgt spid="2">
                                            <p:txEl>
                                              <p:pRg st="12" end="12"/>
                                            </p:txEl>
                                          </p:spTgt>
                                        </p:tgtEl>
                                        <p:attrNameLst>
                                          <p:attrName>ppt_h</p:attrName>
                                        </p:attrNameLst>
                                      </p:cBhvr>
                                      <p:tavLst>
                                        <p:tav tm="0">
                                          <p:val>
                                            <p:fltVal val="0"/>
                                          </p:val>
                                        </p:tav>
                                        <p:tav tm="100000">
                                          <p:val>
                                            <p:strVal val="#ppt_h"/>
                                          </p:val>
                                        </p:tav>
                                      </p:tavLst>
                                    </p:anim>
                                    <p:animEffect transition="in" filter="fade">
                                      <p:cBhvr>
                                        <p:cTn id="69" dur="500"/>
                                        <p:tgtEl>
                                          <p:spTgt spid="2">
                                            <p:txEl>
                                              <p:pRg st="12" end="12"/>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2">
                                            <p:txEl>
                                              <p:pRg st="13" end="13"/>
                                            </p:txEl>
                                          </p:spTgt>
                                        </p:tgtEl>
                                        <p:attrNameLst>
                                          <p:attrName>style.visibility</p:attrName>
                                        </p:attrNameLst>
                                      </p:cBhvr>
                                      <p:to>
                                        <p:strVal val="visible"/>
                                      </p:to>
                                    </p:set>
                                    <p:anim calcmode="lin" valueType="num">
                                      <p:cBhvr>
                                        <p:cTn id="74" dur="500" fill="hold"/>
                                        <p:tgtEl>
                                          <p:spTgt spid="2">
                                            <p:txEl>
                                              <p:pRg st="13" end="13"/>
                                            </p:txEl>
                                          </p:spTgt>
                                        </p:tgtEl>
                                        <p:attrNameLst>
                                          <p:attrName>ppt_w</p:attrName>
                                        </p:attrNameLst>
                                      </p:cBhvr>
                                      <p:tavLst>
                                        <p:tav tm="0">
                                          <p:val>
                                            <p:fltVal val="0"/>
                                          </p:val>
                                        </p:tav>
                                        <p:tav tm="100000">
                                          <p:val>
                                            <p:strVal val="#ppt_w"/>
                                          </p:val>
                                        </p:tav>
                                      </p:tavLst>
                                    </p:anim>
                                    <p:anim calcmode="lin" valueType="num">
                                      <p:cBhvr>
                                        <p:cTn id="75" dur="500" fill="hold"/>
                                        <p:tgtEl>
                                          <p:spTgt spid="2">
                                            <p:txEl>
                                              <p:pRg st="13" end="13"/>
                                            </p:txEl>
                                          </p:spTgt>
                                        </p:tgtEl>
                                        <p:attrNameLst>
                                          <p:attrName>ppt_h</p:attrName>
                                        </p:attrNameLst>
                                      </p:cBhvr>
                                      <p:tavLst>
                                        <p:tav tm="0">
                                          <p:val>
                                            <p:fltVal val="0"/>
                                          </p:val>
                                        </p:tav>
                                        <p:tav tm="100000">
                                          <p:val>
                                            <p:strVal val="#ppt_h"/>
                                          </p:val>
                                        </p:tav>
                                      </p:tavLst>
                                    </p:anim>
                                    <p:animEffect transition="in" filter="fade">
                                      <p:cBhvr>
                                        <p:cTn id="76" dur="500"/>
                                        <p:tgtEl>
                                          <p:spTgt spid="2">
                                            <p:txEl>
                                              <p:pRg st="13" end="13"/>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2">
                                            <p:txEl>
                                              <p:pRg st="15" end="15"/>
                                            </p:txEl>
                                          </p:spTgt>
                                        </p:tgtEl>
                                        <p:attrNameLst>
                                          <p:attrName>style.visibility</p:attrName>
                                        </p:attrNameLst>
                                      </p:cBhvr>
                                      <p:to>
                                        <p:strVal val="visible"/>
                                      </p:to>
                                    </p:set>
                                    <p:anim calcmode="lin" valueType="num">
                                      <p:cBhvr>
                                        <p:cTn id="81" dur="500" fill="hold"/>
                                        <p:tgtEl>
                                          <p:spTgt spid="2">
                                            <p:txEl>
                                              <p:pRg st="15" end="15"/>
                                            </p:txEl>
                                          </p:spTgt>
                                        </p:tgtEl>
                                        <p:attrNameLst>
                                          <p:attrName>ppt_w</p:attrName>
                                        </p:attrNameLst>
                                      </p:cBhvr>
                                      <p:tavLst>
                                        <p:tav tm="0">
                                          <p:val>
                                            <p:fltVal val="0"/>
                                          </p:val>
                                        </p:tav>
                                        <p:tav tm="100000">
                                          <p:val>
                                            <p:strVal val="#ppt_w"/>
                                          </p:val>
                                        </p:tav>
                                      </p:tavLst>
                                    </p:anim>
                                    <p:anim calcmode="lin" valueType="num">
                                      <p:cBhvr>
                                        <p:cTn id="82" dur="500" fill="hold"/>
                                        <p:tgtEl>
                                          <p:spTgt spid="2">
                                            <p:txEl>
                                              <p:pRg st="15" end="15"/>
                                            </p:txEl>
                                          </p:spTgt>
                                        </p:tgtEl>
                                        <p:attrNameLst>
                                          <p:attrName>ppt_h</p:attrName>
                                        </p:attrNameLst>
                                      </p:cBhvr>
                                      <p:tavLst>
                                        <p:tav tm="0">
                                          <p:val>
                                            <p:fltVal val="0"/>
                                          </p:val>
                                        </p:tav>
                                        <p:tav tm="100000">
                                          <p:val>
                                            <p:strVal val="#ppt_h"/>
                                          </p:val>
                                        </p:tav>
                                      </p:tavLst>
                                    </p:anim>
                                    <p:animEffect transition="in" filter="fade">
                                      <p:cBhvr>
                                        <p:cTn id="83" dur="500"/>
                                        <p:tgtEl>
                                          <p:spTgt spid="2">
                                            <p:txEl>
                                              <p:pRg st="15" end="15"/>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nodeType="clickEffect">
                                  <p:stCondLst>
                                    <p:cond delay="0"/>
                                  </p:stCondLst>
                                  <p:childTnLst>
                                    <p:set>
                                      <p:cBhvr>
                                        <p:cTn id="87" dur="1" fill="hold">
                                          <p:stCondLst>
                                            <p:cond delay="0"/>
                                          </p:stCondLst>
                                        </p:cTn>
                                        <p:tgtEl>
                                          <p:spTgt spid="2">
                                            <p:txEl>
                                              <p:pRg st="16" end="16"/>
                                            </p:txEl>
                                          </p:spTgt>
                                        </p:tgtEl>
                                        <p:attrNameLst>
                                          <p:attrName>style.visibility</p:attrName>
                                        </p:attrNameLst>
                                      </p:cBhvr>
                                      <p:to>
                                        <p:strVal val="visible"/>
                                      </p:to>
                                    </p:set>
                                    <p:anim calcmode="lin" valueType="num">
                                      <p:cBhvr>
                                        <p:cTn id="88" dur="500" fill="hold"/>
                                        <p:tgtEl>
                                          <p:spTgt spid="2">
                                            <p:txEl>
                                              <p:pRg st="16" end="16"/>
                                            </p:txEl>
                                          </p:spTgt>
                                        </p:tgtEl>
                                        <p:attrNameLst>
                                          <p:attrName>ppt_w</p:attrName>
                                        </p:attrNameLst>
                                      </p:cBhvr>
                                      <p:tavLst>
                                        <p:tav tm="0">
                                          <p:val>
                                            <p:fltVal val="0"/>
                                          </p:val>
                                        </p:tav>
                                        <p:tav tm="100000">
                                          <p:val>
                                            <p:strVal val="#ppt_w"/>
                                          </p:val>
                                        </p:tav>
                                      </p:tavLst>
                                    </p:anim>
                                    <p:anim calcmode="lin" valueType="num">
                                      <p:cBhvr>
                                        <p:cTn id="89" dur="500" fill="hold"/>
                                        <p:tgtEl>
                                          <p:spTgt spid="2">
                                            <p:txEl>
                                              <p:pRg st="16" end="16"/>
                                            </p:txEl>
                                          </p:spTgt>
                                        </p:tgtEl>
                                        <p:attrNameLst>
                                          <p:attrName>ppt_h</p:attrName>
                                        </p:attrNameLst>
                                      </p:cBhvr>
                                      <p:tavLst>
                                        <p:tav tm="0">
                                          <p:val>
                                            <p:fltVal val="0"/>
                                          </p:val>
                                        </p:tav>
                                        <p:tav tm="100000">
                                          <p:val>
                                            <p:strVal val="#ppt_h"/>
                                          </p:val>
                                        </p:tav>
                                      </p:tavLst>
                                    </p:anim>
                                    <p:animEffect transition="in" filter="fade">
                                      <p:cBhvr>
                                        <p:cTn id="90" dur="500"/>
                                        <p:tgtEl>
                                          <p:spTgt spid="2">
                                            <p:txEl>
                                              <p:pRg st="16" end="16"/>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53" presetClass="entr" presetSubtype="16" fill="hold" nodeType="clickEffect">
                                  <p:stCondLst>
                                    <p:cond delay="0"/>
                                  </p:stCondLst>
                                  <p:childTnLst>
                                    <p:set>
                                      <p:cBhvr>
                                        <p:cTn id="94" dur="1" fill="hold">
                                          <p:stCondLst>
                                            <p:cond delay="0"/>
                                          </p:stCondLst>
                                        </p:cTn>
                                        <p:tgtEl>
                                          <p:spTgt spid="2">
                                            <p:txEl>
                                              <p:pRg st="17" end="17"/>
                                            </p:txEl>
                                          </p:spTgt>
                                        </p:tgtEl>
                                        <p:attrNameLst>
                                          <p:attrName>style.visibility</p:attrName>
                                        </p:attrNameLst>
                                      </p:cBhvr>
                                      <p:to>
                                        <p:strVal val="visible"/>
                                      </p:to>
                                    </p:set>
                                    <p:anim calcmode="lin" valueType="num">
                                      <p:cBhvr>
                                        <p:cTn id="95" dur="500" fill="hold"/>
                                        <p:tgtEl>
                                          <p:spTgt spid="2">
                                            <p:txEl>
                                              <p:pRg st="17" end="17"/>
                                            </p:txEl>
                                          </p:spTgt>
                                        </p:tgtEl>
                                        <p:attrNameLst>
                                          <p:attrName>ppt_w</p:attrName>
                                        </p:attrNameLst>
                                      </p:cBhvr>
                                      <p:tavLst>
                                        <p:tav tm="0">
                                          <p:val>
                                            <p:fltVal val="0"/>
                                          </p:val>
                                        </p:tav>
                                        <p:tav tm="100000">
                                          <p:val>
                                            <p:strVal val="#ppt_w"/>
                                          </p:val>
                                        </p:tav>
                                      </p:tavLst>
                                    </p:anim>
                                    <p:anim calcmode="lin" valueType="num">
                                      <p:cBhvr>
                                        <p:cTn id="96" dur="500" fill="hold"/>
                                        <p:tgtEl>
                                          <p:spTgt spid="2">
                                            <p:txEl>
                                              <p:pRg st="17" end="17"/>
                                            </p:txEl>
                                          </p:spTgt>
                                        </p:tgtEl>
                                        <p:attrNameLst>
                                          <p:attrName>ppt_h</p:attrName>
                                        </p:attrNameLst>
                                      </p:cBhvr>
                                      <p:tavLst>
                                        <p:tav tm="0">
                                          <p:val>
                                            <p:fltVal val="0"/>
                                          </p:val>
                                        </p:tav>
                                        <p:tav tm="100000">
                                          <p:val>
                                            <p:strVal val="#ppt_h"/>
                                          </p:val>
                                        </p:tav>
                                      </p:tavLst>
                                    </p:anim>
                                    <p:animEffect transition="in" filter="fade">
                                      <p:cBhvr>
                                        <p:cTn id="97" dur="500"/>
                                        <p:tgtEl>
                                          <p:spTgt spid="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lstStyle/>
          <a:p>
            <a:pPr algn="ctr" rtl="1"/>
            <a:r>
              <a:rPr lang="fa-IR" dirty="0" smtClean="0">
                <a:cs typeface="B Mitra" panose="00000400000000000000" pitchFamily="2" charset="-78"/>
              </a:rPr>
              <a:t>دو تکمله انسان‌شناسی</a:t>
            </a:r>
            <a:endParaRPr lang="fa-IR" dirty="0">
              <a:cs typeface="B Mitra" panose="00000400000000000000" pitchFamily="2" charset="-78"/>
            </a:endParaRPr>
          </a:p>
        </p:txBody>
      </p:sp>
    </p:spTree>
    <p:extLst>
      <p:ext uri="{BB962C8B-B14F-4D97-AF65-F5344CB8AC3E}">
        <p14:creationId xmlns:p14="http://schemas.microsoft.com/office/powerpoint/2010/main" val="11142004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229600" cy="4343400"/>
          </a:xfrm>
        </p:spPr>
        <p:txBody>
          <a:bodyPr>
            <a:normAutofit fontScale="92500" lnSpcReduction="20000"/>
          </a:bodyPr>
          <a:lstStyle/>
          <a:p>
            <a:pPr algn="r" rtl="1"/>
            <a:r>
              <a:rPr lang="fa-IR" b="1" dirty="0" smtClean="0">
                <a:cs typeface="B Mitra" panose="00000400000000000000" pitchFamily="2" charset="-78"/>
              </a:rPr>
              <a:t>حیوان در مقایسه با گیاه</a:t>
            </a:r>
          </a:p>
          <a:p>
            <a:pPr lvl="1" algn="r" rtl="1"/>
            <a:r>
              <a:rPr lang="fa-IR" b="1" dirty="0" smtClean="0">
                <a:cs typeface="B Mitra" panose="00000400000000000000" pitchFamily="2" charset="-78"/>
              </a:rPr>
              <a:t>ساختمان وجودیش وسیعتر و نیازمندی‌هایش بیشتر است.</a:t>
            </a:r>
          </a:p>
          <a:p>
            <a:pPr lvl="1" algn="r" rtl="1"/>
            <a:r>
              <a:rPr lang="fa-IR" b="1" dirty="0" smtClean="0">
                <a:cs typeface="B Mitra" panose="00000400000000000000" pitchFamily="2" charset="-78"/>
              </a:rPr>
              <a:t>مایحتاج زندگی‌اش در دسترسش نیست.</a:t>
            </a:r>
          </a:p>
          <a:p>
            <a:pPr marL="109728" indent="0" algn="r" rtl="1">
              <a:buNone/>
            </a:pPr>
            <a:r>
              <a:rPr lang="fa-IR" b="1" dirty="0" smtClean="0">
                <a:cs typeface="B Mitra" panose="00000400000000000000" pitchFamily="2" charset="-78"/>
              </a:rPr>
              <a:t>پس</a:t>
            </a:r>
          </a:p>
          <a:p>
            <a:pPr lvl="1" algn="r" rtl="1"/>
            <a:r>
              <a:rPr lang="fa-IR" b="1" dirty="0" smtClean="0">
                <a:cs typeface="B Mitra" panose="00000400000000000000" pitchFamily="2" charset="-78"/>
              </a:rPr>
              <a:t>نیازمند حرکت است برای تحصیل مایحتاج ادامه حیات</a:t>
            </a:r>
          </a:p>
          <a:p>
            <a:pPr marL="109728" indent="0" algn="r" rtl="1">
              <a:buNone/>
            </a:pPr>
            <a:r>
              <a:rPr lang="fa-IR" b="1" dirty="0" smtClean="0">
                <a:cs typeface="B Mitra" panose="00000400000000000000" pitchFamily="2" charset="-78"/>
              </a:rPr>
              <a:t>پس</a:t>
            </a:r>
          </a:p>
          <a:p>
            <a:pPr lvl="1" algn="r" rtl="1"/>
            <a:r>
              <a:rPr lang="fa-IR" b="1" dirty="0" smtClean="0">
                <a:cs typeface="B Mitra" panose="00000400000000000000" pitchFamily="2" charset="-78"/>
              </a:rPr>
              <a:t> </a:t>
            </a:r>
            <a:r>
              <a:rPr lang="fa-IR" b="1" dirty="0">
                <a:cs typeface="B Mitra" panose="00000400000000000000" pitchFamily="2" charset="-78"/>
              </a:rPr>
              <a:t>برای وصول به غایت طبیعیِ </a:t>
            </a:r>
            <a:r>
              <a:rPr lang="fa-IR" b="1" dirty="0" smtClean="0">
                <a:cs typeface="B Mitra" panose="00000400000000000000" pitchFamily="2" charset="-78"/>
              </a:rPr>
              <a:t>خود، علاوه بر کارکردهای طبیعی، </a:t>
            </a:r>
            <a:r>
              <a:rPr lang="fa-IR" b="1" dirty="0">
                <a:cs typeface="B Mitra" panose="00000400000000000000" pitchFamily="2" charset="-78"/>
              </a:rPr>
              <a:t>نیازمند واسطه «</a:t>
            </a:r>
            <a:r>
              <a:rPr lang="fa-IR" b="1" dirty="0" smtClean="0">
                <a:cs typeface="B Mitra" panose="00000400000000000000" pitchFamily="2" charset="-78"/>
              </a:rPr>
              <a:t>درک انتزاعی‌تر (درک از راه دور) </a:t>
            </a:r>
            <a:r>
              <a:rPr lang="fa-IR" b="1" dirty="0">
                <a:cs typeface="B Mitra" panose="00000400000000000000" pitchFamily="2" charset="-78"/>
              </a:rPr>
              <a:t>+ میل و لذت» </a:t>
            </a:r>
            <a:r>
              <a:rPr lang="fa-IR" b="1" dirty="0" smtClean="0">
                <a:cs typeface="B Mitra" panose="00000400000000000000" pitchFamily="2" charset="-78"/>
              </a:rPr>
              <a:t>است؛ از این رو، به موازات هریک از احتیاجات طبیعیِ این‌چنینی (غذا، تولید مثل و ...؛ ولی نه گردش خون و...) غریزه‌ای تعبیه شده که «وجود احتیاج را اعلام می‌کند» و «او را برای رفع احتیاج حرکت می‌دهد.»</a:t>
            </a:r>
          </a:p>
          <a:p>
            <a:pPr algn="r" rtl="1"/>
            <a:r>
              <a:rPr lang="fa-IR" b="1" dirty="0" smtClean="0">
                <a:cs typeface="B Mitra" panose="00000400000000000000" pitchFamily="2" charset="-78"/>
              </a:rPr>
              <a:t>نتیجه:</a:t>
            </a:r>
          </a:p>
          <a:p>
            <a:pPr lvl="1" algn="r" rtl="1"/>
            <a:r>
              <a:rPr lang="fa-IR" b="1" dirty="0" smtClean="0">
                <a:cs typeface="B Mitra" panose="00000400000000000000" pitchFamily="2" charset="-78"/>
              </a:rPr>
              <a:t>دو دستگاه طبیعی و نفسانی در حیوان هست که مجزا از یکدیگرند و هریک غایت خود را دارد؛ که البته نتیجه یکی به نفع دیگری تمام می‌شود: مثلا:</a:t>
            </a:r>
          </a:p>
          <a:p>
            <a:pPr algn="r" rtl="1"/>
            <a:endParaRPr lang="en-US" dirty="0"/>
          </a:p>
        </p:txBody>
      </p:sp>
      <p:sp>
        <p:nvSpPr>
          <p:cNvPr id="3" name="Title 2"/>
          <p:cNvSpPr>
            <a:spLocks noGrp="1"/>
          </p:cNvSpPr>
          <p:nvPr>
            <p:ph type="title"/>
          </p:nvPr>
        </p:nvSpPr>
        <p:spPr/>
        <p:txBody>
          <a:bodyPr/>
          <a:lstStyle/>
          <a:p>
            <a:pPr algn="r" rtl="1"/>
            <a:r>
              <a:rPr lang="fa-IR" dirty="0" smtClean="0"/>
              <a:t>تکمله1. تاملی در تفاوت حیوان و گیاه</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29415130"/>
              </p:ext>
            </p:extLst>
          </p:nvPr>
        </p:nvGraphicFramePr>
        <p:xfrm>
          <a:off x="1600200" y="5562600"/>
          <a:ext cx="6096000" cy="1112520"/>
        </p:xfrm>
        <a:graphic>
          <a:graphicData uri="http://schemas.openxmlformats.org/drawingml/2006/table">
            <a:tbl>
              <a:tblPr rtl="1" firstRow="1" bandRow="1">
                <a:tableStyleId>{5C22544A-7EE6-4342-B048-85BDC9FD1C3A}</a:tableStyleId>
              </a:tblPr>
              <a:tblGrid>
                <a:gridCol w="3048000">
                  <a:extLst>
                    <a:ext uri="{9D8B030D-6E8A-4147-A177-3AD203B41FA5}">
                      <a16:colId xmlns:a16="http://schemas.microsoft.com/office/drawing/2014/main" val="527567504"/>
                    </a:ext>
                  </a:extLst>
                </a:gridCol>
                <a:gridCol w="3048000">
                  <a:extLst>
                    <a:ext uri="{9D8B030D-6E8A-4147-A177-3AD203B41FA5}">
                      <a16:colId xmlns:a16="http://schemas.microsoft.com/office/drawing/2014/main" val="635642264"/>
                    </a:ext>
                  </a:extLst>
                </a:gridCol>
              </a:tblGrid>
              <a:tr h="370840">
                <a:tc>
                  <a:txBody>
                    <a:bodyPr/>
                    <a:lstStyle/>
                    <a:p>
                      <a:pPr algn="ctr" rtl="1"/>
                      <a:r>
                        <a:rPr lang="fa-IR" dirty="0" smtClean="0"/>
                        <a:t>دستگاه طبیعی</a:t>
                      </a:r>
                      <a:endParaRPr lang="fa-IR" dirty="0"/>
                    </a:p>
                  </a:txBody>
                  <a:tcPr/>
                </a:tc>
                <a:tc>
                  <a:txBody>
                    <a:bodyPr/>
                    <a:lstStyle/>
                    <a:p>
                      <a:pPr algn="ctr" rtl="1"/>
                      <a:r>
                        <a:rPr lang="fa-IR" dirty="0" smtClean="0"/>
                        <a:t>دستگاه نفسانی</a:t>
                      </a:r>
                      <a:endParaRPr lang="fa-IR" dirty="0"/>
                    </a:p>
                  </a:txBody>
                  <a:tcPr/>
                </a:tc>
                <a:extLst>
                  <a:ext uri="{0D108BD9-81ED-4DB2-BD59-A6C34878D82A}">
                    <a16:rowId xmlns:a16="http://schemas.microsoft.com/office/drawing/2014/main" val="3380433180"/>
                  </a:ext>
                </a:extLst>
              </a:tr>
              <a:tr h="370840">
                <a:tc>
                  <a:txBody>
                    <a:bodyPr/>
                    <a:lstStyle/>
                    <a:p>
                      <a:pPr algn="ctr" rtl="1"/>
                      <a:r>
                        <a:rPr lang="fa-IR" b="1" dirty="0" smtClean="0">
                          <a:cs typeface="B Mitra" panose="00000400000000000000" pitchFamily="2" charset="-78"/>
                        </a:rPr>
                        <a:t>نیاز بدن به بدل مایتحلل</a:t>
                      </a:r>
                      <a:endParaRPr lang="fa-IR" dirty="0"/>
                    </a:p>
                  </a:txBody>
                  <a:tcPr/>
                </a:tc>
                <a:tc>
                  <a:txBody>
                    <a:bodyPr/>
                    <a:lstStyle/>
                    <a:p>
                      <a:pPr algn="ctr" rtl="1"/>
                      <a:r>
                        <a:rPr lang="fa-IR" b="1" dirty="0" smtClean="0">
                          <a:cs typeface="B Mitra" panose="00000400000000000000" pitchFamily="2" charset="-78"/>
                        </a:rPr>
                        <a:t>احساس گرسنگی و لذت سیری</a:t>
                      </a:r>
                      <a:endParaRPr lang="fa-IR" dirty="0"/>
                    </a:p>
                  </a:txBody>
                  <a:tcPr/>
                </a:tc>
                <a:extLst>
                  <a:ext uri="{0D108BD9-81ED-4DB2-BD59-A6C34878D82A}">
                    <a16:rowId xmlns:a16="http://schemas.microsoft.com/office/drawing/2014/main" val="3322772568"/>
                  </a:ext>
                </a:extLst>
              </a:tr>
              <a:tr h="370840">
                <a:tc>
                  <a:txBody>
                    <a:bodyPr/>
                    <a:lstStyle/>
                    <a:p>
                      <a:pPr algn="ctr" rtl="1"/>
                      <a:r>
                        <a:rPr lang="fa-IR" b="1" dirty="0" smtClean="0">
                          <a:cs typeface="B Mitra" panose="00000400000000000000" pitchFamily="2" charset="-78"/>
                        </a:rPr>
                        <a:t>نیاز به بقای نوع و تولید مثل </a:t>
                      </a:r>
                      <a:endParaRPr lang="fa-IR" dirty="0"/>
                    </a:p>
                  </a:txBody>
                  <a:tcPr/>
                </a:tc>
                <a:tc>
                  <a:txBody>
                    <a:bodyPr/>
                    <a:lstStyle/>
                    <a:p>
                      <a:pPr algn="ctr" rtl="1"/>
                      <a:r>
                        <a:rPr lang="fa-IR" b="1" dirty="0" smtClean="0">
                          <a:cs typeface="B Mitra" panose="00000400000000000000" pitchFamily="2" charset="-78"/>
                        </a:rPr>
                        <a:t>میل به جنس مخالف و لذت جنسی</a:t>
                      </a:r>
                      <a:endParaRPr lang="fa-IR" dirty="0"/>
                    </a:p>
                  </a:txBody>
                  <a:tcPr/>
                </a:tc>
                <a:extLst>
                  <a:ext uri="{0D108BD9-81ED-4DB2-BD59-A6C34878D82A}">
                    <a16:rowId xmlns:a16="http://schemas.microsoft.com/office/drawing/2014/main" val="1097117344"/>
                  </a:ext>
                </a:extLst>
              </a:tr>
            </a:tbl>
          </a:graphicData>
        </a:graphic>
      </p:graphicFrame>
    </p:spTree>
    <p:extLst>
      <p:ext uri="{BB962C8B-B14F-4D97-AF65-F5344CB8AC3E}">
        <p14:creationId xmlns:p14="http://schemas.microsoft.com/office/powerpoint/2010/main" val="26048928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1447800"/>
          </a:xfrm>
        </p:spPr>
        <p:txBody>
          <a:bodyPr>
            <a:normAutofit lnSpcReduction="10000"/>
          </a:bodyPr>
          <a:lstStyle/>
          <a:p>
            <a:pPr algn="r" rtl="1"/>
            <a:r>
              <a:rPr lang="fa-IR" sz="2400" b="1" dirty="0" smtClean="0">
                <a:latin typeface="B Lotus"/>
                <a:cs typeface="B Mitra" panose="00000400000000000000" pitchFamily="2" charset="-78"/>
              </a:rPr>
              <a:t>انسان</a:t>
            </a:r>
            <a:endParaRPr lang="fa-IR" sz="2400" b="1" dirty="0">
              <a:latin typeface="B Lotus"/>
              <a:cs typeface="B Mitra" panose="00000400000000000000" pitchFamily="2" charset="-78"/>
            </a:endParaRPr>
          </a:p>
          <a:p>
            <a:pPr marL="624078" indent="-514350" algn="r" rtl="1">
              <a:buFont typeface="+mj-lt"/>
              <a:buAutoNum type="arabicPeriod"/>
            </a:pPr>
            <a:r>
              <a:rPr lang="fa-IR" sz="2000" b="1" dirty="0" smtClean="0">
                <a:latin typeface="B Lotus"/>
                <a:cs typeface="B Mitra" panose="00000400000000000000" pitchFamily="2" charset="-78"/>
              </a:rPr>
              <a:t>طبیعت   </a:t>
            </a:r>
          </a:p>
          <a:p>
            <a:pPr marL="624078" indent="-514350" algn="r" rtl="1">
              <a:buFont typeface="+mj-lt"/>
              <a:buAutoNum type="arabicPeriod"/>
            </a:pPr>
            <a:r>
              <a:rPr lang="fa-IR" sz="2000" b="1" dirty="0" smtClean="0">
                <a:latin typeface="B Lotus"/>
                <a:cs typeface="B Mitra" panose="00000400000000000000" pitchFamily="2" charset="-78"/>
              </a:rPr>
              <a:t> نفس </a:t>
            </a:r>
            <a:r>
              <a:rPr lang="fa-IR" sz="2000" b="1" dirty="0">
                <a:latin typeface="B Lotus"/>
                <a:cs typeface="B Mitra" panose="00000400000000000000" pitchFamily="2" charset="-78"/>
              </a:rPr>
              <a:t>(غریزه</a:t>
            </a:r>
            <a:r>
              <a:rPr lang="fa-IR" sz="2000" b="1" dirty="0" smtClean="0">
                <a:latin typeface="B Lotus"/>
                <a:cs typeface="B Mitra" panose="00000400000000000000" pitchFamily="2" charset="-78"/>
              </a:rPr>
              <a:t>) (فعالیتهای التذاذی/ التذاذی-تدبیری)</a:t>
            </a:r>
          </a:p>
          <a:p>
            <a:pPr marL="624078" indent="-514350" algn="r" rtl="1">
              <a:buFont typeface="+mj-lt"/>
              <a:buAutoNum type="arabicPeriod"/>
            </a:pPr>
            <a:r>
              <a:rPr lang="fa-IR" sz="2000" b="1" dirty="0" smtClean="0">
                <a:latin typeface="B Lotus"/>
                <a:cs typeface="B Mitra" panose="00000400000000000000" pitchFamily="2" charset="-78"/>
              </a:rPr>
              <a:t>روح (فطرت) (فعالیتهای تدبیری) (اقتضای خیلی خوب و ظرفیت خیلی بد شدن)</a:t>
            </a:r>
          </a:p>
          <a:p>
            <a:pPr marL="109728" indent="0" algn="r" rtl="1">
              <a:buNone/>
            </a:pPr>
            <a:endParaRPr lang="fa-IR" sz="2000" b="1" dirty="0">
              <a:latin typeface="B Lotus"/>
              <a:cs typeface="B Mitra" panose="00000400000000000000" pitchFamily="2" charset="-78"/>
            </a:endParaRPr>
          </a:p>
        </p:txBody>
      </p:sp>
      <p:sp>
        <p:nvSpPr>
          <p:cNvPr id="3" name="Title 2"/>
          <p:cNvSpPr>
            <a:spLocks noGrp="1"/>
          </p:cNvSpPr>
          <p:nvPr>
            <p:ph type="title"/>
          </p:nvPr>
        </p:nvSpPr>
        <p:spPr/>
        <p:txBody>
          <a:bodyPr/>
          <a:lstStyle/>
          <a:p>
            <a:pPr algn="ctr" rtl="1"/>
            <a:r>
              <a:rPr lang="fa-IR" dirty="0" smtClean="0"/>
              <a:t>تکمله2. تاملی در تفاوت حیوان و انسان</a:t>
            </a:r>
            <a:endParaRPr lang="en-US" dirty="0"/>
          </a:p>
        </p:txBody>
      </p:sp>
      <p:graphicFrame>
        <p:nvGraphicFramePr>
          <p:cNvPr id="4" name="Diagram 3"/>
          <p:cNvGraphicFramePr/>
          <p:nvPr>
            <p:extLst/>
          </p:nvPr>
        </p:nvGraphicFramePr>
        <p:xfrm>
          <a:off x="1275806" y="2743200"/>
          <a:ext cx="7391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40928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2743200"/>
          </a:xfrm>
        </p:spPr>
        <p:txBody>
          <a:bodyPr>
            <a:normAutofit/>
          </a:bodyPr>
          <a:lstStyle/>
          <a:p>
            <a:pPr algn="ctr" rtl="1"/>
            <a:r>
              <a:rPr lang="fa-IR" dirty="0" smtClean="0"/>
              <a:t>و آخر دعوانا ان الحمد لله رب العالمین</a:t>
            </a:r>
            <a:br>
              <a:rPr lang="fa-IR" dirty="0" smtClean="0"/>
            </a:br>
            <a:r>
              <a:rPr lang="fa-IR" dirty="0" smtClean="0"/>
              <a:t/>
            </a:r>
            <a:br>
              <a:rPr lang="fa-IR" dirty="0" smtClean="0"/>
            </a:br>
            <a:r>
              <a:rPr lang="fa-IR" dirty="0" smtClean="0"/>
              <a:t>والسلام علیکم و علی من اتبع الهدی</a:t>
            </a:r>
            <a:endParaRPr lang="fa-IR" dirty="0"/>
          </a:p>
        </p:txBody>
      </p:sp>
    </p:spTree>
    <p:extLst>
      <p:ext uri="{BB962C8B-B14F-4D97-AF65-F5344CB8AC3E}">
        <p14:creationId xmlns:p14="http://schemas.microsoft.com/office/powerpoint/2010/main" val="774002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Mitra" panose="00000400000000000000" pitchFamily="2" charset="-78"/>
              </a:rPr>
              <a:t>ادعای طرفین</a:t>
            </a:r>
            <a:endParaRPr lang="fa-IR" dirty="0"/>
          </a:p>
        </p:txBody>
      </p:sp>
      <p:sp>
        <p:nvSpPr>
          <p:cNvPr id="3" name="Text Placeholder 2"/>
          <p:cNvSpPr>
            <a:spLocks noGrp="1"/>
          </p:cNvSpPr>
          <p:nvPr>
            <p:ph type="body" idx="1"/>
          </p:nvPr>
        </p:nvSpPr>
        <p:spPr>
          <a:xfrm>
            <a:off x="4528457" y="1416050"/>
            <a:ext cx="4040188" cy="762000"/>
          </a:xfrm>
        </p:spPr>
        <p:txBody>
          <a:bodyPr/>
          <a:lstStyle/>
          <a:p>
            <a:pPr algn="ctr" rtl="1"/>
            <a:r>
              <a:rPr lang="fa-IR" b="1" dirty="0" smtClean="0">
                <a:cs typeface="B Mitra" panose="00000400000000000000" pitchFamily="2" charset="-78"/>
              </a:rPr>
              <a:t>خانواده‌گرایان</a:t>
            </a:r>
            <a:endParaRPr lang="fa-IR" b="1" dirty="0">
              <a:cs typeface="B Mitra" panose="00000400000000000000" pitchFamily="2" charset="-78"/>
            </a:endParaRPr>
          </a:p>
        </p:txBody>
      </p:sp>
      <p:sp>
        <p:nvSpPr>
          <p:cNvPr id="4" name="Text Placeholder 3"/>
          <p:cNvSpPr>
            <a:spLocks noGrp="1"/>
          </p:cNvSpPr>
          <p:nvPr>
            <p:ph type="body" sz="half" idx="3"/>
          </p:nvPr>
        </p:nvSpPr>
        <p:spPr>
          <a:xfrm>
            <a:off x="457200" y="1416050"/>
            <a:ext cx="4041775" cy="762000"/>
          </a:xfrm>
        </p:spPr>
        <p:txBody>
          <a:bodyPr>
            <a:normAutofit/>
          </a:bodyPr>
          <a:lstStyle/>
          <a:p>
            <a:pPr algn="ctr" rtl="1"/>
            <a:r>
              <a:rPr lang="fa-IR" b="1" dirty="0">
                <a:cs typeface="B Mitra" panose="00000400000000000000" pitchFamily="2" charset="-78"/>
              </a:rPr>
              <a:t>همجنسگرایان</a:t>
            </a:r>
          </a:p>
        </p:txBody>
      </p:sp>
      <p:sp>
        <p:nvSpPr>
          <p:cNvPr id="5" name="Content Placeholder 4"/>
          <p:cNvSpPr>
            <a:spLocks noGrp="1"/>
          </p:cNvSpPr>
          <p:nvPr>
            <p:ph sz="quarter" idx="2"/>
          </p:nvPr>
        </p:nvSpPr>
        <p:spPr>
          <a:xfrm>
            <a:off x="473528" y="2178049"/>
            <a:ext cx="4040188" cy="3941763"/>
          </a:xfrm>
        </p:spPr>
        <p:txBody>
          <a:bodyPr/>
          <a:lstStyle/>
          <a:p>
            <a:pPr algn="r" rtl="1"/>
            <a:r>
              <a:rPr lang="fa-IR" b="1" dirty="0">
                <a:cs typeface="B Mitra" panose="00000400000000000000" pitchFamily="2" charset="-78"/>
              </a:rPr>
              <a:t>همجنسگرایی </a:t>
            </a:r>
            <a:r>
              <a:rPr lang="fa-IR" b="1" dirty="0" smtClean="0">
                <a:cs typeface="B Mitra" panose="00000400000000000000" pitchFamily="2" charset="-78"/>
              </a:rPr>
              <a:t>یک </a:t>
            </a:r>
            <a:r>
              <a:rPr lang="fa-IR" b="1" dirty="0" smtClean="0">
                <a:solidFill>
                  <a:srgbClr val="FF0000"/>
                </a:solidFill>
                <a:cs typeface="B Mitra" panose="00000400000000000000" pitchFamily="2" charset="-78"/>
              </a:rPr>
              <a:t>حق</a:t>
            </a:r>
            <a:r>
              <a:rPr lang="fa-IR" b="1" dirty="0" smtClean="0">
                <a:cs typeface="B Mitra" panose="00000400000000000000" pitchFamily="2" charset="-78"/>
              </a:rPr>
              <a:t> </a:t>
            </a:r>
            <a:r>
              <a:rPr lang="fa-IR" b="1" dirty="0">
                <a:cs typeface="B Mitra" panose="00000400000000000000" pitchFamily="2" charset="-78"/>
              </a:rPr>
              <a:t>از حقوق بشر است؛</a:t>
            </a:r>
          </a:p>
          <a:p>
            <a:pPr marL="109728" indent="0" algn="r" rtl="1">
              <a:buNone/>
            </a:pPr>
            <a:r>
              <a:rPr lang="fa-IR" b="1" dirty="0">
                <a:cs typeface="B Mitra" panose="00000400000000000000" pitchFamily="2" charset="-78"/>
              </a:rPr>
              <a:t>از این رو،</a:t>
            </a:r>
          </a:p>
          <a:p>
            <a:pPr algn="r" rtl="1"/>
            <a:r>
              <a:rPr lang="fa-IR" b="1" dirty="0">
                <a:cs typeface="B Mitra" panose="00000400000000000000" pitchFamily="2" charset="-78"/>
              </a:rPr>
              <a:t>هیچ شخص و نهادی (از جمله دین) </a:t>
            </a:r>
            <a:r>
              <a:rPr lang="fa-IR" b="1" dirty="0" smtClean="0">
                <a:solidFill>
                  <a:srgbClr val="FF0000"/>
                </a:solidFill>
                <a:cs typeface="B Mitra" panose="00000400000000000000" pitchFamily="2" charset="-78"/>
              </a:rPr>
              <a:t>اجازه ندارد </a:t>
            </a:r>
            <a:r>
              <a:rPr lang="fa-IR" b="1" dirty="0" smtClean="0">
                <a:cs typeface="B Mitra" panose="00000400000000000000" pitchFamily="2" charset="-78"/>
              </a:rPr>
              <a:t>همجنسگرایان </a:t>
            </a:r>
            <a:r>
              <a:rPr lang="fa-IR" b="1" dirty="0">
                <a:cs typeface="B Mitra" panose="00000400000000000000" pitchFamily="2" charset="-78"/>
              </a:rPr>
              <a:t>را از حقوقشان محروم کند.</a:t>
            </a:r>
          </a:p>
          <a:p>
            <a:pPr algn="r" rtl="1"/>
            <a:endParaRPr lang="fa-IR" dirty="0"/>
          </a:p>
        </p:txBody>
      </p:sp>
      <p:sp>
        <p:nvSpPr>
          <p:cNvPr id="6" name="Content Placeholder 5"/>
          <p:cNvSpPr>
            <a:spLocks noGrp="1"/>
          </p:cNvSpPr>
          <p:nvPr>
            <p:ph sz="quarter" idx="4"/>
          </p:nvPr>
        </p:nvSpPr>
        <p:spPr>
          <a:xfrm>
            <a:off x="4558937" y="2178049"/>
            <a:ext cx="4041775" cy="3941763"/>
          </a:xfrm>
        </p:spPr>
        <p:txBody>
          <a:bodyPr/>
          <a:lstStyle/>
          <a:p>
            <a:pPr algn="r" rtl="1"/>
            <a:r>
              <a:rPr lang="fa-IR" b="1" dirty="0">
                <a:cs typeface="B Mitra" panose="00000400000000000000" pitchFamily="2" charset="-78"/>
              </a:rPr>
              <a:t>رفتارهای جنسی </a:t>
            </a:r>
            <a:r>
              <a:rPr lang="fa-IR" b="1" dirty="0" smtClean="0">
                <a:cs typeface="B Mitra" panose="00000400000000000000" pitchFamily="2" charset="-78"/>
              </a:rPr>
              <a:t>انسان </a:t>
            </a:r>
            <a:r>
              <a:rPr lang="fa-IR" b="1" dirty="0">
                <a:cs typeface="B Mitra" panose="00000400000000000000" pitchFamily="2" charset="-78"/>
              </a:rPr>
              <a:t>تحت ضابطه </a:t>
            </a:r>
            <a:r>
              <a:rPr lang="fa-IR" b="1" dirty="0" smtClean="0">
                <a:cs typeface="B Mitra" panose="00000400000000000000" pitchFamily="2" charset="-78"/>
              </a:rPr>
              <a:t>اخلاقی </a:t>
            </a:r>
            <a:r>
              <a:rPr lang="fa-IR" b="1" dirty="0" smtClean="0">
                <a:solidFill>
                  <a:srgbClr val="FF0000"/>
                </a:solidFill>
                <a:cs typeface="B Mitra" panose="00000400000000000000" pitchFamily="2" charset="-78"/>
              </a:rPr>
              <a:t>حیا</a:t>
            </a:r>
            <a:r>
              <a:rPr lang="fa-IR" b="1" dirty="0" smtClean="0">
                <a:cs typeface="B Mitra" panose="00000400000000000000" pitchFamily="2" charset="-78"/>
              </a:rPr>
              <a:t> موجه می‌شود؛</a:t>
            </a:r>
            <a:endParaRPr lang="fa-IR" b="1" dirty="0">
              <a:cs typeface="B Mitra" panose="00000400000000000000" pitchFamily="2" charset="-78"/>
            </a:endParaRPr>
          </a:p>
          <a:p>
            <a:pPr marL="109728" indent="0" algn="r" rtl="1">
              <a:buNone/>
            </a:pPr>
            <a:r>
              <a:rPr lang="fa-IR" b="1" dirty="0">
                <a:cs typeface="B Mitra" panose="00000400000000000000" pitchFamily="2" charset="-78"/>
              </a:rPr>
              <a:t>از این رو،</a:t>
            </a:r>
          </a:p>
          <a:p>
            <a:pPr algn="r" rtl="1"/>
            <a:r>
              <a:rPr lang="fa-IR" b="1" dirty="0" smtClean="0">
                <a:cs typeface="B Mitra" panose="00000400000000000000" pitchFamily="2" charset="-78"/>
              </a:rPr>
              <a:t>برقراری رابطه جنسی با همجنس، </a:t>
            </a:r>
            <a:r>
              <a:rPr lang="fa-IR" b="1" dirty="0">
                <a:cs typeface="B Mitra" panose="00000400000000000000" pitchFamily="2" charset="-78"/>
              </a:rPr>
              <a:t>نه‌تنها </a:t>
            </a:r>
            <a:r>
              <a:rPr lang="fa-IR" b="1" dirty="0" smtClean="0">
                <a:cs typeface="B Mitra" panose="00000400000000000000" pitchFamily="2" charset="-78"/>
              </a:rPr>
              <a:t>جزء </a:t>
            </a:r>
            <a:r>
              <a:rPr lang="fa-IR" b="1" dirty="0" smtClean="0">
                <a:solidFill>
                  <a:srgbClr val="FF0000"/>
                </a:solidFill>
                <a:cs typeface="B Mitra" panose="00000400000000000000" pitchFamily="2" charset="-78"/>
              </a:rPr>
              <a:t>حقوق بشر </a:t>
            </a:r>
            <a:r>
              <a:rPr lang="fa-IR" b="1" dirty="0">
                <a:cs typeface="B Mitra" panose="00000400000000000000" pitchFamily="2" charset="-78"/>
              </a:rPr>
              <a:t>نیست؛ بلکه یک </a:t>
            </a:r>
            <a:r>
              <a:rPr lang="fa-IR" b="1" dirty="0">
                <a:solidFill>
                  <a:srgbClr val="FF0000"/>
                </a:solidFill>
                <a:cs typeface="B Mitra" panose="00000400000000000000" pitchFamily="2" charset="-78"/>
              </a:rPr>
              <a:t>گناه</a:t>
            </a:r>
            <a:r>
              <a:rPr lang="fa-IR" b="1" dirty="0">
                <a:cs typeface="B Mitra" panose="00000400000000000000" pitchFamily="2" charset="-78"/>
              </a:rPr>
              <a:t> و </a:t>
            </a:r>
            <a:r>
              <a:rPr lang="fa-IR" b="1" dirty="0">
                <a:solidFill>
                  <a:srgbClr val="FF0000"/>
                </a:solidFill>
                <a:cs typeface="B Mitra" panose="00000400000000000000" pitchFamily="2" charset="-78"/>
              </a:rPr>
              <a:t>جرم</a:t>
            </a:r>
            <a:r>
              <a:rPr lang="fa-IR" b="1" dirty="0">
                <a:cs typeface="B Mitra" panose="00000400000000000000" pitchFamily="2" charset="-78"/>
              </a:rPr>
              <a:t> است.</a:t>
            </a:r>
          </a:p>
          <a:p>
            <a:pPr algn="r" rtl="1"/>
            <a:endParaRPr lang="fa-IR" dirty="0"/>
          </a:p>
        </p:txBody>
      </p:sp>
    </p:spTree>
    <p:extLst>
      <p:ext uri="{BB962C8B-B14F-4D97-AF65-F5344CB8AC3E}">
        <p14:creationId xmlns:p14="http://schemas.microsoft.com/office/powerpoint/2010/main" val="263161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4">
                                            <p:bg/>
                                          </p:spTgt>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grpId="0" nodeType="afterEffect">
                                  <p:stCondLst>
                                    <p:cond delay="500"/>
                                  </p:stCondLst>
                                  <p:childTnLst>
                                    <p:set>
                                      <p:cBhvr>
                                        <p:cTn id="23" dur="1" fill="hold">
                                          <p:stCondLst>
                                            <p:cond delay="0"/>
                                          </p:stCondLst>
                                        </p:cTn>
                                        <p:tgtEl>
                                          <p:spTgt spid="6">
                                            <p:txEl>
                                              <p:pRg st="1" end="1"/>
                                            </p:txEl>
                                          </p:spTgt>
                                        </p:tgtEl>
                                        <p:attrNameLst>
                                          <p:attrName>style.visibility</p:attrName>
                                        </p:attrNameLst>
                                      </p:cBhvr>
                                      <p:to>
                                        <p:strVal val="visible"/>
                                      </p:to>
                                    </p:set>
                                    <p:anim calcmode="lin" valueType="num">
                                      <p:cBhvr additive="base">
                                        <p:cTn id="24"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1500"/>
                            </p:stCondLst>
                            <p:childTnLst>
                              <p:par>
                                <p:cTn id="27" presetID="2" presetClass="entr" presetSubtype="4" fill="hold" grpId="0" nodeType="afterEffect">
                                  <p:stCondLst>
                                    <p:cond delay="500"/>
                                  </p:stCondLst>
                                  <p:childTnLst>
                                    <p:set>
                                      <p:cBhvr>
                                        <p:cTn id="28" dur="1" fill="hold">
                                          <p:stCondLst>
                                            <p:cond delay="0"/>
                                          </p:stCondLst>
                                        </p:cTn>
                                        <p:tgtEl>
                                          <p:spTgt spid="6">
                                            <p:txEl>
                                              <p:pRg st="2" end="2"/>
                                            </p:txEl>
                                          </p:spTgt>
                                        </p:tgtEl>
                                        <p:attrNameLst>
                                          <p:attrName>style.visibility</p:attrName>
                                        </p:attrNameLst>
                                      </p:cBhvr>
                                      <p:to>
                                        <p:strVal val="visible"/>
                                      </p:to>
                                    </p:set>
                                    <p:anim calcmode="lin" valueType="num">
                                      <p:cBhvr additive="base">
                                        <p:cTn id="2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 calcmode="lin" valueType="num">
                                      <p:cBhvr additive="base">
                                        <p:cTn id="3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500"/>
                            </p:stCondLst>
                            <p:childTnLst>
                              <p:par>
                                <p:cTn id="38" presetID="2" presetClass="entr" presetSubtype="4" fill="hold" grpId="0" nodeType="afterEffect">
                                  <p:stCondLst>
                                    <p:cond delay="0"/>
                                  </p:stCondLst>
                                  <p:childTnLst>
                                    <p:set>
                                      <p:cBhvr>
                                        <p:cTn id="39" dur="1" fill="hold">
                                          <p:stCondLst>
                                            <p:cond delay="0"/>
                                          </p:stCondLst>
                                        </p:cTn>
                                        <p:tgtEl>
                                          <p:spTgt spid="5">
                                            <p:txEl>
                                              <p:pRg st="1" end="1"/>
                                            </p:txEl>
                                          </p:spTgt>
                                        </p:tgtEl>
                                        <p:attrNameLst>
                                          <p:attrName>style.visibility</p:attrName>
                                        </p:attrNameLst>
                                      </p:cBhvr>
                                      <p:to>
                                        <p:strVal val="visible"/>
                                      </p:to>
                                    </p:set>
                                    <p:anim calcmode="lin" valueType="num">
                                      <p:cBhvr additive="base">
                                        <p:cTn id="40"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42" fill="hold">
                            <p:stCondLst>
                              <p:cond delay="1000"/>
                            </p:stCondLst>
                            <p:childTnLst>
                              <p:par>
                                <p:cTn id="43" presetID="2" presetClass="entr" presetSubtype="4" fill="hold" grpId="0" nodeType="after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anim calcmode="lin" valueType="num">
                                      <p:cBhvr additive="base">
                                        <p:cTn id="4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uiExpand="1" build="p" animBg="1"/>
      <p:bldP spid="5" grpId="0" uiExpand="1" build="p"/>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481328"/>
            <a:ext cx="8839200" cy="5376672"/>
          </a:xfrm>
        </p:spPr>
        <p:txBody>
          <a:bodyPr>
            <a:normAutofit fontScale="85000" lnSpcReduction="10000"/>
          </a:bodyPr>
          <a:lstStyle/>
          <a:p>
            <a:pPr algn="r" rtl="1">
              <a:lnSpc>
                <a:spcPct val="130000"/>
              </a:lnSpc>
            </a:pPr>
            <a:r>
              <a:rPr lang="fa-IR" sz="2400" b="1" dirty="0" smtClean="0">
                <a:cs typeface="B Mitra" panose="00000400000000000000" pitchFamily="2" charset="-78"/>
              </a:rPr>
              <a:t>در تمامی ادیان الهی «همجنسگرایی</a:t>
            </a:r>
            <a:r>
              <a:rPr lang="fa-IR" sz="2400" b="1" dirty="0">
                <a:cs typeface="B Mitra" panose="00000400000000000000" pitchFamily="2" charset="-78"/>
              </a:rPr>
              <a:t>» ویا به تعبیر دقیق‌تر «همجنس‌بازی» </a:t>
            </a:r>
            <a:r>
              <a:rPr lang="fa-IR" sz="1800" b="1" dirty="0" smtClean="0">
                <a:cs typeface="B Mitra" panose="00000400000000000000" pitchFamily="2" charset="-78"/>
              </a:rPr>
              <a:t>(</a:t>
            </a:r>
            <a:r>
              <a:rPr lang="en-US" sz="1800" b="1" dirty="0" smtClean="0">
                <a:cs typeface="B Mitra" panose="00000400000000000000" pitchFamily="2" charset="-78"/>
              </a:rPr>
              <a:t>homosexuality</a:t>
            </a:r>
            <a:r>
              <a:rPr lang="fa-IR" sz="1800" b="1" dirty="0" smtClean="0">
                <a:cs typeface="B Mitra" panose="00000400000000000000" pitchFamily="2" charset="-78"/>
              </a:rPr>
              <a:t>) </a:t>
            </a:r>
            <a:r>
              <a:rPr lang="fa-IR" sz="2400" b="1" dirty="0" smtClean="0">
                <a:cs typeface="B Mitra" panose="00000400000000000000" pitchFamily="2" charset="-78"/>
              </a:rPr>
              <a:t>یک گناه ودر روانشناسی به عنوان </a:t>
            </a:r>
            <a:r>
              <a:rPr lang="fa-IR" sz="2400" b="1" dirty="0">
                <a:cs typeface="B Mitra" panose="00000400000000000000" pitchFamily="2" charset="-78"/>
              </a:rPr>
              <a:t>یک</a:t>
            </a:r>
            <a:r>
              <a:rPr lang="fa-IR" sz="2400" b="1" dirty="0">
                <a:cs typeface="B Mitra" panose="00000400000000000000" pitchFamily="2" charset="-78"/>
                <a:hlinkClick r:id="rId2" action="ppaction://hlinksldjump"/>
              </a:rPr>
              <a:t> اختلال </a:t>
            </a:r>
            <a:r>
              <a:rPr lang="fa-IR" sz="2400" b="1" dirty="0" smtClean="0">
                <a:cs typeface="B Mitra" panose="00000400000000000000" pitchFamily="2" charset="-78"/>
              </a:rPr>
              <a:t>بود.</a:t>
            </a:r>
          </a:p>
          <a:p>
            <a:pPr algn="r" rtl="1">
              <a:lnSpc>
                <a:spcPct val="130000"/>
              </a:lnSpc>
            </a:pPr>
            <a:r>
              <a:rPr lang="fa-IR" sz="2400" b="1" dirty="0" smtClean="0">
                <a:cs typeface="B Mitra" panose="00000400000000000000" pitchFamily="2" charset="-78"/>
              </a:rPr>
              <a:t>در سال 1969 درگیری‌هایی در آمریکا و رفع جرم از اقدام همجنسگرایان در کانادا</a:t>
            </a:r>
          </a:p>
          <a:p>
            <a:pPr algn="r" rtl="1">
              <a:lnSpc>
                <a:spcPct val="130000"/>
              </a:lnSpc>
            </a:pPr>
            <a:r>
              <a:rPr lang="fa-IR" sz="2400" b="1" dirty="0" smtClean="0">
                <a:cs typeface="B Mitra" panose="00000400000000000000" pitchFamily="2" charset="-78"/>
              </a:rPr>
              <a:t>از </a:t>
            </a:r>
            <a:r>
              <a:rPr lang="fa-IR" sz="2400" b="1" dirty="0">
                <a:cs typeface="B Mitra" panose="00000400000000000000" pitchFamily="2" charset="-78"/>
              </a:rPr>
              <a:t>سال 1970 </a:t>
            </a:r>
            <a:r>
              <a:rPr lang="fa-IR" sz="2400" b="1" dirty="0" smtClean="0">
                <a:cs typeface="B Mitra" panose="00000400000000000000" pitchFamily="2" charset="-78"/>
              </a:rPr>
              <a:t>راهپیمایی‌های همجنسگرایان</a:t>
            </a:r>
          </a:p>
          <a:p>
            <a:pPr algn="r" rtl="1">
              <a:lnSpc>
                <a:spcPct val="130000"/>
              </a:lnSpc>
            </a:pPr>
            <a:r>
              <a:rPr lang="fa-IR" sz="2400" b="1" dirty="0" smtClean="0">
                <a:cs typeface="B Mitra" panose="00000400000000000000" pitchFamily="2" charset="-78"/>
              </a:rPr>
              <a:t>سال 1973</a:t>
            </a:r>
            <a:r>
              <a:rPr lang="en-US" sz="2400" b="1" dirty="0" smtClean="0">
                <a:cs typeface="B Mitra" panose="00000400000000000000" pitchFamily="2" charset="-78"/>
              </a:rPr>
              <a:t>APA </a:t>
            </a:r>
            <a:r>
              <a:rPr lang="fa-IR" sz="2400" b="1" dirty="0" smtClean="0">
                <a:cs typeface="B Mitra" panose="00000400000000000000" pitchFamily="2" charset="-78"/>
              </a:rPr>
              <a:t> صرفاً با یک رای‌گیری </a:t>
            </a:r>
            <a:r>
              <a:rPr lang="fa-IR" sz="1900" b="1" dirty="0" smtClean="0">
                <a:cs typeface="B Mitra" panose="00000400000000000000" pitchFamily="2" charset="-78"/>
              </a:rPr>
              <a:t>(با یک رای برتر، آن </a:t>
            </a:r>
            <a:r>
              <a:rPr lang="fa-IR" sz="1900" b="1" dirty="0">
                <a:cs typeface="B Mitra" panose="00000400000000000000" pitchFamily="2" charset="-78"/>
              </a:rPr>
              <a:t>هم در </a:t>
            </a:r>
            <a:r>
              <a:rPr lang="fa-IR" sz="1900" b="1" dirty="0" smtClean="0">
                <a:cs typeface="B Mitra" panose="00000400000000000000" pitchFamily="2" charset="-78"/>
              </a:rPr>
              <a:t>حالی </a:t>
            </a:r>
            <a:r>
              <a:rPr lang="fa-IR" sz="1900" b="1" dirty="0">
                <a:cs typeface="B Mitra" panose="00000400000000000000" pitchFamily="2" charset="-78"/>
              </a:rPr>
              <a:t>که از 15 نفر عضو، دو نفر غایب </a:t>
            </a:r>
            <a:r>
              <a:rPr lang="fa-IR" sz="1900" b="1" dirty="0" smtClean="0">
                <a:cs typeface="B Mitra" panose="00000400000000000000" pitchFamily="2" charset="-78"/>
              </a:rPr>
              <a:t>بودند) </a:t>
            </a:r>
            <a:r>
              <a:rPr lang="fa-IR" sz="2400" b="1" dirty="0" smtClean="0">
                <a:cs typeface="B Mitra" panose="00000400000000000000" pitchFamily="2" charset="-78"/>
              </a:rPr>
              <a:t>آن را از فهرست اختلالات حذف کرد و در سال 1974 این را در طبقه‌بندی </a:t>
            </a:r>
            <a:r>
              <a:rPr lang="en-US" sz="2400" b="1" dirty="0" smtClean="0">
                <a:cs typeface="B Mitra" panose="00000400000000000000" pitchFamily="2" charset="-78"/>
              </a:rPr>
              <a:t>DSM</a:t>
            </a:r>
            <a:r>
              <a:rPr lang="fa-IR" sz="2400" b="1" dirty="0" smtClean="0">
                <a:cs typeface="B Mitra" panose="00000400000000000000" pitchFamily="2" charset="-78"/>
              </a:rPr>
              <a:t> نیاورد</a:t>
            </a:r>
            <a:endParaRPr lang="fa-IR" sz="2400" b="1" dirty="0">
              <a:cs typeface="B Mitra" panose="00000400000000000000" pitchFamily="2" charset="-78"/>
            </a:endParaRPr>
          </a:p>
          <a:p>
            <a:pPr algn="r" rtl="1">
              <a:lnSpc>
                <a:spcPct val="130000"/>
              </a:lnSpc>
            </a:pPr>
            <a:r>
              <a:rPr lang="fa-IR" sz="2400" b="1" dirty="0" smtClean="0">
                <a:cs typeface="B Mitra" panose="00000400000000000000" pitchFamily="2" charset="-78"/>
              </a:rPr>
              <a:t>دهه 1990 موج اثبات ژنتیکی بودن چنین گرایشی پدید آمد؛ اما نهایتا نتوانست اثبات کند.</a:t>
            </a:r>
          </a:p>
          <a:p>
            <a:pPr algn="r" rtl="1">
              <a:lnSpc>
                <a:spcPct val="130000"/>
              </a:lnSpc>
            </a:pPr>
            <a:r>
              <a:rPr lang="fa-IR" sz="2400" b="1" dirty="0" smtClean="0">
                <a:cs typeface="B Mitra" panose="00000400000000000000" pitchFamily="2" charset="-78"/>
              </a:rPr>
              <a:t>1996 در </a:t>
            </a:r>
            <a:r>
              <a:rPr lang="fa-IR" sz="2400" b="1" dirty="0">
                <a:cs typeface="B Mitra" panose="00000400000000000000" pitchFamily="2" charset="-78"/>
              </a:rPr>
              <a:t>آمریکا </a:t>
            </a:r>
            <a:r>
              <a:rPr lang="fa-IR" sz="2400" b="1" dirty="0" smtClean="0">
                <a:cs typeface="B Mitra" panose="00000400000000000000" pitchFamily="2" charset="-78"/>
              </a:rPr>
              <a:t>در قانون </a:t>
            </a:r>
            <a:r>
              <a:rPr lang="fa-IR" sz="2400" b="1" dirty="0">
                <a:cs typeface="B Mitra" panose="00000400000000000000" pitchFamily="2" charset="-78"/>
              </a:rPr>
              <a:t>«دوما</a:t>
            </a:r>
            <a:r>
              <a:rPr lang="fa-IR" sz="2400" b="1" dirty="0" smtClean="0">
                <a:cs typeface="B Mitra" panose="00000400000000000000" pitchFamily="2" charset="-78"/>
              </a:rPr>
              <a:t>» (کنگره) عدم به رسمیت شناختن ازدواج با همجنس تاکید شد.</a:t>
            </a:r>
          </a:p>
          <a:p>
            <a:pPr algn="r" rtl="1">
              <a:lnSpc>
                <a:spcPct val="130000"/>
              </a:lnSpc>
            </a:pPr>
            <a:r>
              <a:rPr lang="fa-IR" sz="2400" b="1" dirty="0" smtClean="0">
                <a:cs typeface="B Mitra" panose="00000400000000000000" pitchFamily="2" charset="-78"/>
              </a:rPr>
              <a:t>2001 اولین قانونی شدن ازدواج همجنسگرایان در جهان (هلند) (کانادا در 2005)</a:t>
            </a:r>
          </a:p>
          <a:p>
            <a:pPr algn="r" rtl="1">
              <a:lnSpc>
                <a:spcPct val="130000"/>
              </a:lnSpc>
            </a:pPr>
            <a:r>
              <a:rPr lang="fa-IR" sz="2400" b="1" dirty="0">
                <a:cs typeface="B Mitra" panose="00000400000000000000" pitchFamily="2" charset="-78"/>
              </a:rPr>
              <a:t>2013 </a:t>
            </a:r>
            <a:r>
              <a:rPr lang="fa-IR" sz="2400" b="1" dirty="0" smtClean="0">
                <a:cs typeface="B Mitra" panose="00000400000000000000" pitchFamily="2" charset="-78"/>
              </a:rPr>
              <a:t>در آمریکا لغو ماده مربوطه در قانون دوما (دادگاه) و در 2015 مصوبه ازدواج همجنسگرایان</a:t>
            </a:r>
          </a:p>
          <a:p>
            <a:pPr marL="109728" indent="0">
              <a:buNone/>
            </a:pPr>
            <a:endParaRPr lang="fa-IR" sz="2100" b="1" dirty="0" smtClean="0">
              <a:cs typeface="B Mitra" panose="00000400000000000000" pitchFamily="2" charset="-78"/>
            </a:endParaRPr>
          </a:p>
          <a:p>
            <a:pPr marL="109728" indent="0">
              <a:buNone/>
            </a:pPr>
            <a:r>
              <a:rPr lang="en-US" sz="2100" b="1" dirty="0" smtClean="0">
                <a:cs typeface="B Mitra" panose="00000400000000000000" pitchFamily="2" charset="-78"/>
              </a:rPr>
              <a:t>APA:     American Psychiatric Association </a:t>
            </a:r>
            <a:r>
              <a:rPr lang="fa-IR" sz="2100" b="1" dirty="0" smtClean="0">
                <a:cs typeface="B Mitra" panose="00000400000000000000" pitchFamily="2" charset="-78"/>
              </a:rPr>
              <a:t>انجمن روان‌پزشکی آمریکا    </a:t>
            </a:r>
          </a:p>
          <a:p>
            <a:pPr marL="109728" indent="0">
              <a:buNone/>
            </a:pPr>
            <a:r>
              <a:rPr lang="en-US" sz="1800" b="1" dirty="0" smtClean="0">
                <a:cs typeface="B Mitra" panose="00000400000000000000" pitchFamily="2" charset="-78"/>
              </a:rPr>
              <a:t>DSM :Diagnostic </a:t>
            </a:r>
            <a:r>
              <a:rPr lang="en-US" sz="1800" b="1" dirty="0">
                <a:cs typeface="B Mitra" panose="00000400000000000000" pitchFamily="2" charset="-78"/>
              </a:rPr>
              <a:t>and Statistical Manual [of mental disorders</a:t>
            </a:r>
            <a:r>
              <a:rPr lang="en-US" sz="1800" b="1" dirty="0" smtClean="0">
                <a:cs typeface="B Mitra" panose="00000400000000000000" pitchFamily="2" charset="-78"/>
              </a:rPr>
              <a:t>] </a:t>
            </a:r>
            <a:r>
              <a:rPr lang="fa-IR" sz="1800" b="1" dirty="0">
                <a:cs typeface="B Mitra" panose="00000400000000000000" pitchFamily="2" charset="-78"/>
              </a:rPr>
              <a:t>راهنمای تشخیصی و آماری [اختلالات روانی</a:t>
            </a:r>
            <a:r>
              <a:rPr lang="fa-IR" sz="1800" b="1" dirty="0" smtClean="0">
                <a:cs typeface="B Mitra" panose="00000400000000000000" pitchFamily="2" charset="-78"/>
              </a:rPr>
              <a:t>] </a:t>
            </a:r>
            <a:endParaRPr lang="fa-IR" sz="1800" b="1" dirty="0">
              <a:cs typeface="B Mitra" panose="00000400000000000000" pitchFamily="2" charset="-78"/>
            </a:endParaRPr>
          </a:p>
        </p:txBody>
      </p:sp>
      <p:sp>
        <p:nvSpPr>
          <p:cNvPr id="3" name="Title 2"/>
          <p:cNvSpPr>
            <a:spLocks noGrp="1"/>
          </p:cNvSpPr>
          <p:nvPr>
            <p:ph type="title"/>
          </p:nvPr>
        </p:nvSpPr>
        <p:spPr/>
        <p:txBody>
          <a:bodyPr/>
          <a:lstStyle/>
          <a:p>
            <a:pPr algn="ctr" rtl="1"/>
            <a:r>
              <a:rPr lang="fa-IR" dirty="0" smtClean="0">
                <a:cs typeface="B Mitra" panose="00000400000000000000" pitchFamily="2" charset="-78"/>
              </a:rPr>
              <a:t>تاریخچه مساله</a:t>
            </a:r>
            <a:endParaRPr lang="fa-IR" dirty="0">
              <a:cs typeface="B Mitra" panose="00000400000000000000" pitchFamily="2" charset="-78"/>
            </a:endParaRPr>
          </a:p>
        </p:txBody>
      </p:sp>
    </p:spTree>
    <p:extLst>
      <p:ext uri="{BB962C8B-B14F-4D97-AF65-F5344CB8AC3E}">
        <p14:creationId xmlns:p14="http://schemas.microsoft.com/office/powerpoint/2010/main" val="150404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par>
                          <p:cTn id="23" fill="hold">
                            <p:stCondLst>
                              <p:cond delay="500"/>
                            </p:stCondLst>
                            <p:childTnLst>
                              <p:par>
                                <p:cTn id="24" presetID="16" presetClass="entr" presetSubtype="21" fill="hold" nodeType="afterEffect">
                                  <p:stCondLst>
                                    <p:cond delay="0"/>
                                  </p:stCondLst>
                                  <p:childTnLst>
                                    <p:set>
                                      <p:cBhvr>
                                        <p:cTn id="25" dur="1" fill="hold">
                                          <p:stCondLst>
                                            <p:cond delay="0"/>
                                          </p:stCondLst>
                                        </p:cTn>
                                        <p:tgtEl>
                                          <p:spTgt spid="2">
                                            <p:txEl>
                                              <p:pRg st="9" end="9"/>
                                            </p:txEl>
                                          </p:spTgt>
                                        </p:tgtEl>
                                        <p:attrNameLst>
                                          <p:attrName>style.visibility</p:attrName>
                                        </p:attrNameLst>
                                      </p:cBhvr>
                                      <p:to>
                                        <p:strVal val="visible"/>
                                      </p:to>
                                    </p:set>
                                    <p:animEffect transition="in" filter="barn(inVertical)">
                                      <p:cBhvr>
                                        <p:cTn id="26" dur="500"/>
                                        <p:tgtEl>
                                          <p:spTgt spid="2">
                                            <p:txEl>
                                              <p:pRg st="9" end="9"/>
                                            </p:txEl>
                                          </p:spTgt>
                                        </p:tgtEl>
                                      </p:cBhvr>
                                    </p:animEffect>
                                  </p:childTnLst>
                                </p:cTn>
                              </p:par>
                            </p:childTnLst>
                          </p:cTn>
                        </p:par>
                        <p:par>
                          <p:cTn id="27" fill="hold">
                            <p:stCondLst>
                              <p:cond delay="1000"/>
                            </p:stCondLst>
                            <p:childTnLst>
                              <p:par>
                                <p:cTn id="28" presetID="16" presetClass="entr" presetSubtype="21" fill="hold" nodeType="afterEffect">
                                  <p:stCondLst>
                                    <p:cond delay="0"/>
                                  </p:stCondLst>
                                  <p:childTnLst>
                                    <p:set>
                                      <p:cBhvr>
                                        <p:cTn id="29" dur="1" fill="hold">
                                          <p:stCondLst>
                                            <p:cond delay="0"/>
                                          </p:stCondLst>
                                        </p:cTn>
                                        <p:tgtEl>
                                          <p:spTgt spid="2">
                                            <p:txEl>
                                              <p:pRg st="10" end="10"/>
                                            </p:txEl>
                                          </p:spTgt>
                                        </p:tgtEl>
                                        <p:attrNameLst>
                                          <p:attrName>style.visibility</p:attrName>
                                        </p:attrNameLst>
                                      </p:cBhvr>
                                      <p:to>
                                        <p:strVal val="visible"/>
                                      </p:to>
                                    </p:set>
                                    <p:animEffect transition="in" filter="barn(inVertical)">
                                      <p:cBhvr>
                                        <p:cTn id="30" dur="500"/>
                                        <p:tgtEl>
                                          <p:spTgt spid="2">
                                            <p:txEl>
                                              <p:pRg st="10" end="1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Vertical)">
                                      <p:cBhvr>
                                        <p:cTn id="45" dur="500"/>
                                        <p:tgtEl>
                                          <p:spTgt spid="2">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barn(inVertical)">
                                      <p:cBhvr>
                                        <p:cTn id="5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fontScale="92500"/>
          </a:bodyPr>
          <a:lstStyle/>
          <a:p>
            <a:pPr marL="109728" indent="0" algn="r" rtl="1">
              <a:buNone/>
            </a:pPr>
            <a:r>
              <a:rPr lang="fa-IR" b="1" dirty="0" smtClean="0">
                <a:cs typeface="B Mitra" panose="00000400000000000000" pitchFamily="2" charset="-78"/>
              </a:rPr>
              <a:t>آیا اگر چیزی رفتاری بیماری محسوب شد، دیگر قابلیت بحث اخلاقی ندارد؟</a:t>
            </a:r>
          </a:p>
          <a:p>
            <a:pPr algn="r" rtl="1"/>
            <a:endParaRPr lang="fa-IR" b="1" dirty="0">
              <a:cs typeface="B Mitra" panose="00000400000000000000" pitchFamily="2" charset="-78"/>
            </a:endParaRPr>
          </a:p>
          <a:p>
            <a:pPr marL="109728" indent="0" algn="r" rtl="1">
              <a:buNone/>
            </a:pPr>
            <a:r>
              <a:rPr lang="fa-IR" sz="2000" b="1" dirty="0" smtClean="0">
                <a:solidFill>
                  <a:srgbClr val="FF0000"/>
                </a:solidFill>
                <a:cs typeface="B Mitra" panose="00000400000000000000" pitchFamily="2" charset="-78"/>
              </a:rPr>
              <a:t>آقای نراقی</a:t>
            </a:r>
            <a:r>
              <a:rPr lang="fa-IR" sz="2000" b="1" dirty="0">
                <a:solidFill>
                  <a:srgbClr val="FF0000"/>
                </a:solidFill>
                <a:cs typeface="B Mitra" panose="00000400000000000000" pitchFamily="2" charset="-78"/>
              </a:rPr>
              <a:t>: </a:t>
            </a:r>
            <a:endParaRPr lang="fa-IR" sz="2000" b="1" dirty="0" smtClean="0">
              <a:solidFill>
                <a:srgbClr val="FF0000"/>
              </a:solidFill>
              <a:cs typeface="B Mitra" panose="00000400000000000000" pitchFamily="2" charset="-78"/>
            </a:endParaRPr>
          </a:p>
          <a:p>
            <a:pPr marL="109728" indent="0" algn="r" rtl="1">
              <a:buNone/>
            </a:pPr>
            <a:r>
              <a:rPr lang="fa-IR" sz="2000" b="1" dirty="0" smtClean="0">
                <a:cs typeface="B Mitra" panose="00000400000000000000" pitchFamily="2" charset="-78"/>
              </a:rPr>
              <a:t>اگر </a:t>
            </a:r>
            <a:r>
              <a:rPr lang="fa-IR" sz="2000" b="1" dirty="0">
                <a:cs typeface="B Mitra" panose="00000400000000000000" pitchFamily="2" charset="-78"/>
              </a:rPr>
              <a:t>رفتارهای همجنس گرایانه را بیماری ندانیم، حق </a:t>
            </a:r>
            <a:r>
              <a:rPr lang="fa-IR" sz="2000" b="1" dirty="0" smtClean="0">
                <a:cs typeface="B Mitra" panose="00000400000000000000" pitchFamily="2" charset="-78"/>
              </a:rPr>
              <a:t>داریم آنها </a:t>
            </a:r>
            <a:r>
              <a:rPr lang="fa-IR" sz="2000" b="1" dirty="0">
                <a:cs typeface="B Mitra" panose="00000400000000000000" pitchFamily="2" charset="-78"/>
              </a:rPr>
              <a:t>را مورد داوری اخلاقی قرار </a:t>
            </a:r>
            <a:r>
              <a:rPr lang="fa-IR" sz="2000" b="1" dirty="0" smtClean="0">
                <a:cs typeface="B Mitra" panose="00000400000000000000" pitchFamily="2" charset="-78"/>
              </a:rPr>
              <a:t>دهیم.</a:t>
            </a:r>
          </a:p>
          <a:p>
            <a:pPr marL="109728" indent="0" algn="r" rtl="1">
              <a:buNone/>
            </a:pPr>
            <a:endParaRPr lang="fa-IR" sz="2000" b="1" dirty="0" smtClean="0">
              <a:cs typeface="B Mitra" panose="00000400000000000000" pitchFamily="2" charset="-78"/>
            </a:endParaRPr>
          </a:p>
          <a:p>
            <a:pPr marL="109728" indent="0" algn="r" rtl="1">
              <a:buNone/>
            </a:pPr>
            <a:r>
              <a:rPr lang="fa-IR" sz="2000" b="1" dirty="0" smtClean="0">
                <a:solidFill>
                  <a:srgbClr val="FF0000"/>
                </a:solidFill>
                <a:cs typeface="B Mitra" panose="00000400000000000000" pitchFamily="2" charset="-78"/>
              </a:rPr>
              <a:t>نقد</a:t>
            </a:r>
            <a:endParaRPr lang="fa-IR" sz="2000" b="1" dirty="0">
              <a:solidFill>
                <a:srgbClr val="FF0000"/>
              </a:solidFill>
              <a:cs typeface="B Mitra" panose="00000400000000000000" pitchFamily="2" charset="-78"/>
            </a:endParaRPr>
          </a:p>
          <a:p>
            <a:pPr marL="109728" indent="0" algn="r" rtl="1">
              <a:buNone/>
            </a:pPr>
            <a:r>
              <a:rPr lang="fa-IR" sz="2000" b="1" dirty="0" smtClean="0">
                <a:cs typeface="B Mitra" panose="00000400000000000000" pitchFamily="2" charset="-78"/>
              </a:rPr>
              <a:t>عدم امکان داوری اخلاقی در جایی که است که رفتار از حالت ارادی خارج شود؛ نه صرف اختلال درونی. مثلا کسی تندمزاج است، دلیل نمی‌شود که اقدامش در کتک زدن دیگری، قبیح نباشد.</a:t>
            </a:r>
          </a:p>
          <a:p>
            <a:pPr marL="109728" indent="0" algn="r" rtl="1">
              <a:buNone/>
            </a:pPr>
            <a:endParaRPr lang="fa-IR" sz="2000" b="1" dirty="0" smtClean="0">
              <a:cs typeface="B Mitra" panose="00000400000000000000" pitchFamily="2" charset="-78"/>
            </a:endParaRPr>
          </a:p>
          <a:p>
            <a:pPr marL="109728" indent="0" algn="r" rtl="1">
              <a:buNone/>
            </a:pPr>
            <a:r>
              <a:rPr lang="fa-IR" sz="2000" b="1" dirty="0" smtClean="0">
                <a:cs typeface="B Mitra" panose="00000400000000000000" pitchFamily="2" charset="-78"/>
              </a:rPr>
              <a:t>قرآن کریم در مورد بسیاری از گناهان [گناه = تخطی اخلاقی] تعبیر مرض را به کار برده است؛ بلکه هر تخطی اخلاقی به نحوی از یک اختلال روحی – روانی است.</a:t>
            </a:r>
          </a:p>
          <a:p>
            <a:pPr marL="109728" indent="0" algn="r" rtl="1">
              <a:buNone/>
            </a:pPr>
            <a:endParaRPr lang="fa-IR" sz="2000" b="1" dirty="0" smtClean="0">
              <a:cs typeface="B Mitra" panose="00000400000000000000" pitchFamily="2" charset="-78"/>
            </a:endParaRPr>
          </a:p>
          <a:p>
            <a:pPr marL="109728" indent="0" algn="r" rtl="1">
              <a:buNone/>
            </a:pPr>
            <a:r>
              <a:rPr lang="fa-IR" sz="2000" b="1" dirty="0" smtClean="0">
                <a:cs typeface="B Mitra" panose="00000400000000000000" pitchFamily="2" charset="-78"/>
              </a:rPr>
              <a:t>امروزه بسیاری از اخلاقیات منفی را در روان‌شناسی یک اختلال می‌شمرند.</a:t>
            </a:r>
          </a:p>
          <a:p>
            <a:pPr marL="109728" indent="0" algn="r" rtl="1">
              <a:buNone/>
            </a:pPr>
            <a:r>
              <a:rPr lang="fa-IR" sz="2000" b="1" dirty="0" smtClean="0">
                <a:cs typeface="B Mitra" panose="00000400000000000000" pitchFamily="2" charset="-78"/>
              </a:rPr>
              <a:t>مثلا آیا اگر کسی سادیسم دارد، دیگر رفتارهای آزاررسانی او اخلاقاً بلااشکال است؟!</a:t>
            </a:r>
            <a:endParaRPr lang="fa-IR" sz="2000" b="1" dirty="0">
              <a:cs typeface="B Mitra" panose="00000400000000000000" pitchFamily="2" charset="-78"/>
            </a:endParaRPr>
          </a:p>
        </p:txBody>
      </p:sp>
      <p:sp>
        <p:nvSpPr>
          <p:cNvPr id="3" name="Title 2"/>
          <p:cNvSpPr>
            <a:spLocks noGrp="1"/>
          </p:cNvSpPr>
          <p:nvPr>
            <p:ph type="title"/>
          </p:nvPr>
        </p:nvSpPr>
        <p:spPr/>
        <p:txBody>
          <a:bodyPr/>
          <a:lstStyle/>
          <a:p>
            <a:pPr algn="r" rtl="1"/>
            <a:r>
              <a:rPr lang="fa-IR" dirty="0" smtClean="0">
                <a:cs typeface="B Mitra" panose="00000400000000000000" pitchFamily="2" charset="-78"/>
              </a:rPr>
              <a:t>تذکر: نسبت بیماری و بحث اخلاقی</a:t>
            </a:r>
            <a:endParaRPr lang="fa-IR" dirty="0">
              <a:cs typeface="B Mitra" panose="00000400000000000000" pitchFamily="2" charset="-78"/>
            </a:endParaRPr>
          </a:p>
        </p:txBody>
      </p:sp>
      <p:sp>
        <p:nvSpPr>
          <p:cNvPr id="4" name="Action Button: Forward or Next 3">
            <a:hlinkClick r:id="" action="ppaction://hlinkshowjump?jump=previousslide" highlightClick="1"/>
          </p:cNvPr>
          <p:cNvSpPr/>
          <p:nvPr/>
        </p:nvSpPr>
        <p:spPr>
          <a:xfrm>
            <a:off x="8534400" y="6368696"/>
            <a:ext cx="432816" cy="3566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65690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 calcmode="lin" valueType="num">
                                      <p:cBhvr additive="base">
                                        <p:cTn id="1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 calcmode="lin" valueType="num">
                                      <p:cBhvr additive="base">
                                        <p:cTn id="2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00"/>
                            </p:stCondLst>
                            <p:childTnLst>
                              <p:par>
                                <p:cTn id="27" presetID="2" presetClass="entr" presetSubtype="4" fill="hold" nodeType="after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0" end="10"/>
                                            </p:txEl>
                                          </p:spTgt>
                                        </p:tgtEl>
                                        <p:attrNameLst>
                                          <p:attrName>style.visibility</p:attrName>
                                        </p:attrNameLst>
                                      </p:cBhvr>
                                      <p:to>
                                        <p:strVal val="visible"/>
                                      </p:to>
                                    </p:set>
                                    <p:anim calcmode="lin" valueType="num">
                                      <p:cBhvr additive="base">
                                        <p:cTn id="4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2" presetClass="entr" presetSubtype="4" fill="hold" nodeType="afterEffect">
                                  <p:stCondLst>
                                    <p:cond delay="0"/>
                                  </p:stCondLst>
                                  <p:childTnLst>
                                    <p:set>
                                      <p:cBhvr>
                                        <p:cTn id="45" dur="1" fill="hold">
                                          <p:stCondLst>
                                            <p:cond delay="0"/>
                                          </p:stCondLst>
                                        </p:cTn>
                                        <p:tgtEl>
                                          <p:spTgt spid="2">
                                            <p:txEl>
                                              <p:pRg st="11" end="11"/>
                                            </p:txEl>
                                          </p:spTgt>
                                        </p:tgtEl>
                                        <p:attrNameLst>
                                          <p:attrName>style.visibility</p:attrName>
                                        </p:attrNameLst>
                                      </p:cBhvr>
                                      <p:to>
                                        <p:strVal val="visible"/>
                                      </p:to>
                                    </p:set>
                                    <p:anim calcmode="lin" valueType="num">
                                      <p:cBhvr additive="base">
                                        <p:cTn id="46"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81200"/>
            <a:ext cx="8401080" cy="4374573"/>
          </a:xfrm>
        </p:spPr>
        <p:txBody>
          <a:bodyPr>
            <a:normAutofit/>
          </a:bodyPr>
          <a:lstStyle/>
          <a:p>
            <a:pPr marL="109728" indent="0" algn="r" rtl="1">
              <a:buNone/>
            </a:pPr>
            <a:r>
              <a:rPr lang="fa-IR" b="1" dirty="0">
                <a:cs typeface="B Mitra" panose="00000400000000000000" pitchFamily="2" charset="-78"/>
              </a:rPr>
              <a:t>هشدار پیتر اسپریجگ </a:t>
            </a:r>
            <a:r>
              <a:rPr lang="fa-IR" b="1" dirty="0" smtClean="0">
                <a:cs typeface="B Mitra" panose="00000400000000000000" pitchFamily="2" charset="-78"/>
              </a:rPr>
              <a:t>(مقاله مناقشه در همجنسگرایی)</a:t>
            </a:r>
            <a:endParaRPr lang="fa-IR" b="1" dirty="0">
              <a:cs typeface="B Mitra" panose="00000400000000000000" pitchFamily="2" charset="-78"/>
            </a:endParaRPr>
          </a:p>
          <a:p>
            <a:pPr marL="109728" indent="0" algn="r" rtl="1">
              <a:buNone/>
            </a:pPr>
            <a:r>
              <a:rPr lang="fa-IR" b="1" dirty="0" smtClean="0">
                <a:cs typeface="B Mitra" panose="00000400000000000000" pitchFamily="2" charset="-78"/>
              </a:rPr>
              <a:t>الف</a:t>
            </a:r>
            <a:r>
              <a:rPr lang="fa-IR" b="1" dirty="0">
                <a:cs typeface="B Mitra" panose="00000400000000000000" pitchFamily="2" charset="-78"/>
              </a:rPr>
              <a:t>. ابهام‌زدایی از </a:t>
            </a:r>
            <a:r>
              <a:rPr lang="fa-IR" b="1" dirty="0" smtClean="0">
                <a:cs typeface="B Mitra" panose="00000400000000000000" pitchFamily="2" charset="-78"/>
              </a:rPr>
              <a:t>کلمه جهت‌گیری </a:t>
            </a:r>
            <a:r>
              <a:rPr lang="fa-IR" b="1" dirty="0">
                <a:cs typeface="B Mitra" panose="00000400000000000000" pitchFamily="2" charset="-78"/>
              </a:rPr>
              <a:t>جنسی: </a:t>
            </a:r>
            <a:r>
              <a:rPr lang="en-US" b="1" dirty="0">
                <a:cs typeface="B Mitra" panose="00000400000000000000" pitchFamily="2" charset="-78"/>
              </a:rPr>
              <a:t>Sexual orientation</a:t>
            </a:r>
            <a:endParaRPr lang="fa-IR" b="1" dirty="0">
              <a:cs typeface="B Mitra" panose="00000400000000000000" pitchFamily="2" charset="-78"/>
            </a:endParaRPr>
          </a:p>
          <a:p>
            <a:pPr marL="109728" indent="0" algn="r" rtl="1">
              <a:buNone/>
            </a:pPr>
            <a:r>
              <a:rPr lang="fa-IR" b="1" dirty="0" smtClean="0">
                <a:cs typeface="B Mitra" panose="00000400000000000000" pitchFamily="2" charset="-78"/>
              </a:rPr>
              <a:t>(1) «</a:t>
            </a:r>
            <a:r>
              <a:rPr lang="fa-IR" b="1" dirty="0">
                <a:cs typeface="B Mitra" panose="00000400000000000000" pitchFamily="2" charset="-78"/>
              </a:rPr>
              <a:t>گرایش جنسی</a:t>
            </a:r>
            <a:r>
              <a:rPr lang="fa-IR" b="1" dirty="0" smtClean="0">
                <a:cs typeface="B Mitra" panose="00000400000000000000" pitchFamily="2" charset="-78"/>
              </a:rPr>
              <a:t>»       </a:t>
            </a:r>
            <a:r>
              <a:rPr lang="en-US" b="1" dirty="0" smtClean="0">
                <a:cs typeface="B Mitra" panose="00000400000000000000" pitchFamily="2" charset="-78"/>
              </a:rPr>
              <a:t>sexual attraction</a:t>
            </a:r>
            <a:endParaRPr lang="fa-IR" b="1" dirty="0" smtClean="0">
              <a:cs typeface="B Mitra" panose="00000400000000000000" pitchFamily="2" charset="-78"/>
            </a:endParaRPr>
          </a:p>
          <a:p>
            <a:pPr marL="109728" indent="0" algn="r" rtl="1">
              <a:buNone/>
            </a:pPr>
            <a:r>
              <a:rPr lang="fa-IR" b="1" dirty="0" smtClean="0">
                <a:cs typeface="B Mitra" panose="00000400000000000000" pitchFamily="2" charset="-78"/>
              </a:rPr>
              <a:t>(</a:t>
            </a:r>
            <a:r>
              <a:rPr lang="fa-IR" b="1" dirty="0">
                <a:cs typeface="B Mitra" panose="00000400000000000000" pitchFamily="2" charset="-78"/>
              </a:rPr>
              <a:t>2) «هویت جنسی»   </a:t>
            </a:r>
            <a:r>
              <a:rPr lang="en-US" b="1" dirty="0">
                <a:cs typeface="B Mitra" panose="00000400000000000000" pitchFamily="2" charset="-78"/>
              </a:rPr>
              <a:t> sexual self-identification</a:t>
            </a:r>
            <a:endParaRPr lang="fa-IR" b="1" dirty="0">
              <a:cs typeface="B Mitra" panose="00000400000000000000" pitchFamily="2" charset="-78"/>
            </a:endParaRPr>
          </a:p>
          <a:p>
            <a:pPr marL="109728" indent="0" algn="r" rtl="1">
              <a:buNone/>
            </a:pPr>
            <a:r>
              <a:rPr lang="fa-IR" b="1" dirty="0" smtClean="0">
                <a:cs typeface="B Mitra" panose="00000400000000000000" pitchFamily="2" charset="-78"/>
              </a:rPr>
              <a:t>(3) «اقدام </a:t>
            </a:r>
            <a:r>
              <a:rPr lang="fa-IR" b="1" dirty="0">
                <a:cs typeface="B Mitra" panose="00000400000000000000" pitchFamily="2" charset="-78"/>
              </a:rPr>
              <a:t>و رفتار جنسی</a:t>
            </a:r>
            <a:r>
              <a:rPr lang="fa-IR" b="1" dirty="0" smtClean="0">
                <a:cs typeface="B Mitra" panose="00000400000000000000" pitchFamily="2" charset="-78"/>
              </a:rPr>
              <a:t>»     </a:t>
            </a:r>
            <a:r>
              <a:rPr lang="en-US" b="1" dirty="0">
                <a:cs typeface="B Mitra" panose="00000400000000000000" pitchFamily="2" charset="-78"/>
              </a:rPr>
              <a:t>sexual conduct</a:t>
            </a:r>
            <a:endParaRPr lang="fa-IR" b="1" dirty="0">
              <a:cs typeface="B Mitra" panose="00000400000000000000" pitchFamily="2" charset="-78"/>
            </a:endParaRPr>
          </a:p>
          <a:p>
            <a:pPr marL="109728" indent="0" algn="r" rtl="1">
              <a:buNone/>
            </a:pPr>
            <a:endParaRPr lang="fa-IR" b="1" dirty="0" smtClean="0">
              <a:cs typeface="B Mitra" panose="00000400000000000000" pitchFamily="2" charset="-78"/>
            </a:endParaRPr>
          </a:p>
          <a:p>
            <a:pPr marL="109728" indent="0" algn="r" rtl="1">
              <a:buNone/>
            </a:pPr>
            <a:r>
              <a:rPr lang="fa-IR" b="1" dirty="0" smtClean="0">
                <a:cs typeface="B Mitra" panose="00000400000000000000" pitchFamily="2" charset="-78"/>
              </a:rPr>
              <a:t>به اسم همجنسگرایی (گرایش) و شخصیت همجنسگرا (هویت)، عملاً از همجنس‌بازی (رفتار) موجه جلوه داده می‌شود؛ در حالی که جامعه آماری این سه با هم متفاوت است.</a:t>
            </a:r>
            <a:endParaRPr lang="fa-IR" b="1" dirty="0">
              <a:cs typeface="B Mitra" panose="00000400000000000000" pitchFamily="2" charset="-78"/>
            </a:endParaRPr>
          </a:p>
        </p:txBody>
      </p:sp>
      <p:sp>
        <p:nvSpPr>
          <p:cNvPr id="3" name="Title 2"/>
          <p:cNvSpPr>
            <a:spLocks noGrp="1"/>
          </p:cNvSpPr>
          <p:nvPr>
            <p:ph type="title"/>
          </p:nvPr>
        </p:nvSpPr>
        <p:spPr>
          <a:xfrm>
            <a:off x="304800" y="228600"/>
            <a:ext cx="8229600" cy="1295400"/>
          </a:xfrm>
        </p:spPr>
        <p:txBody>
          <a:bodyPr>
            <a:normAutofit/>
          </a:bodyPr>
          <a:lstStyle/>
          <a:p>
            <a:pPr marL="109728" algn="ctr" rtl="1"/>
            <a:r>
              <a:rPr lang="fa-IR" dirty="0" smtClean="0">
                <a:cs typeface="B Lotus" pitchFamily="2" charset="-78"/>
              </a:rPr>
              <a:t>تعیین محل اصلی نزاع </a:t>
            </a:r>
            <a:endParaRPr lang="fa-IR" dirty="0">
              <a:cs typeface="B Lotus" pitchFamily="2" charset="-78"/>
            </a:endParaRPr>
          </a:p>
        </p:txBody>
      </p:sp>
    </p:spTree>
    <p:extLst>
      <p:ext uri="{BB962C8B-B14F-4D97-AF65-F5344CB8AC3E}">
        <p14:creationId xmlns:p14="http://schemas.microsoft.com/office/powerpoint/2010/main" val="204237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down)">
                                      <p:cBhvr>
                                        <p:cTn id="11" dur="500"/>
                                        <p:tgtEl>
                                          <p:spTgt spid="2">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wipe(down)">
                                      <p:cBhvr>
                                        <p:cTn id="16" dur="500"/>
                                        <p:tgtEl>
                                          <p:spTgt spid="2">
                                            <p:txEl>
                                              <p:pRg st="2" end="2"/>
                                            </p:txEl>
                                          </p:spTgt>
                                        </p:tgtEl>
                                      </p:cBhvr>
                                    </p:animEffect>
                                  </p:childTnLst>
                                </p:cTn>
                              </p:par>
                            </p:childTnLst>
                          </p:cTn>
                        </p:par>
                        <p:par>
                          <p:cTn id="17" fill="hold">
                            <p:stCondLst>
                              <p:cond delay="500"/>
                            </p:stCondLst>
                            <p:childTnLst>
                              <p:par>
                                <p:cTn id="18" presetID="22" presetClass="entr" presetSubtype="4" fill="hold" nodeType="afterEffect">
                                  <p:stCondLst>
                                    <p:cond delay="50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wipe(down)">
                                      <p:cBhvr>
                                        <p:cTn id="20" dur="500"/>
                                        <p:tgtEl>
                                          <p:spTgt spid="2">
                                            <p:txEl>
                                              <p:pRg st="3" end="3"/>
                                            </p:txEl>
                                          </p:spTgt>
                                        </p:tgtEl>
                                      </p:cBhvr>
                                    </p:animEffect>
                                  </p:childTnLst>
                                </p:cTn>
                              </p:par>
                            </p:childTnLst>
                          </p:cTn>
                        </p:par>
                        <p:par>
                          <p:cTn id="21" fill="hold">
                            <p:stCondLst>
                              <p:cond delay="1500"/>
                            </p:stCondLst>
                            <p:childTnLst>
                              <p:par>
                                <p:cTn id="22" presetID="22" presetClass="entr" presetSubtype="4" fill="hold" nodeType="afterEffect">
                                  <p:stCondLst>
                                    <p:cond delay="50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wipe(down)">
                                      <p:cBhvr>
                                        <p:cTn id="24" dur="500"/>
                                        <p:tgtEl>
                                          <p:spTgt spid="2">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wipe(down)">
                                      <p:cBhvr>
                                        <p:cTn id="29"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1200"/>
            <a:ext cx="8229600" cy="1828800"/>
          </a:xfrm>
        </p:spPr>
        <p:txBody>
          <a:bodyPr>
            <a:noAutofit/>
          </a:bodyPr>
          <a:lstStyle/>
          <a:p>
            <a:pPr algn="ctr"/>
            <a:r>
              <a:rPr lang="fa-IR" sz="5400" dirty="0" smtClean="0">
                <a:cs typeface="B Mitra" panose="00000400000000000000" pitchFamily="2" charset="-78"/>
              </a:rPr>
              <a:t>بررسی دیدگاه </a:t>
            </a:r>
            <a:br>
              <a:rPr lang="fa-IR" sz="5400" dirty="0" smtClean="0">
                <a:cs typeface="B Mitra" panose="00000400000000000000" pitchFamily="2" charset="-78"/>
              </a:rPr>
            </a:br>
            <a:r>
              <a:rPr lang="fa-IR" sz="5400" dirty="0" smtClean="0">
                <a:cs typeface="B Mitra" panose="00000400000000000000" pitchFamily="2" charset="-78"/>
              </a:rPr>
              <a:t>موافقان همجنسگرایی</a:t>
            </a:r>
            <a:endParaRPr lang="fa-IR" sz="5400" dirty="0">
              <a:cs typeface="B Mitra" panose="00000400000000000000" pitchFamily="2" charset="-78"/>
            </a:endParaRPr>
          </a:p>
        </p:txBody>
      </p:sp>
    </p:spTree>
    <p:extLst>
      <p:ext uri="{BB962C8B-B14F-4D97-AF65-F5344CB8AC3E}">
        <p14:creationId xmlns:p14="http://schemas.microsoft.com/office/powerpoint/2010/main" val="2899928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24078" indent="-514350" algn="r" rtl="1">
              <a:buFont typeface="+mj-lt"/>
              <a:buAutoNum type="arabicParenR"/>
            </a:pPr>
            <a:r>
              <a:rPr lang="fa-IR" sz="2800" b="1" dirty="0" smtClean="0">
                <a:cs typeface="B Lotus" pitchFamily="2" charset="-78"/>
              </a:rPr>
              <a:t>عده‌ای از انسانها از ابتدا گرایش جنسی به جنس موافق دارند؛ پس حق دارند به عنوان یک </a:t>
            </a:r>
            <a:r>
              <a:rPr lang="fa-IR" sz="2800" b="1" dirty="0" smtClean="0">
                <a:cs typeface="B Lotus" pitchFamily="2" charset="-78"/>
                <a:hlinkClick r:id="rId2" action="ppaction://hlinksldjump"/>
              </a:rPr>
              <a:t>اقلیت</a:t>
            </a:r>
            <a:r>
              <a:rPr lang="fa-IR" sz="2800" b="1" dirty="0" smtClean="0">
                <a:cs typeface="B Lotus" pitchFamily="2" charset="-78"/>
              </a:rPr>
              <a:t> به رسمیت شناخته شوند و روابط جنسی خود را طبق گرایش درونی خویش انجام دهند.</a:t>
            </a:r>
            <a:endParaRPr lang="en-US" sz="2800" b="1" dirty="0" smtClean="0">
              <a:cs typeface="B Lotus" pitchFamily="2" charset="-78"/>
            </a:endParaRPr>
          </a:p>
          <a:p>
            <a:pPr marL="624078" indent="-514350" algn="r" rtl="1">
              <a:buFont typeface="+mj-lt"/>
              <a:buAutoNum type="arabicParenR"/>
            </a:pPr>
            <a:endParaRPr lang="fa-IR" sz="2800" b="1" dirty="0" smtClean="0">
              <a:cs typeface="B Lotus" pitchFamily="2" charset="-78"/>
            </a:endParaRPr>
          </a:p>
          <a:p>
            <a:pPr marL="624078" indent="-514350" algn="r" rtl="1">
              <a:buFont typeface="+mj-lt"/>
              <a:buAutoNum type="arabicParenR"/>
            </a:pPr>
            <a:r>
              <a:rPr lang="fa-IR" sz="2800" b="1" dirty="0" smtClean="0">
                <a:cs typeface="B Lotus" pitchFamily="2" charset="-78"/>
              </a:rPr>
              <a:t>انسان‌ها </a:t>
            </a:r>
            <a:r>
              <a:rPr lang="fa-IR" sz="2800" b="1" dirty="0" smtClean="0">
                <a:cs typeface="B Lotus" pitchFamily="2" charset="-78"/>
                <a:hlinkClick r:id="rId3" action="ppaction://hlinksldjump"/>
              </a:rPr>
              <a:t>حق آزادی </a:t>
            </a:r>
            <a:r>
              <a:rPr lang="fa-IR" sz="2800" b="1" dirty="0" smtClean="0">
                <a:cs typeface="B Lotus" pitchFamily="2" charset="-78"/>
              </a:rPr>
              <a:t>دارند، پس مادامی که به حقوق دیگران تعرض نکرده‌اند، حق دارند آن گونه که مایلند زندگی کنند و جامعه حق ندارد ارزش‌های خود را بر افراد تحمیل کند.</a:t>
            </a:r>
          </a:p>
          <a:p>
            <a:pPr marL="624078" indent="-514350" algn="r" rtl="1">
              <a:buFont typeface="+mj-lt"/>
              <a:buAutoNum type="arabicParenR"/>
            </a:pPr>
            <a:endParaRPr lang="en-US" sz="2800" b="1" dirty="0" smtClean="0">
              <a:cs typeface="B Lotus" pitchFamily="2" charset="-78"/>
            </a:endParaRPr>
          </a:p>
          <a:p>
            <a:pPr marL="624078" indent="-514350" algn="r" rtl="1">
              <a:buFont typeface="+mj-lt"/>
              <a:buAutoNum type="arabicParenR"/>
            </a:pPr>
            <a:r>
              <a:rPr lang="fa-IR" sz="2800" b="1" dirty="0">
                <a:cs typeface="B Lotus" pitchFamily="2" charset="-78"/>
                <a:hlinkClick r:id="rId4" action="ppaction://hlinksldjump"/>
              </a:rPr>
              <a:t>دین</a:t>
            </a:r>
            <a:r>
              <a:rPr lang="fa-IR" sz="2800" b="1" dirty="0">
                <a:cs typeface="B Lotus" pitchFamily="2" charset="-78"/>
              </a:rPr>
              <a:t> </a:t>
            </a:r>
            <a:r>
              <a:rPr lang="fa-IR" sz="2800" b="1" dirty="0" smtClean="0">
                <a:cs typeface="B Lotus" pitchFamily="2" charset="-78"/>
              </a:rPr>
              <a:t>مربوط به عرصه خصوصی است و نمی‌تواند حقوق اجتماعی </a:t>
            </a:r>
            <a:r>
              <a:rPr lang="fa-IR" sz="2800" b="1" dirty="0">
                <a:cs typeface="B Lotus" pitchFamily="2" charset="-78"/>
              </a:rPr>
              <a:t>انسانها را </a:t>
            </a:r>
            <a:r>
              <a:rPr lang="fa-IR" sz="2800" b="1" dirty="0" smtClean="0">
                <a:cs typeface="B Lotus" pitchFamily="2" charset="-78"/>
              </a:rPr>
              <a:t>محدود </a:t>
            </a:r>
            <a:r>
              <a:rPr lang="fa-IR" sz="2800" b="1" dirty="0">
                <a:cs typeface="B Lotus" pitchFamily="2" charset="-78"/>
              </a:rPr>
              <a:t>کند.</a:t>
            </a:r>
          </a:p>
          <a:p>
            <a:pPr marL="109728" indent="0" algn="r" rtl="1">
              <a:buNone/>
            </a:pPr>
            <a:endParaRPr lang="fa-IR" sz="2800" b="1" dirty="0" smtClean="0">
              <a:cs typeface="B Lotus" pitchFamily="2" charset="-78"/>
            </a:endParaRPr>
          </a:p>
        </p:txBody>
      </p:sp>
      <p:sp>
        <p:nvSpPr>
          <p:cNvPr id="3" name="Title 2"/>
          <p:cNvSpPr>
            <a:spLocks noGrp="1"/>
          </p:cNvSpPr>
          <p:nvPr>
            <p:ph type="title"/>
          </p:nvPr>
        </p:nvSpPr>
        <p:spPr/>
        <p:txBody>
          <a:bodyPr>
            <a:normAutofit/>
          </a:bodyPr>
          <a:lstStyle/>
          <a:p>
            <a:pPr algn="ctr" rtl="1"/>
            <a:r>
              <a:rPr lang="fa-IR" dirty="0">
                <a:cs typeface="B Mitra" panose="00000400000000000000" pitchFamily="2" charset="-78"/>
              </a:rPr>
              <a:t>استدلال‌‌های مدافعان همجنسگرایی</a:t>
            </a:r>
            <a:endParaRPr lang="en-US" dirty="0">
              <a:cs typeface="B Mitra" panose="00000400000000000000" pitchFamily="2" charset="-78"/>
            </a:endParaRPr>
          </a:p>
        </p:txBody>
      </p:sp>
    </p:spTree>
    <p:extLst>
      <p:ext uri="{BB962C8B-B14F-4D97-AF65-F5344CB8AC3E}">
        <p14:creationId xmlns:p14="http://schemas.microsoft.com/office/powerpoint/2010/main" val="330951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1722</TotalTime>
  <Words>4109</Words>
  <Application>Microsoft Office PowerPoint</Application>
  <PresentationFormat>On-screen Show (4:3)</PresentationFormat>
  <Paragraphs>379</Paragraphs>
  <Slides>39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B Lotus</vt:lpstr>
      <vt:lpstr>B Mitra</vt:lpstr>
      <vt:lpstr>Lucida Sans Unicode</vt:lpstr>
      <vt:lpstr>Verdana</vt:lpstr>
      <vt:lpstr>Wingdings 2</vt:lpstr>
      <vt:lpstr>Wingdings 3</vt:lpstr>
      <vt:lpstr>Concourse</vt:lpstr>
      <vt:lpstr>PowerPoint Presentation</vt:lpstr>
      <vt:lpstr>اسلام، اخلاق و حقوق جنسی بحثی درباره همجنس‌گرایی                                 حسین سوزنچی                         دیماه 1397 ،دانشگاه شریف</vt:lpstr>
      <vt:lpstr>مقدمه</vt:lpstr>
      <vt:lpstr>ادعای طرفین</vt:lpstr>
      <vt:lpstr>تاریخچه مساله</vt:lpstr>
      <vt:lpstr>تذکر: نسبت بیماری و بحث اخلاقی</vt:lpstr>
      <vt:lpstr>تعیین محل اصلی نزاع </vt:lpstr>
      <vt:lpstr>بررسی دیدگاه  موافقان همجنسگرایی</vt:lpstr>
      <vt:lpstr>استدلال‌‌های مدافعان همجنسگرایی</vt:lpstr>
      <vt:lpstr>1) نقد دلیل «اقلیت حقوقی بودن» همجنسگرایان</vt:lpstr>
      <vt:lpstr>1. معنای «اقلیت جنسی»؟</vt:lpstr>
      <vt:lpstr>(آیا واقعا اینان تعداد عظیمی هستند؟)</vt:lpstr>
      <vt:lpstr>جهت‌گیری جنسی: هویتی واقعی یا برساخت رسانه‌ای</vt:lpstr>
      <vt:lpstr>3. اگر چنان گرایشی هم در کار باشد، آیا منطقاً حق ایجاد می‌کند؟ </vt:lpstr>
      <vt:lpstr>2) نقد حقِ ناحق بودن یا  «حق آزادی» همجنسگرایان (به عنوان حقوق بشر)</vt:lpstr>
      <vt:lpstr>1. پارادوکسیکال بودنِ «حق ناحق بودن» </vt:lpstr>
      <vt:lpstr>2. سلیقه‌ای قلمداد کردن «حقوق بشر»</vt:lpstr>
      <vt:lpstr>دلیل دینداری عاقلانه</vt:lpstr>
      <vt:lpstr>3. گذر غیرموجه از «هست» (اختیار) به «باید» (حق)</vt:lpstr>
      <vt:lpstr>4. فهم ناصواب از «حق آزادی»: گناه یا اشتباه</vt:lpstr>
      <vt:lpstr>5. چرایی قید «آزادی دیگران» (حقوق اساسی دیگران)</vt:lpstr>
      <vt:lpstr>3) نقد انحصار نقش‌آفرینی دین در عرصه خصوصی</vt:lpstr>
      <vt:lpstr>جمع‌بندی نقد ادله همجنسگرایان</vt:lpstr>
      <vt:lpstr>بررسی دیدگاه  مخالفان برقراری رابطه جنسی با همجنس</vt:lpstr>
      <vt:lpstr>استدلال مخالفان برقراری رابطه جنسی با همجنس</vt:lpstr>
      <vt:lpstr>مبانی بحث از «حقوق بشر»</vt:lpstr>
      <vt:lpstr>1. انسان بودنِ انسان- او را ذی«حق» می کند- به چیست؟</vt:lpstr>
      <vt:lpstr>تکمله: پیچیدگی مساله اختیار در ارزش‌گذاری انسان</vt:lpstr>
      <vt:lpstr>2. مبنای حق در دو نگاه اسلامی و اومانیستی</vt:lpstr>
      <vt:lpstr>جمع‌بندی معیار ارزشمندی و حق انسان</vt:lpstr>
      <vt:lpstr>جایگاه «حق» در نسبت دین و اخلاق و حقوق</vt:lpstr>
      <vt:lpstr>حکم اسلام:  ترویج خشونت‌ورزی یا ارتقای نرم فرهنگی؟</vt:lpstr>
      <vt:lpstr>اهمیت مساله حیا</vt:lpstr>
      <vt:lpstr>مساله ارتباط جنسی با همجنس در قرآن</vt:lpstr>
      <vt:lpstr> نقد برون‌دینی رفتارهای همجنس‌گرایانه</vt:lpstr>
      <vt:lpstr>دو تکمله انسان‌شناسی</vt:lpstr>
      <vt:lpstr>تکمله1. تاملی در تفاوت حیوان و گیاه</vt:lpstr>
      <vt:lpstr>تکمله2. تاملی در تفاوت حیوان و انسان</vt:lpstr>
      <vt:lpstr>و آخر دعوانا ان الحمد لله رب العالمین  والسلام علیکم و علی من اتبع الهدی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NovinRayaneh</dc:creator>
  <cp:lastModifiedBy>User</cp:lastModifiedBy>
  <cp:revision>208</cp:revision>
  <dcterms:created xsi:type="dcterms:W3CDTF">2012-08-01T08:10:16Z</dcterms:created>
  <dcterms:modified xsi:type="dcterms:W3CDTF">2019-01-13T19:13:00Z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