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64" r:id="rId3"/>
    <p:sldId id="262" r:id="rId4"/>
    <p:sldId id="299" r:id="rId5"/>
    <p:sldId id="297" r:id="rId6"/>
    <p:sldId id="290" r:id="rId7"/>
    <p:sldId id="292" r:id="rId8"/>
    <p:sldId id="293" r:id="rId9"/>
    <p:sldId id="294" r:id="rId10"/>
    <p:sldId id="295" r:id="rId11"/>
    <p:sldId id="296" r:id="rId12"/>
    <p:sldId id="298" r:id="rId13"/>
    <p:sldId id="300" r:id="rId14"/>
    <p:sldId id="301" r:id="rId15"/>
    <p:sldId id="308" r:id="rId16"/>
    <p:sldId id="313" r:id="rId17"/>
    <p:sldId id="315" r:id="rId18"/>
    <p:sldId id="310" r:id="rId19"/>
    <p:sldId id="311" r:id="rId20"/>
    <p:sldId id="312" r:id="rId21"/>
    <p:sldId id="274" r:id="rId22"/>
    <p:sldId id="280" r:id="rId23"/>
    <p:sldId id="316" r:id="rId24"/>
    <p:sldId id="314" r:id="rId25"/>
    <p:sldId id="318" r:id="rId26"/>
    <p:sldId id="288" r:id="rId27"/>
    <p:sldId id="317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71" autoAdjust="0"/>
    <p:restoredTop sz="94660"/>
  </p:normalViewPr>
  <p:slideViewPr>
    <p:cSldViewPr snapToGrid="0">
      <p:cViewPr varScale="1">
        <p:scale>
          <a:sx n="88" d="100"/>
          <a:sy n="88" d="100"/>
        </p:scale>
        <p:origin x="55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695855-A960-42E4-B13A-02A3A2A26544}" type="datetimeFigureOut">
              <a:rPr lang="fa-IR" smtClean="0"/>
              <a:t>21/06/1441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9094055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5855-A960-42E4-B13A-02A3A2A26544}" type="datetimeFigureOut">
              <a:rPr lang="fa-IR" smtClean="0"/>
              <a:t>21/06/1441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750461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5855-A960-42E4-B13A-02A3A2A26544}" type="datetimeFigureOut">
              <a:rPr lang="fa-IR" smtClean="0"/>
              <a:t>21/06/1441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6940447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5855-A960-42E4-B13A-02A3A2A26544}" type="datetimeFigureOut">
              <a:rPr lang="fa-IR" smtClean="0"/>
              <a:t>21/06/1441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6747335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5855-A960-42E4-B13A-02A3A2A26544}" type="datetimeFigureOut">
              <a:rPr lang="fa-IR" smtClean="0"/>
              <a:t>21/06/1441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21175600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5855-A960-42E4-B13A-02A3A2A26544}" type="datetimeFigureOut">
              <a:rPr lang="fa-IR" smtClean="0"/>
              <a:t>21/06/1441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1918597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5855-A960-42E4-B13A-02A3A2A26544}" type="datetimeFigureOut">
              <a:rPr lang="fa-IR" smtClean="0"/>
              <a:t>21/06/1441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164911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5855-A960-42E4-B13A-02A3A2A26544}" type="datetimeFigureOut">
              <a:rPr lang="fa-IR" smtClean="0"/>
              <a:t>21/06/1441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239412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95855-A960-42E4-B13A-02A3A2A26544}" type="datetimeFigureOut">
              <a:rPr lang="fa-IR" smtClean="0"/>
              <a:t>21/06/1441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2793556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D6695855-A960-42E4-B13A-02A3A2A26544}" type="datetimeFigureOut">
              <a:rPr lang="fa-IR" smtClean="0"/>
              <a:t>21/06/1441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026657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695855-A960-42E4-B13A-02A3A2A26544}" type="datetimeFigureOut">
              <a:rPr lang="fa-IR" smtClean="0"/>
              <a:t>21/06/1441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3020004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6695855-A960-42E4-B13A-02A3A2A26544}" type="datetimeFigureOut">
              <a:rPr lang="fa-IR" smtClean="0"/>
              <a:t>21/06/1441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FD2373E-3D46-4751-B6BD-E0C74E3D8744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93844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uzanchi.ir/jurisprudence-and-ethic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uzanchi.ir/unsuccessful-attempt-to-defend-the-right-to-unjust-right-paradox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uzanchi.ir/%d9%86%d9%82%d8%af%d9%8a-%d8%a8%d8%b1-%da%a9%d8%aa%d8%a7%d8%a8-%d8%ad%d8%ac%d8%a7%d8%a8-%d8%b4%d8%b1%d8%b9%d9%8a-%d8%af%d8%b1-%d8%b9%d8%b5%d8%b1-%d9%be%d9%8a%d8%a7%d9%85%d8%a8%d8%b1/" TargetMode="Externa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7.xml"/><Relationship Id="rId4" Type="http://schemas.openxmlformats.org/officeDocument/2006/relationships/hyperlink" Target="http://www.souzanchi.ir/a-debate-on-hijab/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uzanchi.ir/hejab-in-sureh-noor-critic-of-kadivars-opinion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uzanchi.ir/%d8%ad%d8%ac%d8%a7%d8%a8-%d9%88-%d8%a2%d8%b2%d8%a7%d8%af%db%8c-%d8%b2%d9%86/" TargetMode="External"/><Relationship Id="rId2" Type="http://schemas.openxmlformats.org/officeDocument/2006/relationships/hyperlink" Target="http://www.souzanchi.ir/forced-veil-label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uzanchi.ir/unspecified-dimensions-of-veil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hale_tail" TargetMode="External"/><Relationship Id="rId2" Type="http://schemas.openxmlformats.org/officeDocument/2006/relationships/hyperlink" Target="https://en.wikipedia.org/wiki/Sagging_(fashion)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J:\book\quran\Besmelah\0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591" y="557349"/>
            <a:ext cx="4333875" cy="45054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6088401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234910"/>
            <a:ext cx="11211612" cy="5623089"/>
          </a:xfrm>
        </p:spPr>
        <p:txBody>
          <a:bodyPr>
            <a:noAutofit/>
          </a:bodyPr>
          <a:lstStyle/>
          <a:p>
            <a:pPr marL="109728" indent="0" algn="ctr">
              <a:lnSpc>
                <a:spcPct val="120000"/>
              </a:lnSpc>
              <a:buNone/>
            </a:pPr>
            <a:r>
              <a:rPr lang="fa-IR" sz="2000" b="1" dirty="0" smtClean="0"/>
              <a:t>در </a:t>
            </a:r>
            <a:r>
              <a:rPr lang="fa-IR" sz="2000" b="1" dirty="0"/>
              <a:t>جایی که </a:t>
            </a:r>
            <a:r>
              <a:rPr lang="fa-IR" sz="2000" b="1" u="sng" dirty="0"/>
              <a:t>به نظر می‌رسد </a:t>
            </a:r>
            <a:r>
              <a:rPr lang="fa-IR" sz="2000" b="1" dirty="0"/>
              <a:t>یک </a:t>
            </a:r>
            <a:r>
              <a:rPr lang="fa-IR" sz="2000" dirty="0">
                <a:solidFill>
                  <a:srgbClr val="00B0F0"/>
                </a:solidFill>
              </a:rPr>
              <a:t>(یا چند) </a:t>
            </a:r>
            <a:r>
              <a:rPr lang="fa-IR" sz="2000" b="1" dirty="0" smtClean="0"/>
              <a:t>امر، </a:t>
            </a:r>
            <a:r>
              <a:rPr lang="fa-IR" sz="2000" b="1" u="sng" dirty="0"/>
              <a:t>زمینه‌سازِ</a:t>
            </a:r>
            <a:r>
              <a:rPr lang="fa-IR" sz="2000" b="1" dirty="0"/>
              <a:t> وصول </a:t>
            </a:r>
            <a:r>
              <a:rPr lang="fa-IR" sz="2000" dirty="0">
                <a:solidFill>
                  <a:srgbClr val="00B0F0"/>
                </a:solidFill>
              </a:rPr>
              <a:t>(یا: مانعِ) </a:t>
            </a:r>
            <a:r>
              <a:rPr lang="fa-IR" sz="2000" b="1" dirty="0"/>
              <a:t>یک </a:t>
            </a:r>
            <a:r>
              <a:rPr lang="fa-IR" sz="2000" dirty="0">
                <a:solidFill>
                  <a:srgbClr val="00B0F0"/>
                </a:solidFill>
              </a:rPr>
              <a:t>(یا چند) </a:t>
            </a:r>
            <a:r>
              <a:rPr lang="fa-IR" sz="2000" b="1" u="sng" dirty="0"/>
              <a:t>وضعیت مطلوب </a:t>
            </a:r>
            <a:r>
              <a:rPr lang="fa-IR" sz="2000" b="1" dirty="0"/>
              <a:t>می‌باشد </a:t>
            </a:r>
            <a:r>
              <a:rPr lang="fa-IR" sz="2000" dirty="0">
                <a:solidFill>
                  <a:srgbClr val="00B0F0"/>
                </a:solidFill>
              </a:rPr>
              <a:t>(یا ربطی به هم ندارند)، </a:t>
            </a:r>
          </a:p>
          <a:p>
            <a:pPr marL="109728" indent="0" algn="ctr">
              <a:lnSpc>
                <a:spcPct val="120000"/>
              </a:lnSpc>
              <a:buNone/>
            </a:pPr>
            <a:r>
              <a:rPr lang="fa-IR" sz="2000" b="1" dirty="0" smtClean="0"/>
              <a:t>می‌توان </a:t>
            </a:r>
            <a:r>
              <a:rPr lang="fa-IR" sz="2000" b="1" dirty="0"/>
              <a:t>امر اول را اعتبارِ باید </a:t>
            </a:r>
            <a:r>
              <a:rPr lang="fa-IR" sz="2000" dirty="0">
                <a:solidFill>
                  <a:srgbClr val="00B0F0"/>
                </a:solidFill>
              </a:rPr>
              <a:t>(یا نباید یا جواز) </a:t>
            </a:r>
            <a:r>
              <a:rPr lang="fa-IR" sz="2000" b="1" dirty="0"/>
              <a:t>کرد.</a:t>
            </a:r>
          </a:p>
          <a:p>
            <a:pPr marL="109728" indent="0" algn="ctr">
              <a:lnSpc>
                <a:spcPct val="120000"/>
              </a:lnSpc>
              <a:buNone/>
            </a:pPr>
            <a:r>
              <a:rPr lang="fa-IR" sz="1800" b="1" dirty="0"/>
              <a:t>(این حالت ساده قانون است؛ وگرنه </a:t>
            </a:r>
            <a:r>
              <a:rPr lang="fa-IR" sz="1800" b="1" dirty="0" smtClean="0"/>
              <a:t>قانون‌‌گذاری مکانیسمهای </a:t>
            </a:r>
            <a:r>
              <a:rPr lang="fa-IR" sz="1800" b="1" dirty="0"/>
              <a:t>پیچیده‌تری </a:t>
            </a:r>
            <a:r>
              <a:rPr lang="fa-IR" sz="1800" b="1" dirty="0" smtClean="0"/>
              <a:t>هم دارد؛ ر.ک: مقاله «</a:t>
            </a:r>
            <a:r>
              <a:rPr lang="fa-IR" sz="1800" b="1" dirty="0" smtClean="0">
                <a:hlinkClick r:id="rId2"/>
              </a:rPr>
              <a:t>در باب نسبت فقه و اخلاق</a:t>
            </a:r>
            <a:r>
              <a:rPr lang="fa-IR" sz="1800" b="1" dirty="0" smtClean="0"/>
              <a:t>»)</a:t>
            </a:r>
          </a:p>
          <a:p>
            <a:pPr marL="109728" indent="0">
              <a:lnSpc>
                <a:spcPct val="120000"/>
              </a:lnSpc>
              <a:buNone/>
            </a:pPr>
            <a:endParaRPr lang="fa-IR" sz="1600" dirty="0"/>
          </a:p>
          <a:p>
            <a:pPr marL="109728" indent="0">
              <a:lnSpc>
                <a:spcPct val="120000"/>
              </a:lnSpc>
              <a:buNone/>
            </a:pPr>
            <a:r>
              <a:rPr lang="fa-IR" sz="2400" b="1" dirty="0">
                <a:solidFill>
                  <a:srgbClr val="FF0000"/>
                </a:solidFill>
              </a:rPr>
              <a:t>مهمترین راههای نقد </a:t>
            </a:r>
            <a:r>
              <a:rPr lang="fa-IR" sz="2400" b="1" dirty="0" smtClean="0">
                <a:solidFill>
                  <a:srgbClr val="FF0000"/>
                </a:solidFill>
              </a:rPr>
              <a:t>قانون</a:t>
            </a:r>
            <a:endParaRPr lang="fa-IR" sz="2400" b="1" dirty="0">
              <a:solidFill>
                <a:srgbClr val="FF0000"/>
              </a:solidFill>
            </a:endParaRPr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/>
              <a:t>الف. آن امر دوم، مطلوب واقعا مناسبی نبوده است (اشتباه در تشخیص مطلوب حقیقی):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1800" dirty="0"/>
              <a:t>عَسى‏ أَنْ تَكْرَهُوا شَيْئاً وَ هُوَ خَيْرٌ لَكُمْ وَ عَسى‏ أَنْ تُحِبُّوا شَيْئاً وَ هُوَ شَرٌّ لَكُمْ (بقره/216)</a:t>
            </a:r>
          </a:p>
          <a:p>
            <a:pPr marL="109728" indent="0">
              <a:lnSpc>
                <a:spcPct val="120000"/>
              </a:lnSpc>
              <a:buNone/>
            </a:pPr>
            <a:endParaRPr lang="fa-IR" sz="1800" b="1" dirty="0" smtClean="0"/>
          </a:p>
          <a:p>
            <a:pPr marL="109728" indent="0">
              <a:lnSpc>
                <a:spcPct val="120000"/>
              </a:lnSpc>
              <a:buNone/>
            </a:pPr>
            <a:r>
              <a:rPr lang="fa-IR" sz="2000" b="1" dirty="0" smtClean="0"/>
              <a:t>ب. واقعا </a:t>
            </a:r>
            <a:r>
              <a:rPr lang="fa-IR" sz="2000" b="1" dirty="0"/>
              <a:t>آن امر اول زمینه‌ساز وصول به </a:t>
            </a:r>
            <a:r>
              <a:rPr lang="fa-IR" sz="2000" b="1" dirty="0" smtClean="0"/>
              <a:t>وضع مطلوب نبوده </a:t>
            </a:r>
            <a:r>
              <a:rPr lang="fa-IR" sz="2000" dirty="0">
                <a:solidFill>
                  <a:srgbClr val="00B0F0"/>
                </a:solidFill>
              </a:rPr>
              <a:t>(یا بوده/ یا ربط داشته و مغفول مانده) </a:t>
            </a:r>
            <a:r>
              <a:rPr lang="fa-IR" sz="2000" b="1" dirty="0" smtClean="0"/>
              <a:t>(اشتباه </a:t>
            </a:r>
            <a:r>
              <a:rPr lang="fa-IR" sz="2000" b="1" dirty="0"/>
              <a:t>در تشخیص نسبت دو امر</a:t>
            </a:r>
            <a:r>
              <a:rPr lang="fa-IR" sz="2000" b="1" dirty="0" smtClean="0"/>
              <a:t>):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1800" dirty="0" smtClean="0"/>
              <a:t>وَ </a:t>
            </a:r>
            <a:r>
              <a:rPr lang="fa-IR" sz="1800" dirty="0"/>
              <a:t>لا يَحْسَبَنَّ الَّذينَ يَبْخَلُونَ بِما آتاهُمُ اللَّهُ مِنْ فَضْلِهِ هُوَ خَيْراً لَهُمْ بَلْ هُوَ شَرٌّ لَهُمْ؛ آل عمران/180 </a:t>
            </a:r>
            <a:r>
              <a:rPr lang="fa-IR" sz="1800" dirty="0" smtClean="0"/>
              <a:t>)</a:t>
            </a:r>
          </a:p>
          <a:p>
            <a:pPr marL="109728" indent="0">
              <a:lnSpc>
                <a:spcPct val="120000"/>
              </a:lnSpc>
              <a:buNone/>
            </a:pPr>
            <a:endParaRPr lang="fa-IR" sz="1800" dirty="0"/>
          </a:p>
          <a:p>
            <a:pPr marL="109728" indent="0">
              <a:lnSpc>
                <a:spcPct val="120000"/>
              </a:lnSpc>
              <a:buNone/>
            </a:pPr>
            <a:r>
              <a:rPr lang="fa-IR" sz="1800" b="1" dirty="0" smtClean="0"/>
              <a:t>ج</a:t>
            </a:r>
            <a:r>
              <a:rPr lang="fa-IR" sz="1800" b="1" dirty="0"/>
              <a:t>. آن امر اول، عوارض دیگری در </a:t>
            </a:r>
            <a:r>
              <a:rPr lang="fa-IR" sz="1800" b="1" dirty="0" smtClean="0"/>
              <a:t>پی دارد (نسبت با </a:t>
            </a:r>
            <a:r>
              <a:rPr lang="fa-IR" sz="1800" b="1" dirty="0"/>
              <a:t>امور </a:t>
            </a:r>
            <a:r>
              <a:rPr lang="fa-IR" sz="1800" b="1" dirty="0" smtClean="0"/>
              <a:t>دیگر) </a:t>
            </a:r>
            <a:r>
              <a:rPr lang="fa-IR" sz="1800" b="1" dirty="0"/>
              <a:t>که در مجموع ضرر این اعتبار بیش از نفع مطلوب مذکور است (غفلت از سایر امور</a:t>
            </a:r>
            <a:r>
              <a:rPr lang="fa-IR" sz="1800" b="1" dirty="0" smtClean="0"/>
              <a:t>)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1800" dirty="0" smtClean="0"/>
              <a:t>قُلْ </a:t>
            </a:r>
            <a:r>
              <a:rPr lang="fa-IR" sz="1800" dirty="0"/>
              <a:t>فيهِما إِثْمٌ كَبيرٌ وَ مَنافِعُ لِلنَّاسِ وَ إِثْمُهُما أَكْبَرُ مِنْ نَفْعِهِما (بقره/219</a:t>
            </a:r>
            <a:r>
              <a:rPr lang="fa-IR" sz="1800" dirty="0" smtClean="0"/>
              <a:t>)</a:t>
            </a:r>
            <a:endParaRPr lang="fa-IR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100" dirty="0" smtClean="0"/>
              <a:t>5. چگونگی وضع و نقد قانون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3226580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136469"/>
            <a:ext cx="10972800" cy="562138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fa-IR" sz="2000" b="1" dirty="0"/>
              <a:t>ج. اخص بودن قانون </a:t>
            </a:r>
            <a:r>
              <a:rPr lang="fa-IR" sz="2000" b="1" dirty="0" smtClean="0"/>
              <a:t>رسمی (قانون حقوقی اجتماعی) </a:t>
            </a:r>
            <a:r>
              <a:rPr lang="fa-IR" sz="2000" b="1" dirty="0"/>
              <a:t>از قانون </a:t>
            </a:r>
            <a:r>
              <a:rPr lang="fa-IR" sz="2000" b="1" dirty="0" smtClean="0"/>
              <a:t>اعتباری</a:t>
            </a:r>
          </a:p>
          <a:p>
            <a:pPr marL="109728" indent="0">
              <a:buNone/>
            </a:pPr>
            <a:endParaRPr lang="fa-IR" sz="1400" b="1" dirty="0"/>
          </a:p>
          <a:p>
            <a:pPr marL="109728" indent="0">
              <a:buNone/>
            </a:pPr>
            <a:r>
              <a:rPr lang="fa-IR" sz="1800" b="1" dirty="0"/>
              <a:t>صرف </a:t>
            </a:r>
            <a:r>
              <a:rPr lang="fa-IR" sz="1800" b="1" dirty="0" smtClean="0"/>
              <a:t>ناظر </a:t>
            </a:r>
            <a:r>
              <a:rPr lang="fa-IR" sz="1800" b="1" dirty="0"/>
              <a:t>به دیگران </a:t>
            </a:r>
            <a:r>
              <a:rPr lang="fa-IR" sz="1800" b="1" dirty="0" smtClean="0"/>
              <a:t>بودن، برای اینکه مطلبی، قانون رسمی شود کافی </a:t>
            </a:r>
            <a:r>
              <a:rPr lang="fa-IR" sz="1800" b="1" dirty="0"/>
              <a:t>نیست</a:t>
            </a:r>
            <a:r>
              <a:rPr lang="fa-IR" sz="1800" b="1" dirty="0" smtClean="0"/>
              <a:t>؛ </a:t>
            </a:r>
            <a:r>
              <a:rPr lang="fa-IR" sz="1800" b="1" dirty="0"/>
              <a:t>بلکه باید امکان </a:t>
            </a:r>
            <a:r>
              <a:rPr lang="fa-IR" sz="1800" b="1" dirty="0">
                <a:solidFill>
                  <a:srgbClr val="FF0000"/>
                </a:solidFill>
              </a:rPr>
              <a:t>الزام اجتماعی </a:t>
            </a:r>
            <a:r>
              <a:rPr lang="fa-IR" sz="1800" b="1" dirty="0"/>
              <a:t>و </a:t>
            </a:r>
            <a:r>
              <a:rPr lang="fa-IR" sz="1800" b="1" dirty="0">
                <a:solidFill>
                  <a:srgbClr val="FF0000"/>
                </a:solidFill>
              </a:rPr>
              <a:t>پیگیری حقوقی </a:t>
            </a:r>
            <a:r>
              <a:rPr lang="fa-IR" sz="1800" b="1" dirty="0"/>
              <a:t>هم داشته باشد: </a:t>
            </a:r>
          </a:p>
          <a:p>
            <a:pPr marL="109728" indent="0">
              <a:buNone/>
            </a:pPr>
            <a:r>
              <a:rPr lang="fa-IR" sz="1800" dirty="0"/>
              <a:t>مثلا حرمت غیبت؛ عدم قانون عمومی برای این حرمت، وجود قانون برای افشای اسرار </a:t>
            </a:r>
            <a:r>
              <a:rPr lang="fa-IR" sz="1800" dirty="0" smtClean="0"/>
              <a:t>افراد</a:t>
            </a:r>
          </a:p>
          <a:p>
            <a:pPr marL="109728" indent="0">
              <a:buNone/>
            </a:pPr>
            <a:endParaRPr lang="fa-IR" sz="1800" dirty="0"/>
          </a:p>
          <a:p>
            <a:pPr marL="109728" indent="0">
              <a:buNone/>
            </a:pPr>
            <a:r>
              <a:rPr lang="fa-IR" sz="1800" b="1" dirty="0">
                <a:solidFill>
                  <a:srgbClr val="FF0000"/>
                </a:solidFill>
              </a:rPr>
              <a:t>ثمره مهم</a:t>
            </a:r>
          </a:p>
          <a:p>
            <a:r>
              <a:rPr lang="fa-IR" sz="1800" b="1" dirty="0"/>
              <a:t>صرف اینکه چیزی به قانون </a:t>
            </a:r>
            <a:r>
              <a:rPr lang="fa-IR" sz="1800" b="1" dirty="0" smtClean="0"/>
              <a:t>رسمی </a:t>
            </a:r>
            <a:r>
              <a:rPr lang="fa-IR" sz="1800" b="1" dirty="0"/>
              <a:t>تبدیل شد دلیل </a:t>
            </a:r>
            <a:r>
              <a:rPr lang="fa-IR" sz="1800" b="1" dirty="0" smtClean="0"/>
              <a:t>نمی‌شود که </a:t>
            </a:r>
            <a:r>
              <a:rPr lang="fa-IR" sz="1800" b="1" dirty="0"/>
              <a:t>نسبت به قانونی که دارای الزام حقوقی نشده، </a:t>
            </a:r>
            <a:r>
              <a:rPr lang="fa-IR" sz="1800" b="1" dirty="0" smtClean="0"/>
              <a:t>مهمتر ست.</a:t>
            </a:r>
          </a:p>
          <a:p>
            <a:r>
              <a:rPr lang="fa-IR" sz="1800" b="1" dirty="0" smtClean="0"/>
              <a:t>صرف </a:t>
            </a:r>
            <a:r>
              <a:rPr lang="fa-IR" sz="1800" b="1" dirty="0"/>
              <a:t>اینکه مساله رنگ و بوی اخلاقی دارد، دلیل نمی‌شود که «</a:t>
            </a:r>
            <a:r>
              <a:rPr lang="fa-IR" sz="1800" b="1" dirty="0" smtClean="0"/>
              <a:t>نباید </a:t>
            </a:r>
            <a:r>
              <a:rPr lang="fa-IR" sz="1800" b="1" dirty="0"/>
              <a:t>به آن رنگ حقوقی </a:t>
            </a:r>
            <a:r>
              <a:rPr lang="fa-IR" sz="1800" b="1" dirty="0" smtClean="0"/>
              <a:t>داد و رسمی کرد».</a:t>
            </a:r>
          </a:p>
          <a:p>
            <a:pPr marL="109728" indent="0">
              <a:lnSpc>
                <a:spcPct val="120000"/>
              </a:lnSpc>
              <a:buNone/>
            </a:pPr>
            <a:endParaRPr lang="fa-IR" sz="1800" b="1" dirty="0"/>
          </a:p>
          <a:p>
            <a:pPr marL="109728" indent="0">
              <a:lnSpc>
                <a:spcPct val="120000"/>
              </a:lnSpc>
              <a:buNone/>
            </a:pPr>
            <a:r>
              <a:rPr lang="fa-IR" sz="1800" b="1" dirty="0" smtClean="0"/>
              <a:t>قانون حقوقی رسمی، (قانون همراه با الزام اجتماعی (اجبار بیرونی) و </a:t>
            </a:r>
            <a:r>
              <a:rPr lang="fa-IR" sz="1800" b="1" dirty="0"/>
              <a:t>قابلیت پیگیری حقوقی </a:t>
            </a:r>
            <a:r>
              <a:rPr lang="fa-IR" sz="1800" b="1" dirty="0" smtClean="0"/>
              <a:t>دنیوی) دو حالت دارد: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1800" b="1" dirty="0" smtClean="0">
                <a:solidFill>
                  <a:schemeClr val="accent6"/>
                </a:solidFill>
              </a:rPr>
              <a:t>الف. برداشتن گزینه‌های پیش رو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1600" b="1" dirty="0" smtClean="0"/>
              <a:t> با ایجاد مانع واقعی، امکان انجام کار را سلب می‌کند: مانند فیلترینگ، یا تولید اتومبیلهای برقی که سرعت بیش از 80 ندارد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1800" b="1" dirty="0" smtClean="0">
                <a:solidFill>
                  <a:schemeClr val="accent6"/>
                </a:solidFill>
              </a:rPr>
              <a:t>ب. افزودن گزینه‌های پیش رو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1800" b="1" dirty="0" smtClean="0"/>
              <a:t>برای انجام (یا ترک) کار، مجازات یا تشویق تعیین می‌کند.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1800" b="1" dirty="0" smtClean="0"/>
              <a:t>ب.1. مجازات نرم (قوانین مدنی) </a:t>
            </a:r>
            <a:r>
              <a:rPr lang="fa-IR" sz="1600" b="1" dirty="0" smtClean="0"/>
              <a:t>مانند جریمه‌های نقدی برای سرعت غیرمجاز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1800" b="1" dirty="0" smtClean="0"/>
              <a:t>ب.2. مجازات سخت (قوانین کیفری) </a:t>
            </a:r>
            <a:r>
              <a:rPr lang="fa-IR" sz="1600" b="1" dirty="0"/>
              <a:t>مانند زندان و قصاص در </a:t>
            </a:r>
            <a:r>
              <a:rPr lang="fa-IR" sz="1600" b="1" dirty="0" smtClean="0"/>
              <a:t>سرعت غیرمجازی که منجر به قتل شود</a:t>
            </a:r>
            <a:endParaRPr lang="fa-IR" sz="1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1831"/>
          </a:xfrm>
        </p:spPr>
        <p:txBody>
          <a:bodyPr>
            <a:normAutofit/>
          </a:bodyPr>
          <a:lstStyle/>
          <a:p>
            <a:pPr algn="ctr"/>
            <a:r>
              <a:rPr lang="fa-IR" sz="3100" dirty="0" smtClean="0"/>
              <a:t>ادامه اصطلاحات بحث: قانون حقوقی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249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272619"/>
            <a:ext cx="10972800" cy="5459107"/>
          </a:xfrm>
        </p:spPr>
        <p:txBody>
          <a:bodyPr>
            <a:normAutofit fontScale="70000" lnSpcReduction="20000"/>
          </a:bodyPr>
          <a:lstStyle/>
          <a:p>
            <a:pPr marL="109728" indent="0">
              <a:lnSpc>
                <a:spcPct val="120000"/>
              </a:lnSpc>
              <a:buNone/>
            </a:pPr>
            <a:r>
              <a:rPr lang="fa-IR" sz="3400" b="1" dirty="0" smtClean="0">
                <a:solidFill>
                  <a:srgbClr val="0070C0"/>
                </a:solidFill>
              </a:rPr>
              <a:t>الف. مواردی که درباره هرگونه قانونی مطرح می‌شود </a:t>
            </a:r>
            <a:r>
              <a:rPr lang="fa-IR" sz="3400" b="1" dirty="0" smtClean="0">
                <a:solidFill>
                  <a:srgbClr val="0070C0"/>
                </a:solidFill>
                <a:hlinkClick r:id="rId2" action="ppaction://hlinksldjump"/>
              </a:rPr>
              <a:t>(برگه 5):</a:t>
            </a:r>
            <a:endParaRPr lang="fa-IR" sz="3400" b="1" dirty="0" smtClean="0">
              <a:solidFill>
                <a:srgbClr val="0070C0"/>
              </a:solidFill>
            </a:endParaRPr>
          </a:p>
          <a:p>
            <a:pPr marL="109728" indent="0">
              <a:lnSpc>
                <a:spcPct val="120000"/>
              </a:lnSpc>
              <a:buNone/>
            </a:pPr>
            <a:r>
              <a:rPr lang="fa-IR" sz="2800" b="1" dirty="0" smtClean="0"/>
              <a:t>1) مطلوب و حق مورد نظر (= هدفی که قانون تعقیب می‌کند)، مطلوب معتبری نیست </a:t>
            </a:r>
            <a:r>
              <a:rPr lang="fa-IR" sz="2800" b="1" dirty="0"/>
              <a:t>(اشتباه در تشخیص </a:t>
            </a:r>
            <a:r>
              <a:rPr lang="fa-IR" sz="2800" b="1" dirty="0" smtClean="0"/>
              <a:t>«حق»‌ و مطلوب حقیقی)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800" dirty="0" smtClean="0"/>
              <a:t>مثلا</a:t>
            </a:r>
            <a:r>
              <a:rPr lang="fa-IR" sz="2800" dirty="0"/>
              <a:t>: جواز سقط </a:t>
            </a:r>
            <a:r>
              <a:rPr lang="fa-IR" sz="2800" dirty="0" smtClean="0"/>
              <a:t>جنین [= کشتن انسان بیگناه] به خاطر حق تسلط </a:t>
            </a:r>
            <a:r>
              <a:rPr lang="fa-IR" sz="2800" dirty="0"/>
              <a:t>ز</a:t>
            </a:r>
            <a:r>
              <a:rPr lang="fa-IR" sz="2800" dirty="0" smtClean="0"/>
              <a:t>ن </a:t>
            </a:r>
            <a:r>
              <a:rPr lang="fa-IR" sz="2800" dirty="0"/>
              <a:t>بر بدن </a:t>
            </a:r>
            <a:r>
              <a:rPr lang="fa-IR" sz="2800" dirty="0" smtClean="0"/>
              <a:t>خود</a:t>
            </a:r>
          </a:p>
          <a:p>
            <a:pPr marL="109728" indent="0">
              <a:lnSpc>
                <a:spcPct val="120000"/>
              </a:lnSpc>
              <a:buNone/>
            </a:pPr>
            <a:endParaRPr lang="fa-IR" sz="1700" dirty="0"/>
          </a:p>
          <a:p>
            <a:pPr marL="109728" indent="0">
              <a:lnSpc>
                <a:spcPct val="120000"/>
              </a:lnSpc>
              <a:buNone/>
            </a:pPr>
            <a:r>
              <a:rPr lang="fa-IR" sz="2800" b="1" dirty="0" smtClean="0"/>
              <a:t>2) </a:t>
            </a:r>
            <a:r>
              <a:rPr lang="fa-IR" sz="2800" b="1" dirty="0"/>
              <a:t>این قانون واقعا زمینه‌ساز وصول به </a:t>
            </a:r>
            <a:r>
              <a:rPr lang="fa-IR" sz="2800" b="1" dirty="0" smtClean="0"/>
              <a:t>مطلوب نیست (</a:t>
            </a:r>
            <a:r>
              <a:rPr lang="fa-IR" sz="2800" b="1" dirty="0"/>
              <a:t>اشتباه </a:t>
            </a:r>
            <a:r>
              <a:rPr lang="fa-IR" sz="2800" b="1" dirty="0" smtClean="0"/>
              <a:t>در </a:t>
            </a:r>
            <a:r>
              <a:rPr lang="fa-IR" sz="2800" b="1" dirty="0"/>
              <a:t>تشخیص </a:t>
            </a:r>
            <a:r>
              <a:rPr lang="fa-IR" sz="2800" b="1" dirty="0" smtClean="0"/>
              <a:t>نسبت واقعی بین قانون و حق مطلوب)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800" dirty="0" smtClean="0"/>
              <a:t>مثلا: تساوی وضعیت شغلی زن و مرد برای رعایت حق تساوی [انسانیت در] زن و مرد</a:t>
            </a:r>
          </a:p>
          <a:p>
            <a:pPr marL="109728" indent="0">
              <a:lnSpc>
                <a:spcPct val="120000"/>
              </a:lnSpc>
              <a:buNone/>
            </a:pPr>
            <a:endParaRPr lang="fa-IR" sz="1700" dirty="0"/>
          </a:p>
          <a:p>
            <a:pPr marL="109728" indent="0">
              <a:lnSpc>
                <a:spcPct val="120000"/>
              </a:lnSpc>
              <a:buNone/>
            </a:pPr>
            <a:r>
              <a:rPr lang="fa-IR" sz="2800" b="1" dirty="0" smtClean="0"/>
              <a:t>3) این قانون عوارض </a:t>
            </a:r>
            <a:r>
              <a:rPr lang="fa-IR" sz="2800" b="1" dirty="0"/>
              <a:t>دیگری در پی دارد (دارای نسبت با امور دیگر) که در مجموع </a:t>
            </a:r>
            <a:r>
              <a:rPr lang="fa-IR" sz="2800" b="1" dirty="0" smtClean="0"/>
              <a:t>ضررش بیش </a:t>
            </a:r>
            <a:r>
              <a:rPr lang="fa-IR" sz="2800" b="1" dirty="0"/>
              <a:t>از نفع مطلوب مذکور است (غفلت از سایر امور</a:t>
            </a:r>
            <a:r>
              <a:rPr lang="fa-IR" sz="2800" b="1" dirty="0" smtClean="0"/>
              <a:t>)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800" dirty="0" smtClean="0"/>
              <a:t>مثلا: جواز رفتار جنسی با همجنس برای همجنسگرایان (به فرض اینکه تفکیک همجنس‌گرا از همجنس‌باز را بپذیریم)، که به عادی شدن این روابط و نابودی خانواده می‌انجامد.</a:t>
            </a:r>
          </a:p>
          <a:p>
            <a:pPr marL="109728" indent="0">
              <a:lnSpc>
                <a:spcPct val="120000"/>
              </a:lnSpc>
              <a:buNone/>
            </a:pPr>
            <a:endParaRPr lang="fa-IR" sz="2800" b="1" dirty="0"/>
          </a:p>
          <a:p>
            <a:pPr marL="109728" indent="0">
              <a:lnSpc>
                <a:spcPct val="120000"/>
              </a:lnSpc>
              <a:buNone/>
            </a:pPr>
            <a:r>
              <a:rPr lang="fa-IR" sz="2900" b="1" dirty="0">
                <a:solidFill>
                  <a:srgbClr val="0070C0"/>
                </a:solidFill>
              </a:rPr>
              <a:t>ب. عدم قابلیت پیگیری حقوقی دنیوی (عدم برخورداری از جنبه‌ی اجتماعیِ قابل الزام</a:t>
            </a:r>
            <a:r>
              <a:rPr lang="fa-IR" sz="2900" b="1" dirty="0" smtClean="0">
                <a:solidFill>
                  <a:srgbClr val="0070C0"/>
                </a:solidFill>
              </a:rPr>
              <a:t>) </a:t>
            </a:r>
            <a:r>
              <a:rPr lang="fa-IR" sz="2900" dirty="0" smtClean="0"/>
              <a:t>(برگه قبل)</a:t>
            </a:r>
            <a:endParaRPr lang="fa-IR" sz="2900" dirty="0"/>
          </a:p>
          <a:p>
            <a:pPr marL="109728" indent="0">
              <a:lnSpc>
                <a:spcPct val="120000"/>
              </a:lnSpc>
              <a:buNone/>
            </a:pPr>
            <a:r>
              <a:rPr lang="fa-IR" sz="2800" b="1" dirty="0" smtClean="0">
                <a:solidFill>
                  <a:srgbClr val="C00000"/>
                </a:solidFill>
              </a:rPr>
              <a:t>تبصره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800" b="1" dirty="0" smtClean="0"/>
              <a:t>«ناظر </a:t>
            </a:r>
            <a:r>
              <a:rPr lang="fa-IR" sz="2800" b="1" dirty="0"/>
              <a:t>به حریم خصوصی </a:t>
            </a:r>
            <a:r>
              <a:rPr lang="fa-IR" sz="2800" b="1" dirty="0" smtClean="0"/>
              <a:t>نبودن»، </a:t>
            </a:r>
            <a:r>
              <a:rPr lang="fa-IR" sz="2800" b="1" dirty="0"/>
              <a:t>لزوما نقد موجهی بر قانون نیست؛ </a:t>
            </a:r>
            <a:r>
              <a:rPr lang="fa-IR" sz="2800" b="1" dirty="0" smtClean="0"/>
              <a:t>مثلا</a:t>
            </a:r>
            <a:r>
              <a:rPr lang="fa-IR" sz="2800" b="1" dirty="0"/>
              <a:t>: قانون الزام بستن کمربند </a:t>
            </a:r>
            <a:r>
              <a:rPr lang="fa-IR" sz="2800" b="1" dirty="0" smtClean="0"/>
              <a:t>ایمنی</a:t>
            </a:r>
            <a:endParaRPr lang="fa-IR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/>
              <a:t>7. راه نقد یک قانون حقوقی (1)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66773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81329"/>
            <a:ext cx="10972800" cy="4980431"/>
          </a:xfrm>
        </p:spPr>
        <p:txBody>
          <a:bodyPr>
            <a:normAutofit fontScale="77500" lnSpcReduction="20000"/>
          </a:bodyPr>
          <a:lstStyle/>
          <a:p>
            <a:pPr marL="109728" indent="0">
              <a:lnSpc>
                <a:spcPct val="120000"/>
              </a:lnSpc>
              <a:buNone/>
            </a:pPr>
            <a:r>
              <a:rPr lang="fa-IR" sz="3100" b="1" dirty="0" smtClean="0">
                <a:solidFill>
                  <a:srgbClr val="0070C0"/>
                </a:solidFill>
              </a:rPr>
              <a:t>ج</a:t>
            </a:r>
            <a:r>
              <a:rPr lang="fa-IR" sz="3100" b="1" dirty="0">
                <a:solidFill>
                  <a:srgbClr val="0070C0"/>
                </a:solidFill>
              </a:rPr>
              <a:t>. ابعاد ناظر به لایه‌بندی قوانین و مقام قانون‌گذاری </a:t>
            </a:r>
            <a:endParaRPr lang="fa-IR" sz="3100" b="1" dirty="0" smtClean="0">
              <a:solidFill>
                <a:srgbClr val="0070C0"/>
              </a:solidFill>
            </a:endParaRPr>
          </a:p>
          <a:p>
            <a:pPr marL="109728" indent="0">
              <a:lnSpc>
                <a:spcPct val="120000"/>
              </a:lnSpc>
              <a:buNone/>
            </a:pPr>
            <a:endParaRPr lang="fa-IR" b="1" dirty="0" smtClean="0">
              <a:solidFill>
                <a:srgbClr val="0070C0"/>
              </a:solidFill>
            </a:endParaRPr>
          </a:p>
          <a:p>
            <a:pPr marL="109728" indent="0">
              <a:lnSpc>
                <a:spcPct val="120000"/>
              </a:lnSpc>
              <a:buNone/>
            </a:pPr>
            <a:r>
              <a:rPr lang="fa-IR" sz="2800" b="1" dirty="0" smtClean="0"/>
              <a:t>1. ملاحظات چندگانه‌ی تودرتو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400" b="1" dirty="0"/>
              <a:t>(قانون غالبا حاصل کسر و انکسار مصالح و مفاسد است نه صرف توصیه به یک کار خوب؛ مقاله «نسبت فقه و اخلاق»)</a:t>
            </a:r>
          </a:p>
          <a:p>
            <a:pPr marL="109728" indent="0">
              <a:lnSpc>
                <a:spcPct val="120000"/>
              </a:lnSpc>
              <a:buNone/>
            </a:pPr>
            <a:endParaRPr lang="fa-IR" sz="2200" b="1" dirty="0" smtClean="0"/>
          </a:p>
          <a:p>
            <a:pPr marL="109728" indent="0">
              <a:lnSpc>
                <a:spcPct val="120000"/>
              </a:lnSpc>
              <a:buNone/>
            </a:pPr>
            <a:r>
              <a:rPr lang="fa-IR" sz="2800" b="1" dirty="0" smtClean="0"/>
              <a:t>2. امکان عملیِ اجرایی شدن قانون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400" b="1" dirty="0" smtClean="0"/>
              <a:t>(تفکیک حکم ثانویه از حکم اولیه در بحث از قانون، ضرورت ملاحظات ثانوی برای موقتی کردن حکم ثانوی)</a:t>
            </a:r>
          </a:p>
          <a:p>
            <a:pPr marL="109728" indent="0">
              <a:lnSpc>
                <a:spcPct val="120000"/>
              </a:lnSpc>
              <a:buNone/>
            </a:pPr>
            <a:endParaRPr lang="fa-IR" sz="2000" b="1" dirty="0" smtClean="0"/>
          </a:p>
          <a:p>
            <a:pPr marL="109728" indent="0">
              <a:lnSpc>
                <a:spcPct val="120000"/>
              </a:lnSpc>
              <a:buNone/>
            </a:pPr>
            <a:r>
              <a:rPr lang="fa-IR" sz="2800" b="1" dirty="0" smtClean="0"/>
              <a:t>3. قبول (خواست) مردم</a:t>
            </a:r>
            <a:r>
              <a:rPr lang="fa-IR" sz="2400" b="1" dirty="0" smtClean="0"/>
              <a:t>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400" b="1" dirty="0" smtClean="0"/>
              <a:t>(تفکیک مقام قبل از وضع قانون و بعد از وضع قانون)</a:t>
            </a:r>
          </a:p>
          <a:p>
            <a:pPr marL="109728" indent="0">
              <a:lnSpc>
                <a:spcPct val="170000"/>
              </a:lnSpc>
              <a:buNone/>
            </a:pPr>
            <a:endParaRPr lang="fa-IR" sz="2800" b="1" dirty="0" smtClean="0"/>
          </a:p>
          <a:p>
            <a:pPr marL="109728" indent="0">
              <a:lnSpc>
                <a:spcPct val="120000"/>
              </a:lnSpc>
              <a:buNone/>
            </a:pPr>
            <a:r>
              <a:rPr lang="fa-IR" sz="2800" b="1" dirty="0" smtClean="0"/>
              <a:t>4. اصل کلی و تبصره زدن، یا در نظر گرفتن تمام استثناءها در اصل قانون</a:t>
            </a:r>
            <a:r>
              <a:rPr lang="fa-IR" sz="2400" b="1" dirty="0" smtClean="0"/>
              <a:t> </a:t>
            </a:r>
          </a:p>
          <a:p>
            <a:pPr marL="109728" indent="0">
              <a:lnSpc>
                <a:spcPct val="120000"/>
              </a:lnSpc>
              <a:buNone/>
            </a:pPr>
            <a:r>
              <a:rPr lang="fa-IR" sz="2400" b="1" dirty="0" smtClean="0"/>
              <a:t>(استثناءهای قانون دلیل بر عدم اصل قانون نمی‌شود. مثلا جواز عبور آمبولانس از چراغ قرمز، جواز عدم حجاب کنیزها)</a:t>
            </a:r>
            <a:endParaRPr lang="fa-IR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 smtClean="0"/>
              <a:t>راه نقد یک قانون حقوقی (2)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6028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50"/>
                            </p:stCondLst>
                            <p:childTnLst>
                              <p:par>
                                <p:cTn id="4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250"/>
                            </p:stCondLst>
                            <p:childTnLst>
                              <p:par>
                                <p:cTn id="7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6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7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9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1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3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2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68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4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49" tmFilter="0, 0; 0.125,0.2665; 0.25,0.4; 0.375,0.465; 0.5,0.5;  0.625,0.535; 0.75,0.6; 0.875,0.7335; 1,1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24" tmFilter="0, 0; 0.125,0.2665; 0.25,0.4; 0.375,0.465; 0.5,0.5;  0.625,0.535; 0.75,0.6; 0.875,0.7335; 1,1">
                                          <p:stCondLst>
                                            <p:cond delay="497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2" tmFilter="0, 0; 0.125,0.2665; 0.25,0.4; 0.375,0.465; 0.5,0.5;  0.625,0.535; 0.75,0.6; 0.875,0.7335; 1,1">
                                          <p:stCondLst>
                                            <p:cond delay="621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4" dur="10">
                                          <p:stCondLst>
                                            <p:cond delay="24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5" dur="62" decel="50000">
                                          <p:stCondLst>
                                            <p:cond delay="25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10">
                                          <p:stCondLst>
                                            <p:cond delay="49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7" dur="62" decel="50000">
                                          <p:stCondLst>
                                            <p:cond delay="50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10">
                                          <p:stCondLst>
                                            <p:cond delay="61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9" dur="62" decel="50000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10">
                                          <p:stCondLst>
                                            <p:cond delay="67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1" dur="62" decel="50000">
                                          <p:stCondLst>
                                            <p:cond delay="68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rgbClr val="92D050"/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92D050"/>
              </a:gs>
              <a:gs pos="83000">
                <a:srgbClr val="92D050"/>
              </a:gs>
              <a:gs pos="100000">
                <a:srgbClr val="92D050"/>
              </a:gs>
            </a:gsLst>
            <a:lin ang="5400000" scaled="1"/>
          </a:gradFill>
        </p:spPr>
        <p:txBody>
          <a:bodyPr/>
          <a:lstStyle/>
          <a:p>
            <a:pPr marL="109728" indent="0" algn="ctr">
              <a:buNone/>
            </a:pPr>
            <a:r>
              <a:rPr lang="fa-IR" b="1" dirty="0" smtClean="0">
                <a:latin typeface="B Lotus"/>
                <a:cs typeface="+mj-cs"/>
              </a:rPr>
              <a:t>مهمترین «حق»ی که مبنای قانون‌گذاری است، چیست؟</a:t>
            </a:r>
          </a:p>
          <a:p>
            <a:pPr marL="109728" indent="0">
              <a:buNone/>
            </a:pPr>
            <a:endParaRPr lang="fa-IR" b="1" dirty="0">
              <a:latin typeface="B Lotus"/>
              <a:cs typeface="+mj-cs"/>
            </a:endParaRPr>
          </a:p>
          <a:p>
            <a:pPr marL="109728" indent="0">
              <a:buNone/>
            </a:pPr>
            <a:r>
              <a:rPr lang="fa-IR" b="1" dirty="0" smtClean="0">
                <a:solidFill>
                  <a:schemeClr val="accent6">
                    <a:lumMod val="75000"/>
                  </a:schemeClr>
                </a:solidFill>
                <a:latin typeface="B Lotus"/>
                <a:cs typeface="+mj-cs"/>
              </a:rPr>
              <a:t>دیدگاه اول</a:t>
            </a:r>
          </a:p>
          <a:p>
            <a:pPr marL="109728" indent="0">
              <a:buNone/>
            </a:pPr>
            <a:r>
              <a:rPr lang="fa-IR" b="1" dirty="0" smtClean="0">
                <a:latin typeface="B Lotus"/>
                <a:cs typeface="+mj-cs"/>
              </a:rPr>
              <a:t>مهمترین </a:t>
            </a:r>
            <a:r>
              <a:rPr lang="fa-IR" b="1" dirty="0">
                <a:latin typeface="B Lotus"/>
                <a:cs typeface="+mj-cs"/>
              </a:rPr>
              <a:t>حق انسان‌ها </a:t>
            </a:r>
            <a:r>
              <a:rPr lang="fa-IR" b="1" dirty="0">
                <a:solidFill>
                  <a:srgbClr val="C00000"/>
                </a:solidFill>
                <a:latin typeface="B Lotus"/>
                <a:cs typeface="+mj-cs"/>
              </a:rPr>
              <a:t>حق آزادی </a:t>
            </a:r>
            <a:r>
              <a:rPr lang="fa-IR" b="1" dirty="0" smtClean="0">
                <a:latin typeface="B Lotus"/>
                <a:cs typeface="+mj-cs"/>
              </a:rPr>
              <a:t>است،  </a:t>
            </a:r>
            <a:r>
              <a:rPr lang="fa-IR" b="1" dirty="0">
                <a:latin typeface="B Lotus"/>
                <a:cs typeface="+mj-cs"/>
              </a:rPr>
              <a:t>پس </a:t>
            </a:r>
            <a:r>
              <a:rPr lang="fa-IR" b="1" dirty="0" smtClean="0">
                <a:latin typeface="B Lotus"/>
                <a:cs typeface="+mj-cs"/>
              </a:rPr>
              <a:t>قوانین فقط تنظیم کننده تزاحمات آزادی‌هاست و مادامی </a:t>
            </a:r>
            <a:r>
              <a:rPr lang="fa-IR" b="1" dirty="0">
                <a:latin typeface="B Lotus"/>
                <a:cs typeface="+mj-cs"/>
              </a:rPr>
              <a:t>که به حقوق و آزادی‌های دیگران تعرض نکرده‌اند، حق دارند </a:t>
            </a:r>
            <a:r>
              <a:rPr lang="fa-IR" b="1" dirty="0" smtClean="0">
                <a:latin typeface="B Lotus"/>
                <a:cs typeface="+mj-cs"/>
              </a:rPr>
              <a:t>هر </a:t>
            </a:r>
            <a:r>
              <a:rPr lang="fa-IR" b="1" dirty="0">
                <a:latin typeface="B Lotus"/>
                <a:cs typeface="+mj-cs"/>
              </a:rPr>
              <a:t>گونه که مایلند زندگی </a:t>
            </a:r>
            <a:r>
              <a:rPr lang="fa-IR" b="1" dirty="0" smtClean="0">
                <a:latin typeface="B Lotus"/>
                <a:cs typeface="+mj-cs"/>
              </a:rPr>
              <a:t>کنند. در هنگام تزاحم آزادی‌ها هم </a:t>
            </a:r>
            <a:r>
              <a:rPr lang="fa-IR" b="1" dirty="0" smtClean="0">
                <a:solidFill>
                  <a:srgbClr val="C00000"/>
                </a:solidFill>
                <a:latin typeface="B Lotus"/>
                <a:cs typeface="+mj-cs"/>
              </a:rPr>
              <a:t>خواست اکثریت </a:t>
            </a:r>
            <a:r>
              <a:rPr lang="fa-IR" b="1" dirty="0" smtClean="0">
                <a:latin typeface="B Lotus"/>
                <a:cs typeface="+mj-cs"/>
              </a:rPr>
              <a:t>ملاک است.</a:t>
            </a:r>
            <a:endParaRPr lang="fa-IR" b="1" dirty="0">
              <a:latin typeface="B Lotus"/>
              <a:cs typeface="+mj-cs"/>
            </a:endParaRPr>
          </a:p>
          <a:p>
            <a:pPr marL="109728" indent="0">
              <a:buNone/>
            </a:pPr>
            <a:endParaRPr lang="fa-IR" dirty="0" smtClean="0">
              <a:cs typeface="+mj-cs"/>
            </a:endParaRPr>
          </a:p>
          <a:p>
            <a:pPr marL="109728" indent="0">
              <a:buNone/>
            </a:pPr>
            <a:r>
              <a:rPr lang="fa-IR" b="1" dirty="0">
                <a:solidFill>
                  <a:schemeClr val="accent6">
                    <a:lumMod val="75000"/>
                  </a:schemeClr>
                </a:solidFill>
                <a:latin typeface="B Lotus"/>
                <a:cs typeface="+mj-cs"/>
              </a:rPr>
              <a:t>دیدگاه </a:t>
            </a:r>
            <a:r>
              <a:rPr lang="fa-IR" b="1" dirty="0" smtClean="0">
                <a:solidFill>
                  <a:schemeClr val="accent6">
                    <a:lumMod val="75000"/>
                  </a:schemeClr>
                </a:solidFill>
                <a:latin typeface="B Lotus"/>
                <a:cs typeface="+mj-cs"/>
              </a:rPr>
              <a:t>دوم</a:t>
            </a:r>
          </a:p>
          <a:p>
            <a:pPr marL="109728" indent="0">
              <a:buNone/>
            </a:pPr>
            <a:r>
              <a:rPr lang="fa-IR" b="1" dirty="0" smtClean="0">
                <a:latin typeface="B Lotus"/>
                <a:cs typeface="+mj-cs"/>
              </a:rPr>
              <a:t>مهمترین حق انسان‌ها </a:t>
            </a:r>
            <a:r>
              <a:rPr lang="fa-IR" b="1" dirty="0">
                <a:solidFill>
                  <a:srgbClr val="C00000"/>
                </a:solidFill>
                <a:latin typeface="B Lotus"/>
                <a:cs typeface="+mj-cs"/>
              </a:rPr>
              <a:t>حق </a:t>
            </a:r>
            <a:r>
              <a:rPr lang="fa-IR" b="1" dirty="0" smtClean="0">
                <a:solidFill>
                  <a:srgbClr val="C00000"/>
                </a:solidFill>
                <a:latin typeface="B Lotus"/>
                <a:cs typeface="+mj-cs"/>
              </a:rPr>
              <a:t>انسانیت </a:t>
            </a:r>
            <a:r>
              <a:rPr lang="fa-IR" b="1" dirty="0" smtClean="0">
                <a:latin typeface="B Lotus"/>
                <a:cs typeface="+mj-cs"/>
              </a:rPr>
              <a:t>(حفظ و رشد کرامت انسانی) است، پس </a:t>
            </a:r>
            <a:r>
              <a:rPr lang="fa-IR" b="1" dirty="0">
                <a:latin typeface="B Lotus"/>
                <a:cs typeface="+mj-cs"/>
              </a:rPr>
              <a:t>هر قانونی باید </a:t>
            </a:r>
            <a:r>
              <a:rPr lang="fa-IR" b="1" dirty="0" smtClean="0">
                <a:latin typeface="B Lotus"/>
                <a:cs typeface="+mj-cs"/>
              </a:rPr>
              <a:t>بر اساس حفظ کرامت و رشد </a:t>
            </a:r>
            <a:r>
              <a:rPr lang="fa-IR" b="1" dirty="0">
                <a:latin typeface="B Lotus"/>
                <a:cs typeface="+mj-cs"/>
              </a:rPr>
              <a:t>انسانها </a:t>
            </a:r>
            <a:r>
              <a:rPr lang="fa-IR" b="1" dirty="0" smtClean="0">
                <a:latin typeface="B Lotus"/>
                <a:cs typeface="+mj-cs"/>
              </a:rPr>
              <a:t>تنظیم شود.</a:t>
            </a:r>
            <a:endParaRPr lang="fa-IR" b="1" dirty="0">
              <a:latin typeface="B Lotus"/>
              <a:cs typeface="+mj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 smtClean="0"/>
              <a:t>1. معیار </a:t>
            </a:r>
            <a:r>
              <a:rPr lang="fa-IR" dirty="0"/>
              <a:t>و مبنای </a:t>
            </a:r>
            <a:r>
              <a:rPr lang="fa-IR" dirty="0" smtClean="0"/>
              <a:t>«حق» و «قانون» در جامعه</a:t>
            </a:r>
            <a:endParaRPr lang="fa-IR" dirty="0"/>
          </a:p>
        </p:txBody>
      </p:sp>
      <p:sp>
        <p:nvSpPr>
          <p:cNvPr id="4" name="Striped Right Arrow 3">
            <a:hlinkClick r:id="rId2" action="ppaction://hlinksldjump"/>
          </p:cNvPr>
          <p:cNvSpPr/>
          <p:nvPr/>
        </p:nvSpPr>
        <p:spPr>
          <a:xfrm>
            <a:off x="11582400" y="6070983"/>
            <a:ext cx="489204" cy="484632"/>
          </a:xfrm>
          <a:prstGeom prst="striped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5458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rgbClr val="92D050"/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19201" y="1402080"/>
            <a:ext cx="10580914" cy="54559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a-IR" sz="2900" b="1" dirty="0" smtClean="0">
                <a:solidFill>
                  <a:srgbClr val="C00000"/>
                </a:solidFill>
                <a:latin typeface="B Lotus"/>
                <a:cs typeface="+mj-cs"/>
              </a:rPr>
              <a:t>دلیل: </a:t>
            </a:r>
            <a:r>
              <a:rPr lang="fa-IR" sz="2900" b="1" dirty="0">
                <a:solidFill>
                  <a:srgbClr val="C00000"/>
                </a:solidFill>
                <a:latin typeface="B Lotus"/>
                <a:cs typeface="+mj-cs"/>
              </a:rPr>
              <a:t>«حق ناحق بودن»</a:t>
            </a:r>
          </a:p>
          <a:p>
            <a:pPr>
              <a:buNone/>
            </a:pPr>
            <a:r>
              <a:rPr lang="fa-IR" sz="2900" b="1" dirty="0" smtClean="0">
                <a:latin typeface="B Lotus"/>
                <a:cs typeface="+mj-cs"/>
              </a:rPr>
              <a:t>نظرات افراد </a:t>
            </a:r>
            <a:r>
              <a:rPr lang="fa-IR" sz="2900" b="1" dirty="0">
                <a:latin typeface="B Lotus"/>
                <a:cs typeface="+mj-cs"/>
              </a:rPr>
              <a:t>مختلف است </a:t>
            </a:r>
            <a:r>
              <a:rPr lang="fa-IR" sz="2900" b="1" dirty="0" smtClean="0">
                <a:latin typeface="B Lotus"/>
                <a:cs typeface="+mj-cs"/>
              </a:rPr>
              <a:t>(حقیقت از نظر هرکس تفاوت می‌کند؛ نسبی‌گرایی)</a:t>
            </a:r>
          </a:p>
          <a:p>
            <a:pPr>
              <a:buNone/>
            </a:pPr>
            <a:r>
              <a:rPr lang="fa-IR" sz="2900" b="1" dirty="0" smtClean="0">
                <a:latin typeface="B Lotus"/>
                <a:cs typeface="+mj-cs"/>
              </a:rPr>
              <a:t>پس </a:t>
            </a:r>
            <a:r>
              <a:rPr lang="fa-IR" sz="2900" b="1" dirty="0">
                <a:latin typeface="B Lotus"/>
                <a:cs typeface="+mj-cs"/>
              </a:rPr>
              <a:t>هیچکس حق ندارد نظر خود را بر دیگران تحمیل کند.</a:t>
            </a:r>
          </a:p>
          <a:p>
            <a:pPr>
              <a:buNone/>
            </a:pPr>
            <a:endParaRPr lang="fa-IR" sz="2400" b="1" dirty="0" smtClean="0">
              <a:latin typeface="B Lotus"/>
              <a:cs typeface="+mj-cs"/>
            </a:endParaRPr>
          </a:p>
          <a:p>
            <a:pPr>
              <a:buNone/>
            </a:pPr>
            <a:r>
              <a:rPr lang="fa-IR" sz="2400" b="1" dirty="0" smtClean="0">
                <a:solidFill>
                  <a:srgbClr val="C00000"/>
                </a:solidFill>
                <a:latin typeface="B Lotus"/>
                <a:cs typeface="+mj-cs"/>
              </a:rPr>
              <a:t>نقد دلیل:</a:t>
            </a:r>
          </a:p>
          <a:p>
            <a:pPr>
              <a:buNone/>
            </a:pPr>
            <a:r>
              <a:rPr lang="fa-IR" sz="2400" b="1" dirty="0" smtClean="0">
                <a:latin typeface="B Lotus"/>
                <a:cs typeface="+mj-cs"/>
              </a:rPr>
              <a:t>1. نتیجه این ادعا آن است که هیچکس در قبال دیگری هیچ «حق»ی ندارد که او بتواند از وی مطالبه کند، از جمله خود حق آزادی.</a:t>
            </a:r>
          </a:p>
          <a:p>
            <a:pPr>
              <a:buNone/>
            </a:pPr>
            <a:endParaRPr lang="fa-IR" sz="2400" b="1" dirty="0" smtClean="0">
              <a:latin typeface="B Lotus"/>
              <a:cs typeface="+mj-cs"/>
            </a:endParaRPr>
          </a:p>
          <a:p>
            <a:pPr>
              <a:buNone/>
            </a:pPr>
            <a:r>
              <a:rPr lang="fa-IR" sz="2400" b="1" dirty="0" smtClean="0">
                <a:latin typeface="B Lotus"/>
                <a:cs typeface="+mj-cs"/>
              </a:rPr>
              <a:t>2. خود همین نظر (حق آزادی) را حق ندارید بر ما تحمیل کنید و انتظار داشته باشید آزادی شما را به رسمیت بشناسیم!</a:t>
            </a:r>
            <a:endParaRPr lang="fa-IR" sz="2400" b="1" dirty="0">
              <a:latin typeface="B Lotus"/>
              <a:cs typeface="+mj-cs"/>
            </a:endParaRPr>
          </a:p>
          <a:p>
            <a:pPr>
              <a:buNone/>
            </a:pPr>
            <a:endParaRPr lang="fa-IR" sz="2000" b="1" dirty="0" smtClean="0">
              <a:latin typeface="B Lotus"/>
              <a:cs typeface="+mj-cs"/>
            </a:endParaRPr>
          </a:p>
          <a:p>
            <a:pPr>
              <a:buNone/>
            </a:pPr>
            <a:r>
              <a:rPr lang="fa-IR" sz="2400" b="1" dirty="0" smtClean="0">
                <a:latin typeface="B Lotus"/>
                <a:cs typeface="+mj-cs"/>
              </a:rPr>
              <a:t>(توضیح بیشتر در </a:t>
            </a:r>
            <a:r>
              <a:rPr lang="ar-SA" sz="2400" b="1" dirty="0">
                <a:latin typeface="B Lotus"/>
                <a:cs typeface="+mj-cs"/>
              </a:rPr>
              <a:t>مقاله</a:t>
            </a:r>
            <a:r>
              <a:rPr lang="fa-IR" sz="2400" b="1" dirty="0">
                <a:latin typeface="B Lotus"/>
                <a:cs typeface="+mj-cs"/>
              </a:rPr>
              <a:t> </a:t>
            </a:r>
            <a:r>
              <a:rPr lang="ar-SA" sz="2400" b="1" dirty="0">
                <a:latin typeface="B Lotus"/>
                <a:cs typeface="+mj-cs"/>
              </a:rPr>
              <a:t>«</a:t>
            </a:r>
            <a:r>
              <a:rPr lang="ar-SA" sz="2400" b="1" dirty="0">
                <a:latin typeface="B Lotus"/>
                <a:cs typeface="+mj-cs"/>
                <a:hlinkClick r:id="rId2"/>
              </a:rPr>
              <a:t>تلاشی ناموفق در دفاع از پارادوکس حق ناحق بودن</a:t>
            </a:r>
            <a:r>
              <a:rPr lang="ar-SA" sz="2400" b="1" dirty="0">
                <a:latin typeface="B Lotus"/>
                <a:cs typeface="+mj-cs"/>
              </a:rPr>
              <a:t>»</a:t>
            </a:r>
            <a:r>
              <a:rPr lang="fa-IR" sz="2400" b="1" dirty="0" smtClean="0">
                <a:latin typeface="B Lotus"/>
                <a:cs typeface="+mj-cs"/>
              </a:rPr>
              <a:t>)</a:t>
            </a:r>
          </a:p>
          <a:p>
            <a:pPr marL="109728" indent="0">
              <a:buNone/>
            </a:pPr>
            <a:r>
              <a:rPr lang="fa-IR" sz="2800" b="1" dirty="0" smtClean="0">
                <a:latin typeface="B Lotus"/>
                <a:cs typeface="+mj-cs"/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7018" y="126592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latin typeface="B Lotus"/>
              </a:rPr>
              <a:t>2. بررسی </a:t>
            </a:r>
            <a:r>
              <a:rPr lang="fa-IR" dirty="0">
                <a:latin typeface="B Lotus"/>
              </a:rPr>
              <a:t>دیدگاه اول «حق آزادی</a:t>
            </a:r>
            <a:r>
              <a:rPr lang="fa-IR" dirty="0" smtClean="0">
                <a:latin typeface="B Lotus"/>
              </a:rPr>
              <a:t>» (1)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122000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rgbClr val="92D050"/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19201" y="1158240"/>
            <a:ext cx="10580914" cy="5699760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endParaRPr lang="fa-IR" sz="2800" b="1" dirty="0" smtClean="0">
              <a:latin typeface="B Lotus"/>
              <a:cs typeface="+mj-cs"/>
            </a:endParaRPr>
          </a:p>
          <a:p>
            <a:pPr marL="109728" indent="0">
              <a:buNone/>
            </a:pPr>
            <a:r>
              <a:rPr lang="fa-IR" sz="3400" b="1" dirty="0" smtClean="0">
                <a:solidFill>
                  <a:srgbClr val="C00000"/>
                </a:solidFill>
                <a:latin typeface="B Lotus"/>
                <a:cs typeface="+mj-cs"/>
              </a:rPr>
              <a:t>نقد مدعا (1) چرایی تخصیص به </a:t>
            </a:r>
            <a:r>
              <a:rPr lang="fa-IR" sz="3400" b="1" dirty="0">
                <a:solidFill>
                  <a:srgbClr val="C00000"/>
                </a:solidFill>
                <a:latin typeface="B Lotus"/>
                <a:cs typeface="+mj-cs"/>
              </a:rPr>
              <a:t>«آزادی دیگران</a:t>
            </a:r>
            <a:r>
              <a:rPr lang="fa-IR" sz="3400" b="1" dirty="0" smtClean="0">
                <a:solidFill>
                  <a:srgbClr val="C00000"/>
                </a:solidFill>
                <a:latin typeface="B Lotus"/>
                <a:cs typeface="+mj-cs"/>
              </a:rPr>
              <a:t>»</a:t>
            </a:r>
          </a:p>
          <a:p>
            <a:pPr marL="109728" indent="0">
              <a:buNone/>
            </a:pPr>
            <a:endParaRPr lang="fa-IR" sz="2900" b="1" dirty="0">
              <a:latin typeface="B Lotus"/>
              <a:cs typeface="+mj-cs"/>
            </a:endParaRPr>
          </a:p>
          <a:p>
            <a:pPr marL="109728" indent="0">
              <a:buNone/>
            </a:pPr>
            <a:r>
              <a:rPr lang="fa-IR" sz="2900" b="1" dirty="0" smtClean="0">
                <a:latin typeface="B Lotus"/>
                <a:cs typeface="+mj-cs"/>
              </a:rPr>
              <a:t>رعایت </a:t>
            </a:r>
            <a:r>
              <a:rPr lang="fa-IR" sz="2900" b="1" dirty="0">
                <a:latin typeface="B Lotus"/>
                <a:cs typeface="+mj-cs"/>
              </a:rPr>
              <a:t>حق آزادی دیگران را قطعی و الزام‌آور برای همگان می‌دانند. یعنی دیگران </a:t>
            </a:r>
            <a:r>
              <a:rPr lang="fa-IR" sz="2900" b="1" dirty="0" smtClean="0">
                <a:latin typeface="B Lotus"/>
                <a:cs typeface="+mj-cs"/>
              </a:rPr>
              <a:t>در این مورد </a:t>
            </a:r>
            <a:r>
              <a:rPr lang="fa-IR" sz="2900" b="1" dirty="0">
                <a:latin typeface="B Lotus"/>
                <a:cs typeface="+mj-cs"/>
              </a:rPr>
              <a:t>آزادی ندارند! </a:t>
            </a:r>
            <a:r>
              <a:rPr lang="fa-IR" sz="2900" b="1" dirty="0" smtClean="0">
                <a:latin typeface="B Lotus"/>
                <a:cs typeface="+mj-cs"/>
              </a:rPr>
              <a:t>چرا؟</a:t>
            </a:r>
            <a:endParaRPr lang="fa-IR" sz="2900" b="1" dirty="0">
              <a:latin typeface="B Lotus"/>
              <a:cs typeface="+mj-cs"/>
            </a:endParaRPr>
          </a:p>
          <a:p>
            <a:pPr marL="109728" indent="0">
              <a:buNone/>
            </a:pPr>
            <a:endParaRPr lang="fa-IR" sz="2800" b="1" dirty="0" smtClean="0">
              <a:latin typeface="B Lotus"/>
              <a:cs typeface="+mj-cs"/>
            </a:endParaRPr>
          </a:p>
          <a:p>
            <a:pPr marL="109728" indent="0">
              <a:buNone/>
            </a:pPr>
            <a:r>
              <a:rPr lang="fa-IR" sz="2900" b="1" dirty="0" smtClean="0">
                <a:solidFill>
                  <a:srgbClr val="C00000"/>
                </a:solidFill>
                <a:latin typeface="B Lotus"/>
                <a:cs typeface="+mj-cs"/>
              </a:rPr>
              <a:t>پاسخها</a:t>
            </a:r>
            <a:endParaRPr lang="fa-IR" sz="2900" b="1" dirty="0">
              <a:solidFill>
                <a:srgbClr val="C00000"/>
              </a:solidFill>
              <a:latin typeface="B Lotus"/>
              <a:cs typeface="+mj-cs"/>
            </a:endParaRPr>
          </a:p>
          <a:p>
            <a:pPr marL="109728" indent="0">
              <a:buNone/>
            </a:pPr>
            <a:r>
              <a:rPr lang="fa-IR" sz="2800" b="1" dirty="0" smtClean="0">
                <a:latin typeface="B Lotus"/>
                <a:cs typeface="+mj-cs"/>
              </a:rPr>
              <a:t>1) (پاسخ راسل) </a:t>
            </a:r>
            <a:r>
              <a:rPr lang="fa-IR" sz="2800" b="1" dirty="0">
                <a:latin typeface="B Lotus"/>
                <a:cs typeface="+mj-cs"/>
              </a:rPr>
              <a:t>چون اگر به دیگران تجاوز کنم در مجموع ضرر می‌کنم</a:t>
            </a:r>
            <a:r>
              <a:rPr lang="fa-IR" sz="2800" b="1" dirty="0" smtClean="0">
                <a:latin typeface="B Lotus"/>
                <a:cs typeface="+mj-cs"/>
              </a:rPr>
              <a:t>.</a:t>
            </a:r>
          </a:p>
          <a:p>
            <a:pPr marL="109728" indent="0">
              <a:buNone/>
            </a:pPr>
            <a:endParaRPr lang="fa-IR" sz="1600" b="1" dirty="0" smtClean="0">
              <a:latin typeface="B Lotus"/>
              <a:cs typeface="+mj-cs"/>
            </a:endParaRPr>
          </a:p>
          <a:p>
            <a:pPr marL="365760" lvl="1" indent="0">
              <a:buNone/>
            </a:pPr>
            <a:r>
              <a:rPr lang="fa-IR" sz="2600" b="1" dirty="0" smtClean="0">
                <a:latin typeface="B Lotus"/>
                <a:cs typeface="+mj-cs"/>
              </a:rPr>
              <a:t>نقد</a:t>
            </a:r>
            <a:r>
              <a:rPr lang="fa-IR" sz="2600" b="1" dirty="0">
                <a:latin typeface="B Lotus"/>
                <a:cs typeface="+mj-cs"/>
              </a:rPr>
              <a:t>: </a:t>
            </a:r>
            <a:r>
              <a:rPr lang="fa-IR" sz="2600" b="1" dirty="0" smtClean="0">
                <a:latin typeface="B Lotus"/>
                <a:cs typeface="+mj-cs"/>
              </a:rPr>
              <a:t>(منطق زور) اگر کسی زورش برسد که تجاوز کند و به وی تجاوز نشود، حق دارد آزادی دیگران را پایمال کند!</a:t>
            </a:r>
          </a:p>
          <a:p>
            <a:pPr marL="109728" indent="0">
              <a:buNone/>
            </a:pPr>
            <a:endParaRPr lang="fa-IR" sz="2800" b="1" dirty="0" smtClean="0">
              <a:cs typeface="+mj-cs"/>
            </a:endParaRPr>
          </a:p>
          <a:p>
            <a:pPr marL="109728" indent="0">
              <a:buNone/>
            </a:pPr>
            <a:r>
              <a:rPr lang="fa-IR" sz="2800" b="1" dirty="0" smtClean="0">
                <a:cs typeface="+mj-cs"/>
              </a:rPr>
              <a:t>2) چون </a:t>
            </a:r>
            <a:r>
              <a:rPr lang="fa-IR" sz="2800" b="1" dirty="0">
                <a:cs typeface="+mj-cs"/>
              </a:rPr>
              <a:t>انسان‌ها </a:t>
            </a:r>
            <a:r>
              <a:rPr lang="fa-IR" sz="2800" b="1" dirty="0" smtClean="0">
                <a:cs typeface="+mj-cs"/>
              </a:rPr>
              <a:t>با اختیار آفریده شده‌اند، پس حق دارند هرگونه خودشان می‌خواهند </a:t>
            </a:r>
            <a:r>
              <a:rPr lang="fa-IR" sz="2800" b="1" dirty="0">
                <a:cs typeface="+mj-cs"/>
              </a:rPr>
              <a:t>مختلف رفتار </a:t>
            </a:r>
            <a:r>
              <a:rPr lang="fa-IR" sz="2800" b="1" dirty="0" smtClean="0">
                <a:cs typeface="+mj-cs"/>
              </a:rPr>
              <a:t>کنند.</a:t>
            </a:r>
          </a:p>
          <a:p>
            <a:pPr marL="109728" indent="0">
              <a:buNone/>
            </a:pPr>
            <a:endParaRPr lang="fa-IR" sz="1500" b="1" dirty="0">
              <a:cs typeface="+mj-cs"/>
            </a:endParaRPr>
          </a:p>
          <a:p>
            <a:pPr marL="109728" indent="0">
              <a:buNone/>
            </a:pPr>
            <a:r>
              <a:rPr lang="fa-IR" sz="2500" b="1" dirty="0" smtClean="0">
                <a:latin typeface="B Lotus"/>
                <a:cs typeface="+mj-cs"/>
              </a:rPr>
              <a:t>    </a:t>
            </a:r>
            <a:r>
              <a:rPr lang="fa-IR" sz="2900" b="1" dirty="0" smtClean="0">
                <a:latin typeface="B Lotus"/>
                <a:cs typeface="+mj-cs"/>
              </a:rPr>
              <a:t>نقد</a:t>
            </a:r>
            <a:r>
              <a:rPr lang="fa-IR" sz="2900" b="1" dirty="0">
                <a:latin typeface="B Lotus"/>
                <a:cs typeface="+mj-cs"/>
              </a:rPr>
              <a:t>: گذر غیرموجه از «هست» (اختیار) به «باید» (حق)</a:t>
            </a:r>
          </a:p>
          <a:p>
            <a:pPr marL="365760" lvl="1" indent="0">
              <a:buNone/>
            </a:pPr>
            <a:r>
              <a:rPr lang="fa-IR" sz="2600" b="1" dirty="0" smtClean="0">
                <a:cs typeface="+mj-cs"/>
              </a:rPr>
              <a:t>به </a:t>
            </a:r>
            <a:r>
              <a:rPr lang="fa-IR" sz="2600" b="1" dirty="0">
                <a:cs typeface="+mj-cs"/>
              </a:rPr>
              <a:t>فرض انسان‌ها در متن طبیعت آزاد «هستند»، چرا برای این آزادی «حق» دارند؛ یعنی چرا «نباید» کسی متعرض این آزادی‌ِ‌ آنان شود؟ </a:t>
            </a:r>
          </a:p>
          <a:p>
            <a:pPr marL="365760" lvl="1" indent="0">
              <a:buNone/>
            </a:pPr>
            <a:r>
              <a:rPr lang="fa-IR" sz="2600" b="1" dirty="0">
                <a:cs typeface="+mj-cs"/>
              </a:rPr>
              <a:t>مثلا: هرکس می‌تواند (= اختیار دارد) از باب تفریح سیلی‌ای به گوش دیگری بزند، آیا چنین «حق»ی دارد؟!</a:t>
            </a:r>
          </a:p>
          <a:p>
            <a:pPr marL="624078" indent="-514350">
              <a:buAutoNum type="arabicParenR"/>
            </a:pPr>
            <a:endParaRPr lang="fa-IR" sz="2800" b="1" dirty="0" smtClean="0">
              <a:latin typeface="B Lotus"/>
              <a:cs typeface="+mj-cs"/>
            </a:endParaRPr>
          </a:p>
          <a:p>
            <a:pPr marL="109728" indent="0">
              <a:buNone/>
            </a:pPr>
            <a:r>
              <a:rPr lang="fa-IR" sz="2800" b="1" dirty="0" smtClean="0">
                <a:latin typeface="B Lotus"/>
                <a:cs typeface="+mj-cs"/>
              </a:rPr>
              <a:t>3) چون </a:t>
            </a:r>
            <a:r>
              <a:rPr lang="fa-IR" sz="2800" b="1" dirty="0">
                <a:latin typeface="B Lotus"/>
                <a:cs typeface="+mj-cs"/>
              </a:rPr>
              <a:t>آنها هم انسان‌اند و انسانیت محترم است</a:t>
            </a:r>
            <a:r>
              <a:rPr lang="fa-IR" sz="2800" b="1" dirty="0" smtClean="0">
                <a:latin typeface="B Lotus"/>
                <a:cs typeface="+mj-cs"/>
              </a:rPr>
              <a:t>.</a:t>
            </a:r>
          </a:p>
          <a:p>
            <a:pPr marL="109728" indent="0">
              <a:buNone/>
            </a:pPr>
            <a:endParaRPr lang="fa-IR" sz="1500" b="1" dirty="0">
              <a:latin typeface="B Lotus"/>
              <a:cs typeface="+mj-cs"/>
            </a:endParaRPr>
          </a:p>
          <a:p>
            <a:pPr lvl="1" algn="r" rtl="1">
              <a:buNone/>
            </a:pPr>
            <a:r>
              <a:rPr lang="fa-IR" sz="2600" b="1" dirty="0">
                <a:latin typeface="B Lotus"/>
                <a:cs typeface="+mj-cs"/>
              </a:rPr>
              <a:t>نقد: انسانیت در گروی چیست</a:t>
            </a:r>
            <a:r>
              <a:rPr lang="fa-IR" sz="2600" b="1" dirty="0" smtClean="0">
                <a:latin typeface="B Lotus"/>
                <a:cs typeface="+mj-cs"/>
              </a:rPr>
              <a:t>؟ </a:t>
            </a:r>
          </a:p>
          <a:p>
            <a:pPr lvl="1" algn="r" rtl="1">
              <a:buNone/>
            </a:pPr>
            <a:r>
              <a:rPr lang="fa-IR" sz="2600" b="1" dirty="0" smtClean="0">
                <a:latin typeface="B Lotus"/>
                <a:cs typeface="+mj-cs"/>
              </a:rPr>
              <a:t>پس مساله اصلی همان رعایت انسانیتِ [= کرامت انسانیِ] انسانهاست، نه دلخواه آنها.</a:t>
            </a:r>
            <a:endParaRPr lang="fa-IR" sz="2600" b="1" dirty="0">
              <a:latin typeface="B Lotus"/>
              <a:cs typeface="+mj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7018" y="126592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latin typeface="B Lotus"/>
              </a:rPr>
              <a:t>بررسی </a:t>
            </a:r>
            <a:r>
              <a:rPr lang="fa-IR" dirty="0">
                <a:latin typeface="B Lotus"/>
              </a:rPr>
              <a:t>دیدگاه اول «حق آزادی</a:t>
            </a:r>
            <a:r>
              <a:rPr lang="fa-IR" dirty="0" smtClean="0">
                <a:latin typeface="B Lotus"/>
              </a:rPr>
              <a:t>» (2)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218591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rgbClr val="92D050"/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19201" y="1696824"/>
            <a:ext cx="10580914" cy="516117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fa-IR" sz="2800" b="1" dirty="0">
                <a:solidFill>
                  <a:srgbClr val="C00000"/>
                </a:solidFill>
                <a:latin typeface="B Lotus"/>
              </a:rPr>
              <a:t>نقد مدعا </a:t>
            </a:r>
            <a:r>
              <a:rPr lang="fa-IR" sz="2800" b="1" dirty="0" smtClean="0">
                <a:solidFill>
                  <a:srgbClr val="C00000"/>
                </a:solidFill>
                <a:latin typeface="B Lotus"/>
              </a:rPr>
              <a:t>(2) تخصیص‌های </a:t>
            </a:r>
            <a:r>
              <a:rPr lang="fa-IR" sz="2800" b="1" dirty="0">
                <a:solidFill>
                  <a:srgbClr val="C00000"/>
                </a:solidFill>
                <a:latin typeface="B Lotus"/>
              </a:rPr>
              <a:t>دیگر چه توجیهی دارند؟</a:t>
            </a:r>
          </a:p>
          <a:p>
            <a:pPr marL="109728" indent="0">
              <a:buNone/>
            </a:pPr>
            <a:endParaRPr lang="fa-IR" sz="2800" b="1" dirty="0">
              <a:latin typeface="B Lotus"/>
            </a:endParaRPr>
          </a:p>
          <a:p>
            <a:pPr marL="109728" indent="0">
              <a:buNone/>
            </a:pPr>
            <a:r>
              <a:rPr lang="fa-IR" sz="2800" b="1" dirty="0">
                <a:latin typeface="B Lotus"/>
              </a:rPr>
              <a:t>در هنگام درگیری آزادی‌های فردی با عدالت، امنیت، نظم عمومی، رفاه اجتماعی، بهداشت و سلامت عمومی، آیا آزادی فردی مقدم است</a:t>
            </a:r>
            <a:r>
              <a:rPr lang="fa-IR" sz="2800" b="1" dirty="0" smtClean="0">
                <a:latin typeface="B Lotus"/>
              </a:rPr>
              <a:t>؟!</a:t>
            </a:r>
          </a:p>
          <a:p>
            <a:pPr marL="109728" indent="0">
              <a:buNone/>
            </a:pPr>
            <a:endParaRPr lang="fa-IR" sz="2800" b="1" dirty="0" smtClean="0">
              <a:latin typeface="B Lotus"/>
            </a:endParaRPr>
          </a:p>
          <a:p>
            <a:pPr marL="109728" indent="0">
              <a:buNone/>
            </a:pPr>
            <a:r>
              <a:rPr lang="fa-IR" sz="2800" b="1" dirty="0" smtClean="0">
                <a:latin typeface="B Lotus"/>
              </a:rPr>
              <a:t>اگر نه؛ و اگر تزاحم بین اینها معنی‌دار است، پس اصلی مقدم بر اینها در کار است که آن ضابطه اصلی حقوق است. (انسانیت)</a:t>
            </a:r>
            <a:endParaRPr lang="fa-IR" sz="2800" b="1" dirty="0">
              <a:latin typeface="B Lotus"/>
            </a:endParaRPr>
          </a:p>
          <a:p>
            <a:pPr marL="109728" indent="0">
              <a:buNone/>
            </a:pPr>
            <a:endParaRPr lang="fa-IR" sz="2800" b="1" dirty="0" smtClean="0">
              <a:latin typeface="B Lotus"/>
              <a:cs typeface="+mj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7018" y="126592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latin typeface="B Lotus"/>
              </a:rPr>
              <a:t>بررسی </a:t>
            </a:r>
            <a:r>
              <a:rPr lang="fa-IR" dirty="0">
                <a:latin typeface="B Lotus"/>
              </a:rPr>
              <a:t>دیدگاه اول «حق آزادی</a:t>
            </a:r>
            <a:r>
              <a:rPr lang="fa-IR" dirty="0" smtClean="0">
                <a:latin typeface="B Lotus"/>
              </a:rPr>
              <a:t>» (3)</a:t>
            </a: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404343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rgbClr val="92D050"/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1200" y="1481328"/>
            <a:ext cx="8229600" cy="5019506"/>
          </a:xfrm>
        </p:spPr>
        <p:txBody>
          <a:bodyPr>
            <a:normAutofit/>
          </a:bodyPr>
          <a:lstStyle/>
          <a:p>
            <a:pPr algn="r" rtl="1"/>
            <a:r>
              <a:rPr lang="fa-IR" b="1" dirty="0" smtClean="0">
                <a:cs typeface="B Lotus" pitchFamily="2" charset="-78"/>
              </a:rPr>
              <a:t>انسان است که حق ویژه دارد. </a:t>
            </a:r>
          </a:p>
          <a:p>
            <a:pPr lvl="1" algn="r" rtl="1"/>
            <a:r>
              <a:rPr lang="fa-IR" b="1" dirty="0" smtClean="0">
                <a:cs typeface="B Lotus" pitchFamily="2" charset="-78"/>
              </a:rPr>
              <a:t>چرا برای انسان به طور خاص حق قائل می‌شویم؟ </a:t>
            </a:r>
          </a:p>
          <a:p>
            <a:pPr lvl="1" algn="r" rtl="1"/>
            <a:endParaRPr lang="fa-IR" b="1" dirty="0" smtClean="0">
              <a:cs typeface="B Lotus" pitchFamily="2" charset="-78"/>
            </a:endParaRPr>
          </a:p>
          <a:p>
            <a:pPr algn="r" rtl="1"/>
            <a:r>
              <a:rPr lang="fa-IR" b="1" dirty="0" smtClean="0">
                <a:cs typeface="B Lotus" pitchFamily="2" charset="-78"/>
              </a:rPr>
              <a:t>حق اعتباری‌ای در کار است.</a:t>
            </a:r>
          </a:p>
          <a:p>
            <a:pPr lvl="1" algn="r" rtl="1"/>
            <a:r>
              <a:rPr lang="fa-IR" b="1" dirty="0" smtClean="0">
                <a:cs typeface="B Lotus" pitchFamily="2" charset="-78"/>
              </a:rPr>
              <a:t>«حق» چیست که باید به رسمیت شناخته شود؟ و ضابطه حق دانستن حق چیست که بفهمیم کدام قانون درست و مطابق با آنچه حق بوده تنظیم شده است؟ </a:t>
            </a:r>
          </a:p>
          <a:p>
            <a:pPr algn="r" rtl="1">
              <a:buNone/>
            </a:pPr>
            <a:endParaRPr lang="fa-IR" sz="2200" b="1" dirty="0">
              <a:cs typeface="B Lotus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dirty="0" smtClean="0"/>
              <a:t>3. بررسی </a:t>
            </a:r>
            <a:r>
              <a:rPr lang="fa-IR" dirty="0"/>
              <a:t>دیدگاه </a:t>
            </a:r>
            <a:r>
              <a:rPr lang="fa-IR" dirty="0" smtClean="0"/>
              <a:t>دوم: </a:t>
            </a:r>
            <a:r>
              <a:rPr lang="fa-IR" dirty="0"/>
              <a:t>مبانی </a:t>
            </a:r>
            <a:r>
              <a:rPr lang="fa-IR" dirty="0" smtClean="0"/>
              <a:t>بحث از «حقوق بشر»</a:t>
            </a:r>
            <a:endParaRPr lang="en-US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97680" y="2029149"/>
            <a:ext cx="339634" cy="247668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2233748" y="3635881"/>
            <a:ext cx="339634" cy="247668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12812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rgbClr val="92D050"/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66843" y="1481329"/>
            <a:ext cx="9201453" cy="4525963"/>
          </a:xfrm>
        </p:spPr>
        <p:txBody>
          <a:bodyPr>
            <a:noAutofit/>
          </a:bodyPr>
          <a:lstStyle/>
          <a:p>
            <a:pPr algn="just" rtl="1">
              <a:buNone/>
            </a:pPr>
            <a:r>
              <a:rPr lang="fa-IR" sz="2800" b="1" dirty="0">
                <a:cs typeface="+mj-cs"/>
              </a:rPr>
              <a:t>اگر روح الهی را جدی نگیریم، و انسان را </a:t>
            </a:r>
            <a:r>
              <a:rPr lang="fa-IR" sz="2800" b="1" dirty="0" smtClean="0">
                <a:solidFill>
                  <a:srgbClr val="C00000"/>
                </a:solidFill>
                <a:cs typeface="+mj-cs"/>
              </a:rPr>
              <a:t>فقط</a:t>
            </a:r>
            <a:r>
              <a:rPr lang="fa-IR" sz="2800" b="1" dirty="0" smtClean="0">
                <a:cs typeface="+mj-cs"/>
              </a:rPr>
              <a:t> </a:t>
            </a:r>
            <a:r>
              <a:rPr lang="fa-IR" sz="2800" b="1" dirty="0">
                <a:cs typeface="+mj-cs"/>
              </a:rPr>
              <a:t>محصول </a:t>
            </a:r>
            <a:r>
              <a:rPr lang="fa-IR" sz="2800" b="1" dirty="0" smtClean="0">
                <a:cs typeface="+mj-cs"/>
              </a:rPr>
              <a:t>تکامل داروینی ببینیم،</a:t>
            </a:r>
          </a:p>
          <a:p>
            <a:pPr algn="just" rtl="1">
              <a:buNone/>
            </a:pPr>
            <a:r>
              <a:rPr lang="fa-IR" sz="2800" b="1" dirty="0" smtClean="0">
                <a:solidFill>
                  <a:srgbClr val="C00000"/>
                </a:solidFill>
                <a:cs typeface="+mj-cs"/>
              </a:rPr>
              <a:t>ارزشمندی</a:t>
            </a:r>
            <a:r>
              <a:rPr lang="fa-IR" sz="2800" b="1" dirty="0" smtClean="0">
                <a:cs typeface="+mj-cs"/>
              </a:rPr>
              <a:t> </a:t>
            </a:r>
            <a:r>
              <a:rPr lang="fa-IR" sz="2800" b="1" dirty="0">
                <a:cs typeface="+mj-cs"/>
              </a:rPr>
              <a:t>خاصی برای انسان نمی‌توان </a:t>
            </a:r>
            <a:r>
              <a:rPr lang="fa-IR" sz="2800" b="1" dirty="0" smtClean="0">
                <a:cs typeface="+mj-cs"/>
              </a:rPr>
              <a:t>پذیرفت؛</a:t>
            </a:r>
          </a:p>
          <a:p>
            <a:pPr algn="just" rtl="1">
              <a:buNone/>
            </a:pPr>
            <a:r>
              <a:rPr lang="fa-IR" sz="2800" b="1" dirty="0" smtClean="0">
                <a:cs typeface="+mj-cs"/>
              </a:rPr>
              <a:t>و </a:t>
            </a:r>
            <a:r>
              <a:rPr lang="fa-IR" sz="2800" b="1" dirty="0">
                <a:cs typeface="+mj-cs"/>
              </a:rPr>
              <a:t>از «</a:t>
            </a:r>
            <a:r>
              <a:rPr lang="fa-IR" sz="2800" b="1" dirty="0">
                <a:solidFill>
                  <a:srgbClr val="C00000"/>
                </a:solidFill>
                <a:cs typeface="+mj-cs"/>
              </a:rPr>
              <a:t>حقوق بشر</a:t>
            </a:r>
            <a:r>
              <a:rPr lang="fa-IR" sz="2800" b="1" dirty="0">
                <a:cs typeface="+mj-cs"/>
              </a:rPr>
              <a:t>» نمی‌توان دم زد.</a:t>
            </a:r>
          </a:p>
          <a:p>
            <a:pPr algn="just" rtl="1">
              <a:buNone/>
            </a:pPr>
            <a:endParaRPr lang="fa-IR" sz="2800" b="1" dirty="0">
              <a:solidFill>
                <a:schemeClr val="accent3">
                  <a:lumMod val="75000"/>
                </a:schemeClr>
              </a:solidFill>
              <a:cs typeface="+mj-cs"/>
            </a:endParaRPr>
          </a:p>
          <a:p>
            <a:pPr algn="just" rtl="1">
              <a:buNone/>
            </a:pPr>
            <a:r>
              <a:rPr lang="fa-IR" sz="2800" b="1" dirty="0">
                <a:cs typeface="+mj-cs"/>
              </a:rPr>
              <a:t>فهم ابلیس از انسان (صرفاً داروینی دیدن انسان و انکار ارزشمندی او)</a:t>
            </a:r>
          </a:p>
          <a:p>
            <a:pPr algn="just" rtl="1">
              <a:buNone/>
            </a:pPr>
            <a:r>
              <a:rPr lang="fa-IR" sz="2800" b="1" dirty="0">
                <a:cs typeface="+mj-cs"/>
              </a:rPr>
              <a:t>وَ لَقَدْ خَلَقْنَا الْإِنْسانَ </a:t>
            </a:r>
            <a:r>
              <a:rPr lang="fa-IR" sz="2800" b="1" dirty="0">
                <a:solidFill>
                  <a:schemeClr val="accent2">
                    <a:lumMod val="75000"/>
                  </a:schemeClr>
                </a:solidFill>
                <a:cs typeface="+mj-cs"/>
              </a:rPr>
              <a:t>مِنْ صَلْصالٍ مِنْ حَمَإٍ مَسْنُونٍ </a:t>
            </a:r>
            <a:r>
              <a:rPr lang="fa-IR" sz="2800" b="1" dirty="0">
                <a:cs typeface="+mj-cs"/>
              </a:rPr>
              <a:t>(26) ...</a:t>
            </a:r>
          </a:p>
          <a:p>
            <a:pPr algn="just" rtl="1">
              <a:buNone/>
            </a:pPr>
            <a:r>
              <a:rPr lang="fa-IR" sz="2800" b="1" dirty="0">
                <a:cs typeface="+mj-cs"/>
              </a:rPr>
              <a:t>وَ إِذْ قالَ رَبُّكَ لِلْمَلائِكَةِ إِنِّي خالِقٌ بَشَراً </a:t>
            </a:r>
            <a:r>
              <a:rPr lang="fa-IR" sz="2800" b="1" dirty="0">
                <a:solidFill>
                  <a:schemeClr val="accent2">
                    <a:lumMod val="75000"/>
                  </a:schemeClr>
                </a:solidFill>
                <a:cs typeface="+mj-cs"/>
              </a:rPr>
              <a:t>مِنْ صَلْصالٍ مِنْ حَمَإٍ مَسْنُونٍ </a:t>
            </a:r>
            <a:r>
              <a:rPr lang="fa-IR" sz="2800" b="1" dirty="0">
                <a:cs typeface="+mj-cs"/>
              </a:rPr>
              <a:t>(28)</a:t>
            </a:r>
          </a:p>
          <a:p>
            <a:pPr algn="just" rtl="1">
              <a:buNone/>
            </a:pPr>
            <a:r>
              <a:rPr lang="fa-IR" sz="2800" b="1" dirty="0">
                <a:solidFill>
                  <a:srgbClr val="0070C0"/>
                </a:solidFill>
                <a:cs typeface="+mj-cs"/>
              </a:rPr>
              <a:t>فَإِذا سَوَّيْتُهُ وَ نَفَخْتُ فيهِ مِنْ رُوحي</a:t>
            </a:r>
            <a:r>
              <a:rPr lang="fa-IR" sz="2800" b="1" dirty="0">
                <a:cs typeface="+mj-cs"/>
              </a:rPr>
              <a:t>‏ </a:t>
            </a:r>
            <a:r>
              <a:rPr lang="fa-IR" sz="2800" b="1" dirty="0">
                <a:solidFill>
                  <a:srgbClr val="00B050"/>
                </a:solidFill>
                <a:cs typeface="+mj-cs"/>
              </a:rPr>
              <a:t>فَقَعُوا لَهُ ساجِدينَ </a:t>
            </a:r>
            <a:r>
              <a:rPr lang="fa-IR" sz="2800" b="1" dirty="0">
                <a:cs typeface="+mj-cs"/>
              </a:rPr>
              <a:t>(29) ...</a:t>
            </a:r>
          </a:p>
          <a:p>
            <a:pPr algn="just" rtl="1">
              <a:buNone/>
            </a:pPr>
            <a:r>
              <a:rPr lang="fa-IR" sz="2800" b="1" dirty="0">
                <a:cs typeface="+mj-cs"/>
              </a:rPr>
              <a:t>قالَ </a:t>
            </a:r>
            <a:r>
              <a:rPr lang="fa-IR" sz="2800" b="1" dirty="0">
                <a:solidFill>
                  <a:srgbClr val="00B050"/>
                </a:solidFill>
                <a:cs typeface="+mj-cs"/>
              </a:rPr>
              <a:t>لَمْ أَكُنْ لِأَسْجُدَ </a:t>
            </a:r>
            <a:r>
              <a:rPr lang="fa-IR" sz="2800" b="1" dirty="0">
                <a:cs typeface="+mj-cs"/>
              </a:rPr>
              <a:t>لِبَشَرٍ خَلَقْتَهُ </a:t>
            </a:r>
            <a:r>
              <a:rPr lang="fa-IR" sz="2800" b="1" dirty="0">
                <a:solidFill>
                  <a:schemeClr val="accent2">
                    <a:lumMod val="75000"/>
                  </a:schemeClr>
                </a:solidFill>
                <a:cs typeface="+mj-cs"/>
              </a:rPr>
              <a:t>مِنْ صَلْصالٍ مِنْ حَمَإٍ مَسْنُونٍ </a:t>
            </a:r>
            <a:r>
              <a:rPr lang="fa-IR" sz="2800" b="1" dirty="0">
                <a:cs typeface="+mj-cs"/>
              </a:rPr>
              <a:t>(33)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ارزش انسان (مایه تمایز انسان که او را ذی‌حق می‌کند)</a:t>
            </a:r>
            <a:endParaRPr lang="en-US" dirty="0"/>
          </a:p>
        </p:txBody>
      </p:sp>
      <p:sp>
        <p:nvSpPr>
          <p:cNvPr id="4" name="Striped Right Arrow 3">
            <a:hlinkClick r:id="rId2" action="ppaction://hlinksldjump"/>
          </p:cNvPr>
          <p:cNvSpPr/>
          <p:nvPr/>
        </p:nvSpPr>
        <p:spPr>
          <a:xfrm>
            <a:off x="11093196" y="6007292"/>
            <a:ext cx="489204" cy="484632"/>
          </a:xfrm>
          <a:prstGeom prst="striped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62279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3791" y="1802675"/>
            <a:ext cx="9919821" cy="285471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fa-IR" sz="6000" dirty="0">
                <a:solidFill>
                  <a:schemeClr val="accent6"/>
                </a:solidFill>
                <a:cs typeface="B Davat" panose="00000400000000000000" pitchFamily="2" charset="-78"/>
              </a:rPr>
              <a:t>رَبِّ اشْرَحْ لي‏ </a:t>
            </a:r>
            <a:r>
              <a:rPr lang="fa-IR" sz="6000" dirty="0" smtClean="0">
                <a:solidFill>
                  <a:schemeClr val="accent6"/>
                </a:solidFill>
                <a:cs typeface="B Davat" panose="00000400000000000000" pitchFamily="2" charset="-78"/>
              </a:rPr>
              <a:t>صَدْری وَ </a:t>
            </a:r>
            <a:r>
              <a:rPr lang="fa-IR" sz="6000" dirty="0">
                <a:solidFill>
                  <a:schemeClr val="accent6"/>
                </a:solidFill>
                <a:cs typeface="B Davat" panose="00000400000000000000" pitchFamily="2" charset="-78"/>
              </a:rPr>
              <a:t>يَسِّرْ لىِ </a:t>
            </a:r>
            <a:r>
              <a:rPr lang="fa-IR" sz="6000" dirty="0" smtClean="0">
                <a:solidFill>
                  <a:schemeClr val="accent6"/>
                </a:solidFill>
                <a:cs typeface="B Davat" panose="00000400000000000000" pitchFamily="2" charset="-78"/>
              </a:rPr>
              <a:t>أَمْرِى</a:t>
            </a:r>
            <a:r>
              <a:rPr lang="en-US" sz="6000" dirty="0" smtClean="0">
                <a:solidFill>
                  <a:schemeClr val="accent6"/>
                </a:solidFill>
                <a:cs typeface="B Davat" panose="00000400000000000000" pitchFamily="2" charset="-78"/>
              </a:rPr>
              <a:t> </a:t>
            </a:r>
            <a:r>
              <a:rPr lang="fa-IR" sz="6000" dirty="0" smtClean="0">
                <a:solidFill>
                  <a:schemeClr val="accent6"/>
                </a:solidFill>
                <a:cs typeface="B Davat" panose="00000400000000000000" pitchFamily="2" charset="-78"/>
              </a:rPr>
              <a:t>وَ </a:t>
            </a:r>
            <a:r>
              <a:rPr lang="fa-IR" sz="6000" dirty="0">
                <a:solidFill>
                  <a:schemeClr val="accent6"/>
                </a:solidFill>
                <a:cs typeface="B Davat" panose="00000400000000000000" pitchFamily="2" charset="-78"/>
              </a:rPr>
              <a:t>احْلُلْ عُقْدَةً مِنْ </a:t>
            </a:r>
            <a:r>
              <a:rPr lang="fa-IR" sz="6000" dirty="0" smtClean="0">
                <a:solidFill>
                  <a:schemeClr val="accent6"/>
                </a:solidFill>
                <a:cs typeface="B Davat" panose="00000400000000000000" pitchFamily="2" charset="-78"/>
              </a:rPr>
              <a:t>لِسَانىِ</a:t>
            </a:r>
            <a:r>
              <a:rPr lang="en-US" sz="6000" dirty="0" smtClean="0">
                <a:solidFill>
                  <a:schemeClr val="accent6"/>
                </a:solidFill>
                <a:cs typeface="B Davat" panose="00000400000000000000" pitchFamily="2" charset="-78"/>
              </a:rPr>
              <a:t> </a:t>
            </a:r>
            <a:r>
              <a:rPr lang="fa-IR" sz="6000" dirty="0" smtClean="0">
                <a:solidFill>
                  <a:schemeClr val="accent6"/>
                </a:solidFill>
                <a:cs typeface="B Davat" panose="00000400000000000000" pitchFamily="2" charset="-78"/>
              </a:rPr>
              <a:t>يَفْقَهُواْ قَوْلىِ</a:t>
            </a:r>
            <a:endParaRPr lang="en-US" sz="6000" dirty="0">
              <a:solidFill>
                <a:schemeClr val="accent6"/>
              </a:solidFill>
              <a:cs typeface="B Dava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571873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rgbClr val="92D050"/>
            </a:gs>
            <a:gs pos="10000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2847" y="1417638"/>
            <a:ext cx="11390810" cy="5139916"/>
          </a:xfrm>
        </p:spPr>
        <p:txBody>
          <a:bodyPr>
            <a:normAutofit fontScale="85000" lnSpcReduction="10000"/>
          </a:bodyPr>
          <a:lstStyle/>
          <a:p>
            <a:pPr marL="109728" indent="0">
              <a:lnSpc>
                <a:spcPct val="120000"/>
              </a:lnSpc>
              <a:buNone/>
            </a:pPr>
            <a:r>
              <a:rPr lang="fa-IR" sz="2400" b="1" dirty="0" smtClean="0">
                <a:cs typeface="+mj-cs"/>
              </a:rPr>
              <a:t>انسان </a:t>
            </a:r>
            <a:r>
              <a:rPr lang="fa-IR" sz="2400" b="1" dirty="0">
                <a:cs typeface="+mj-cs"/>
              </a:rPr>
              <a:t>چون روح الهی دارد و با خدا پیمان بسته، «حق» خلیفة‌اللهی به او داده شده است</a:t>
            </a:r>
            <a:r>
              <a:rPr lang="fa-IR" sz="2400" b="1" dirty="0" smtClean="0">
                <a:cs typeface="+mj-cs"/>
              </a:rPr>
              <a:t>؛ </a:t>
            </a:r>
            <a:r>
              <a:rPr lang="fa-IR" sz="2400" b="1" dirty="0"/>
              <a:t>(حق انسانیت)</a:t>
            </a:r>
          </a:p>
          <a:p>
            <a:pPr marL="109728" indent="0" algn="ctr">
              <a:lnSpc>
                <a:spcPct val="120000"/>
              </a:lnSpc>
              <a:buNone/>
            </a:pPr>
            <a:r>
              <a:rPr lang="fa-IR" sz="2400" b="1" dirty="0" smtClean="0">
                <a:cs typeface="+mj-cs"/>
              </a:rPr>
              <a:t>اقتضای </a:t>
            </a:r>
            <a:r>
              <a:rPr lang="fa-IR" sz="2400" b="1" dirty="0">
                <a:cs typeface="+mj-cs"/>
              </a:rPr>
              <a:t>این حق او عیناً وظیفه </a:t>
            </a:r>
            <a:r>
              <a:rPr lang="fa-IR" sz="2400" b="1" dirty="0" smtClean="0">
                <a:cs typeface="+mj-cs"/>
              </a:rPr>
              <a:t>اوست.</a:t>
            </a:r>
            <a:r>
              <a:rPr lang="fa-IR" sz="2400" b="1" dirty="0"/>
              <a:t> </a:t>
            </a:r>
            <a:endParaRPr lang="fa-IR" sz="2400" b="1" dirty="0" smtClean="0"/>
          </a:p>
          <a:p>
            <a:pPr marL="109728" indent="0">
              <a:lnSpc>
                <a:spcPct val="120000"/>
              </a:lnSpc>
              <a:buNone/>
            </a:pPr>
            <a:r>
              <a:rPr lang="fa-IR" sz="2100" b="1" dirty="0" smtClean="0">
                <a:cs typeface="+mj-cs"/>
              </a:rPr>
              <a:t>(در </a:t>
            </a:r>
            <a:r>
              <a:rPr lang="fa-IR" sz="2100" b="1" dirty="0">
                <a:cs typeface="+mj-cs"/>
              </a:rPr>
              <a:t>این نگاه حق و تکلیف در مقابل هم نیست، بلکه تکلیف دقیقا ناشی از حق است: چون حق رسیدن به سعادت مطلق را دارم چنین تکالیفی دارم</a:t>
            </a:r>
            <a:r>
              <a:rPr lang="fa-IR" sz="2100" b="1" dirty="0" smtClean="0">
                <a:cs typeface="+mj-cs"/>
              </a:rPr>
              <a:t>)</a:t>
            </a:r>
          </a:p>
          <a:p>
            <a:pPr marL="109728" indent="0" algn="r" rtl="1">
              <a:lnSpc>
                <a:spcPct val="120000"/>
              </a:lnSpc>
              <a:buNone/>
            </a:pPr>
            <a:r>
              <a:rPr lang="fa-IR" sz="2400" b="1" dirty="0" smtClean="0">
                <a:cs typeface="+mj-cs"/>
              </a:rPr>
              <a:t> پس </a:t>
            </a:r>
            <a:r>
              <a:rPr lang="fa-IR" sz="2400" b="1" dirty="0">
                <a:cs typeface="+mj-cs"/>
              </a:rPr>
              <a:t>در درجه اول در پیشگاه خدا مسئول </a:t>
            </a:r>
            <a:r>
              <a:rPr lang="fa-IR" sz="2400" b="1" dirty="0" smtClean="0">
                <a:cs typeface="+mj-cs"/>
              </a:rPr>
              <a:t>است؛ لذا </a:t>
            </a:r>
            <a:r>
              <a:rPr lang="fa-IR" sz="2400" b="1" dirty="0">
                <a:cs typeface="+mj-cs"/>
              </a:rPr>
              <a:t>در پیشگاه خود، دیگران، عالم طبیعت هم مسئول است </a:t>
            </a:r>
            <a:r>
              <a:rPr lang="fa-IR" sz="1900" b="1" dirty="0">
                <a:cs typeface="+mj-cs"/>
              </a:rPr>
              <a:t>(رساله حقوق امام سجاد)</a:t>
            </a:r>
            <a:endParaRPr lang="fa-IR" sz="2800" b="1" dirty="0">
              <a:cs typeface="+mj-cs"/>
            </a:endParaRPr>
          </a:p>
          <a:p>
            <a:pPr marL="109728" indent="0" algn="r" rtl="1">
              <a:lnSpc>
                <a:spcPct val="120000"/>
              </a:lnSpc>
              <a:buNone/>
            </a:pPr>
            <a:r>
              <a:rPr lang="fa-IR" sz="2400" b="1" dirty="0" smtClean="0">
                <a:solidFill>
                  <a:srgbClr val="C00000"/>
                </a:solidFill>
                <a:cs typeface="+mj-cs"/>
              </a:rPr>
              <a:t>ثمره مهم:</a:t>
            </a:r>
          </a:p>
          <a:p>
            <a:pPr marL="109728" indent="0" algn="r" rtl="1">
              <a:lnSpc>
                <a:spcPct val="120000"/>
              </a:lnSpc>
              <a:buNone/>
            </a:pPr>
            <a:r>
              <a:rPr lang="fa-IR" sz="2400" b="1" dirty="0" smtClean="0">
                <a:cs typeface="+mj-cs"/>
              </a:rPr>
              <a:t>قوانین شریعت الهی، فقط ناظر به الزام بیرونی نیست؛ بلکه قوانینی است با الزامات درونی و بیرونی برای رشد همه‌جانبه‌ی انسان.</a:t>
            </a:r>
          </a:p>
          <a:p>
            <a:pPr marL="109728" indent="0" algn="r" rtl="1">
              <a:lnSpc>
                <a:spcPct val="120000"/>
              </a:lnSpc>
              <a:buNone/>
            </a:pPr>
            <a:endParaRPr lang="fa-IR" sz="2400" b="1" dirty="0">
              <a:cs typeface="+mj-cs"/>
            </a:endParaRPr>
          </a:p>
          <a:p>
            <a:pPr marL="109728" indent="0" rtl="1">
              <a:lnSpc>
                <a:spcPct val="120000"/>
              </a:lnSpc>
              <a:buNone/>
            </a:pPr>
            <a:r>
              <a:rPr lang="fa-IR" sz="2400" b="1" dirty="0" smtClean="0">
                <a:solidFill>
                  <a:srgbClr val="C00000"/>
                </a:solidFill>
                <a:cs typeface="+mj-cs"/>
              </a:rPr>
              <a:t>یادآوری: در منطق اومانیسم</a:t>
            </a:r>
            <a:endParaRPr lang="fa-IR" sz="2400" b="1" dirty="0">
              <a:solidFill>
                <a:srgbClr val="C00000"/>
              </a:solidFill>
              <a:cs typeface="+mj-cs"/>
            </a:endParaRPr>
          </a:p>
          <a:p>
            <a:pPr marL="109728" indent="0" algn="r" rtl="1">
              <a:lnSpc>
                <a:spcPct val="120000"/>
              </a:lnSpc>
              <a:buNone/>
            </a:pPr>
            <a:r>
              <a:rPr lang="fa-IR" sz="2400" b="1" dirty="0">
                <a:cs typeface="+mj-cs"/>
              </a:rPr>
              <a:t>انسان کرامت ویژه و برتری ندارد، جز برتری داروینی؛ که توان زندگی اجتماعی مبتنی بر قرارداد پیدا کرده؛ پس </a:t>
            </a:r>
            <a:r>
              <a:rPr lang="fa-IR" sz="2400" b="1" dirty="0" smtClean="0">
                <a:cs typeface="+mj-cs"/>
              </a:rPr>
              <a:t>قوانین </a:t>
            </a:r>
            <a:r>
              <a:rPr lang="fa-IR" sz="2400" b="1" dirty="0">
                <a:cs typeface="+mj-cs"/>
              </a:rPr>
              <a:t>صرفاً تابع قراردادهای بین افراد است؛ و لاغیر. (حق </a:t>
            </a:r>
            <a:r>
              <a:rPr lang="fa-IR" sz="2400" b="1" dirty="0" smtClean="0">
                <a:cs typeface="+mj-cs"/>
              </a:rPr>
              <a:t>آزادی و قانون دموکراسی)</a:t>
            </a:r>
            <a:endParaRPr lang="fa-IR" sz="2400" b="1" dirty="0">
              <a:cs typeface="+mj-cs"/>
            </a:endParaRPr>
          </a:p>
          <a:p>
            <a:pPr marL="109728" indent="0" algn="r" rtl="1">
              <a:lnSpc>
                <a:spcPct val="120000"/>
              </a:lnSpc>
              <a:buNone/>
            </a:pPr>
            <a:r>
              <a:rPr lang="fa-IR" sz="2400" b="1" dirty="0">
                <a:solidFill>
                  <a:srgbClr val="C00000"/>
                </a:solidFill>
                <a:cs typeface="+mj-cs"/>
              </a:rPr>
              <a:t>اشکال مهم: </a:t>
            </a:r>
          </a:p>
          <a:p>
            <a:pPr marL="109728" indent="0" algn="r" rtl="1">
              <a:lnSpc>
                <a:spcPct val="120000"/>
              </a:lnSpc>
              <a:buNone/>
            </a:pPr>
            <a:r>
              <a:rPr lang="fa-IR" sz="2400" b="1" dirty="0">
                <a:cs typeface="+mj-cs"/>
              </a:rPr>
              <a:t>1. ژن برترها حق بیشتری </a:t>
            </a:r>
            <a:r>
              <a:rPr lang="fa-IR" sz="2400" b="1" dirty="0" smtClean="0">
                <a:cs typeface="+mj-cs"/>
              </a:rPr>
              <a:t>دارند، پس در تدوین قانون تبعیض‌آمیز مجازند (استعمار</a:t>
            </a:r>
            <a:r>
              <a:rPr lang="fa-IR" sz="2400" b="1" dirty="0">
                <a:cs typeface="+mj-cs"/>
              </a:rPr>
              <a:t>)</a:t>
            </a:r>
          </a:p>
          <a:p>
            <a:pPr marL="109728" indent="0" algn="r" rtl="1">
              <a:lnSpc>
                <a:spcPct val="120000"/>
              </a:lnSpc>
              <a:buNone/>
            </a:pPr>
            <a:r>
              <a:rPr lang="fa-IR" sz="2400" b="1" dirty="0">
                <a:cs typeface="+mj-cs"/>
              </a:rPr>
              <a:t>2. هرجا </a:t>
            </a:r>
            <a:r>
              <a:rPr lang="fa-IR" sz="2400" b="1" dirty="0" smtClean="0">
                <a:cs typeface="+mj-cs"/>
              </a:rPr>
              <a:t>بتوان </a:t>
            </a:r>
            <a:r>
              <a:rPr lang="fa-IR" sz="2400" b="1" dirty="0">
                <a:cs typeface="+mj-cs"/>
              </a:rPr>
              <a:t>بر قرارداد فائق </a:t>
            </a:r>
            <a:r>
              <a:rPr lang="fa-IR" sz="2400" b="1" dirty="0" smtClean="0">
                <a:cs typeface="+mj-cs"/>
              </a:rPr>
              <a:t>شد </a:t>
            </a:r>
            <a:r>
              <a:rPr lang="fa-IR" sz="2400" b="1" dirty="0">
                <a:cs typeface="+mj-cs"/>
              </a:rPr>
              <a:t>(با </a:t>
            </a:r>
            <a:r>
              <a:rPr lang="fa-IR" sz="2400" b="1" dirty="0" smtClean="0">
                <a:cs typeface="+mj-cs"/>
              </a:rPr>
              <a:t>تبلیغات و فریبکاری، زور، یا </a:t>
            </a:r>
            <a:r>
              <a:rPr lang="fa-IR" sz="2400" b="1" dirty="0">
                <a:cs typeface="+mj-cs"/>
              </a:rPr>
              <a:t>...) </a:t>
            </a:r>
            <a:r>
              <a:rPr lang="fa-IR" sz="2400" b="1" dirty="0" smtClean="0">
                <a:cs typeface="+mj-cs"/>
              </a:rPr>
              <a:t>حق و قانون </a:t>
            </a:r>
            <a:r>
              <a:rPr lang="fa-IR" sz="2400" b="1" dirty="0">
                <a:cs typeface="+mj-cs"/>
              </a:rPr>
              <a:t>عوض می‌شود.</a:t>
            </a:r>
            <a:endParaRPr lang="fa-IR" dirty="0">
              <a:cs typeface="+mj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مبنای حق </a:t>
            </a:r>
            <a:r>
              <a:rPr lang="fa-IR" dirty="0"/>
              <a:t>و </a:t>
            </a:r>
            <a:r>
              <a:rPr lang="fa-IR" dirty="0" smtClean="0"/>
              <a:t>قانون در </a:t>
            </a:r>
            <a:r>
              <a:rPr lang="fa-IR" dirty="0"/>
              <a:t>منطق خداباور</a:t>
            </a:r>
          </a:p>
        </p:txBody>
      </p:sp>
    </p:spTree>
    <p:extLst>
      <p:ext uri="{BB962C8B-B14F-4D97-AF65-F5344CB8AC3E}">
        <p14:creationId xmlns:p14="http://schemas.microsoft.com/office/powerpoint/2010/main" val="29579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2846" y="1481329"/>
            <a:ext cx="11129554" cy="4525963"/>
          </a:xfrm>
        </p:spPr>
        <p:txBody>
          <a:bodyPr>
            <a:normAutofit/>
          </a:bodyPr>
          <a:lstStyle/>
          <a:p>
            <a:pPr marL="109728" indent="0">
              <a:lnSpc>
                <a:spcPct val="150000"/>
              </a:lnSpc>
              <a:buNone/>
            </a:pPr>
            <a:r>
              <a:rPr lang="fa-IR" b="1" dirty="0" smtClean="0">
                <a:solidFill>
                  <a:schemeClr val="accent6"/>
                </a:solidFill>
              </a:rPr>
              <a:t>الف. وجوب حجاب در </a:t>
            </a:r>
            <a:r>
              <a:rPr lang="fa-IR" b="1" dirty="0">
                <a:solidFill>
                  <a:schemeClr val="accent6"/>
                </a:solidFill>
              </a:rPr>
              <a:t>محدوده غیر از وجه و کفین و </a:t>
            </a:r>
            <a:r>
              <a:rPr lang="fa-IR" b="1" dirty="0" smtClean="0">
                <a:solidFill>
                  <a:schemeClr val="accent6"/>
                </a:solidFill>
              </a:rPr>
              <a:t>قدمین، از ضروریات اسلام است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2400" b="1" dirty="0" smtClean="0"/>
              <a:t>(ضروری دین: هرکس به دین می‌نگرد این را مربوط به آن می‌داند.)</a:t>
            </a:r>
          </a:p>
          <a:p>
            <a:pPr lvl="1">
              <a:lnSpc>
                <a:spcPct val="150000"/>
              </a:lnSpc>
            </a:pPr>
            <a:r>
              <a:rPr lang="fa-IR" sz="2000" b="1" dirty="0" smtClean="0"/>
              <a:t>غیرمسلمانها هم حجاب را نماد مسلمانی می‌دانند</a:t>
            </a:r>
          </a:p>
          <a:p>
            <a:pPr lvl="1">
              <a:lnSpc>
                <a:spcPct val="150000"/>
              </a:lnSpc>
            </a:pPr>
            <a:r>
              <a:rPr lang="fa-IR" sz="2000" b="1" dirty="0" smtClean="0"/>
              <a:t>شیعه و سنی علیرغم اختلافات حتی در بسیاری از احکام عبادی مثل نماز، در </a:t>
            </a:r>
            <a:r>
              <a:rPr lang="fa-IR" sz="2000" b="1" dirty="0" smtClean="0">
                <a:solidFill>
                  <a:srgbClr val="C00000"/>
                </a:solidFill>
              </a:rPr>
              <a:t>وجوب</a:t>
            </a:r>
            <a:r>
              <a:rPr lang="fa-IR" sz="2000" b="1" dirty="0" smtClean="0"/>
              <a:t> حجاب سر و بدن زن اختلافی نکرده‌اند (همه اختلافات فقط در محدوده </a:t>
            </a:r>
            <a:r>
              <a:rPr lang="fa-IR" sz="2000" b="1" dirty="0" smtClean="0">
                <a:solidFill>
                  <a:srgbClr val="C00000"/>
                </a:solidFill>
              </a:rPr>
              <a:t>جواز</a:t>
            </a:r>
            <a:r>
              <a:rPr lang="fa-IR" sz="2000" b="1" dirty="0" smtClean="0"/>
              <a:t> وجه و کفین و قدمین بوده)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b="1" dirty="0" smtClean="0">
                <a:solidFill>
                  <a:schemeClr val="accent6"/>
                </a:solidFill>
              </a:rPr>
              <a:t>ب. اشاره‌ای به شبهات برخی معاصرین در انکار این محدوده حجاب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حکم حجاب در اسلام</a:t>
            </a:r>
            <a:endParaRPr lang="fa-IR" dirty="0"/>
          </a:p>
        </p:txBody>
      </p:sp>
      <p:sp>
        <p:nvSpPr>
          <p:cNvPr id="5" name="Striped Right Arrow 4">
            <a:hlinkClick r:id="rId2" action="ppaction://hlinksldjump"/>
          </p:cNvPr>
          <p:cNvSpPr/>
          <p:nvPr/>
        </p:nvSpPr>
        <p:spPr>
          <a:xfrm>
            <a:off x="11203578" y="5764976"/>
            <a:ext cx="489204" cy="484632"/>
          </a:xfrm>
          <a:prstGeom prst="striped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240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880" y="390525"/>
            <a:ext cx="12009120" cy="6371681"/>
          </a:xfrm>
          <a:prstGeom prst="rect">
            <a:avLst/>
          </a:prstGeom>
          <a:noFill/>
        </p:spPr>
      </p:sp>
      <p:sp>
        <p:nvSpPr>
          <p:cNvPr id="5" name="Freeform 4"/>
          <p:cNvSpPr/>
          <p:nvPr/>
        </p:nvSpPr>
        <p:spPr>
          <a:xfrm>
            <a:off x="10568544" y="2786306"/>
            <a:ext cx="211647" cy="265264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652649"/>
                </a:lnTo>
                <a:lnTo>
                  <a:pt x="211647" y="2652649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Freeform 6"/>
          <p:cNvSpPr/>
          <p:nvPr/>
        </p:nvSpPr>
        <p:spPr>
          <a:xfrm>
            <a:off x="10568544" y="2786306"/>
            <a:ext cx="212472" cy="63413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634138"/>
                </a:lnTo>
                <a:lnTo>
                  <a:pt x="212472" y="634138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 7"/>
          <p:cNvSpPr/>
          <p:nvPr/>
        </p:nvSpPr>
        <p:spPr>
          <a:xfrm>
            <a:off x="10568544" y="2786306"/>
            <a:ext cx="212472" cy="163348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633481"/>
                </a:lnTo>
                <a:lnTo>
                  <a:pt x="212472" y="1633481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9425647" y="1313944"/>
            <a:ext cx="1707290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48153"/>
                </a:lnTo>
                <a:lnTo>
                  <a:pt x="1707290" y="148153"/>
                </a:lnTo>
                <a:lnTo>
                  <a:pt x="1707290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reeform 9"/>
          <p:cNvSpPr/>
          <p:nvPr/>
        </p:nvSpPr>
        <p:spPr>
          <a:xfrm>
            <a:off x="8861254" y="2710106"/>
            <a:ext cx="211647" cy="365444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654447"/>
                </a:lnTo>
                <a:lnTo>
                  <a:pt x="211647" y="3654447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Freeform 10"/>
          <p:cNvSpPr/>
          <p:nvPr/>
        </p:nvSpPr>
        <p:spPr>
          <a:xfrm>
            <a:off x="8861254" y="2710106"/>
            <a:ext cx="211647" cy="265264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652649"/>
                </a:lnTo>
                <a:lnTo>
                  <a:pt x="211647" y="2652649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reeform 11"/>
          <p:cNvSpPr/>
          <p:nvPr/>
        </p:nvSpPr>
        <p:spPr>
          <a:xfrm>
            <a:off x="8861254" y="2710106"/>
            <a:ext cx="211647" cy="165085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650850"/>
                </a:lnTo>
                <a:lnTo>
                  <a:pt x="211647" y="1650850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Freeform 12"/>
          <p:cNvSpPr/>
          <p:nvPr/>
        </p:nvSpPr>
        <p:spPr>
          <a:xfrm>
            <a:off x="8861254" y="2710106"/>
            <a:ext cx="211647" cy="64905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649052"/>
                </a:lnTo>
                <a:lnTo>
                  <a:pt x="211647" y="649052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reeform 13"/>
          <p:cNvSpPr/>
          <p:nvPr/>
        </p:nvSpPr>
        <p:spPr>
          <a:xfrm>
            <a:off x="9379927" y="1313944"/>
            <a:ext cx="91440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7153963" y="2494867"/>
            <a:ext cx="211647" cy="265264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652649"/>
                </a:lnTo>
                <a:lnTo>
                  <a:pt x="211647" y="2652649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reeform 15"/>
          <p:cNvSpPr/>
          <p:nvPr/>
        </p:nvSpPr>
        <p:spPr>
          <a:xfrm>
            <a:off x="7153963" y="2494867"/>
            <a:ext cx="211647" cy="53854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538544"/>
                </a:lnTo>
                <a:lnTo>
                  <a:pt x="211647" y="538544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7153963" y="2494867"/>
            <a:ext cx="220339" cy="163348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633481"/>
                </a:lnTo>
                <a:lnTo>
                  <a:pt x="220339" y="1633481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7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reeform 17"/>
          <p:cNvSpPr/>
          <p:nvPr/>
        </p:nvSpPr>
        <p:spPr>
          <a:xfrm>
            <a:off x="7718357" y="1313944"/>
            <a:ext cx="1707290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707290" y="0"/>
                </a:moveTo>
                <a:lnTo>
                  <a:pt x="1707290" y="148153"/>
                </a:lnTo>
                <a:lnTo>
                  <a:pt x="0" y="148153"/>
                </a:lnTo>
                <a:lnTo>
                  <a:pt x="0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3450131" y="1140923"/>
            <a:ext cx="2560935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48153"/>
                </a:lnTo>
                <a:lnTo>
                  <a:pt x="2560935" y="148153"/>
                </a:lnTo>
                <a:lnTo>
                  <a:pt x="2560935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Freeform 19"/>
          <p:cNvSpPr/>
          <p:nvPr/>
        </p:nvSpPr>
        <p:spPr>
          <a:xfrm>
            <a:off x="3450131" y="1140923"/>
            <a:ext cx="853645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48153"/>
                </a:lnTo>
                <a:lnTo>
                  <a:pt x="853645" y="148153"/>
                </a:lnTo>
                <a:lnTo>
                  <a:pt x="853645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Freeform 20"/>
          <p:cNvSpPr/>
          <p:nvPr/>
        </p:nvSpPr>
        <p:spPr>
          <a:xfrm>
            <a:off x="2596486" y="1140923"/>
            <a:ext cx="853645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853645" y="0"/>
                </a:moveTo>
                <a:lnTo>
                  <a:pt x="853645" y="148153"/>
                </a:lnTo>
                <a:lnTo>
                  <a:pt x="0" y="148153"/>
                </a:lnTo>
                <a:lnTo>
                  <a:pt x="0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Freeform 21"/>
          <p:cNvSpPr/>
          <p:nvPr/>
        </p:nvSpPr>
        <p:spPr>
          <a:xfrm>
            <a:off x="889196" y="1140923"/>
            <a:ext cx="2560935" cy="29630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560935" y="0"/>
                </a:moveTo>
                <a:lnTo>
                  <a:pt x="2560935" y="148153"/>
                </a:lnTo>
                <a:lnTo>
                  <a:pt x="0" y="148153"/>
                </a:lnTo>
                <a:lnTo>
                  <a:pt x="0" y="296306"/>
                </a:lnTo>
              </a:path>
            </a:pathLst>
          </a:custGeom>
          <a:noFill/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Freeform 22"/>
          <p:cNvSpPr/>
          <p:nvPr/>
        </p:nvSpPr>
        <p:spPr>
          <a:xfrm>
            <a:off x="2744639" y="435431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ناتمام بودن ادله مورد ادعا</a:t>
            </a:r>
            <a:endParaRPr lang="en-US" sz="1800" b="1" kern="1200" dirty="0"/>
          </a:p>
        </p:txBody>
      </p:sp>
      <p:sp>
        <p:nvSpPr>
          <p:cNvPr id="24" name="Freeform 23"/>
          <p:cNvSpPr/>
          <p:nvPr/>
        </p:nvSpPr>
        <p:spPr>
          <a:xfrm>
            <a:off x="183704" y="1437229"/>
            <a:ext cx="1410983" cy="1334141"/>
          </a:xfrm>
          <a:custGeom>
            <a:avLst/>
            <a:gdLst>
              <a:gd name="connsiteX0" fmla="*/ 0 w 1410983"/>
              <a:gd name="connsiteY0" fmla="*/ 0 h 1334141"/>
              <a:gd name="connsiteX1" fmla="*/ 1410983 w 1410983"/>
              <a:gd name="connsiteY1" fmla="*/ 0 h 1334141"/>
              <a:gd name="connsiteX2" fmla="*/ 1410983 w 1410983"/>
              <a:gd name="connsiteY2" fmla="*/ 1334141 h 1334141"/>
              <a:gd name="connsiteX3" fmla="*/ 0 w 1410983"/>
              <a:gd name="connsiteY3" fmla="*/ 1334141 h 1334141"/>
              <a:gd name="connsiteX4" fmla="*/ 0 w 1410983"/>
              <a:gd name="connsiteY4" fmla="*/ 0 h 1334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1334141">
                <a:moveTo>
                  <a:pt x="0" y="0"/>
                </a:moveTo>
                <a:lnTo>
                  <a:pt x="1410983" y="0"/>
                </a:lnTo>
                <a:lnTo>
                  <a:pt x="1410983" y="1334141"/>
                </a:lnTo>
                <a:lnTo>
                  <a:pt x="0" y="133414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مشکل در فهم متون تاریخی</a:t>
            </a:r>
            <a:endParaRPr lang="en-US" sz="1800" b="1" kern="1200" dirty="0"/>
          </a:p>
        </p:txBody>
      </p:sp>
      <p:sp>
        <p:nvSpPr>
          <p:cNvPr id="25" name="Freeform 24"/>
          <p:cNvSpPr/>
          <p:nvPr/>
        </p:nvSpPr>
        <p:spPr>
          <a:xfrm>
            <a:off x="1890994" y="1437229"/>
            <a:ext cx="1410983" cy="1429389"/>
          </a:xfrm>
          <a:custGeom>
            <a:avLst/>
            <a:gdLst>
              <a:gd name="connsiteX0" fmla="*/ 0 w 1410983"/>
              <a:gd name="connsiteY0" fmla="*/ 0 h 1429389"/>
              <a:gd name="connsiteX1" fmla="*/ 1410983 w 1410983"/>
              <a:gd name="connsiteY1" fmla="*/ 0 h 1429389"/>
              <a:gd name="connsiteX2" fmla="*/ 1410983 w 1410983"/>
              <a:gd name="connsiteY2" fmla="*/ 1429389 h 1429389"/>
              <a:gd name="connsiteX3" fmla="*/ 0 w 1410983"/>
              <a:gd name="connsiteY3" fmla="*/ 1429389 h 1429389"/>
              <a:gd name="connsiteX4" fmla="*/ 0 w 1410983"/>
              <a:gd name="connsiteY4" fmla="*/ 0 h 1429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1429389">
                <a:moveTo>
                  <a:pt x="0" y="0"/>
                </a:moveTo>
                <a:lnTo>
                  <a:pt x="1410983" y="0"/>
                </a:lnTo>
                <a:lnTo>
                  <a:pt x="1410983" y="1429389"/>
                </a:lnTo>
                <a:lnTo>
                  <a:pt x="0" y="142938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مشکل در استنادات تاریخی</a:t>
            </a:r>
          </a:p>
        </p:txBody>
      </p:sp>
      <p:sp>
        <p:nvSpPr>
          <p:cNvPr id="26" name="Freeform 25"/>
          <p:cNvSpPr/>
          <p:nvPr/>
        </p:nvSpPr>
        <p:spPr>
          <a:xfrm>
            <a:off x="3598285" y="1437229"/>
            <a:ext cx="1410983" cy="1461807"/>
          </a:xfrm>
          <a:custGeom>
            <a:avLst/>
            <a:gdLst>
              <a:gd name="connsiteX0" fmla="*/ 0 w 1410983"/>
              <a:gd name="connsiteY0" fmla="*/ 0 h 1461807"/>
              <a:gd name="connsiteX1" fmla="*/ 1410983 w 1410983"/>
              <a:gd name="connsiteY1" fmla="*/ 0 h 1461807"/>
              <a:gd name="connsiteX2" fmla="*/ 1410983 w 1410983"/>
              <a:gd name="connsiteY2" fmla="*/ 1461807 h 1461807"/>
              <a:gd name="connsiteX3" fmla="*/ 0 w 1410983"/>
              <a:gd name="connsiteY3" fmla="*/ 1461807 h 1461807"/>
              <a:gd name="connsiteX4" fmla="*/ 0 w 1410983"/>
              <a:gd name="connsiteY4" fmla="*/ 0 h 1461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1461807">
                <a:moveTo>
                  <a:pt x="0" y="0"/>
                </a:moveTo>
                <a:lnTo>
                  <a:pt x="1410983" y="0"/>
                </a:lnTo>
                <a:lnTo>
                  <a:pt x="1410983" y="1461807"/>
                </a:lnTo>
                <a:lnTo>
                  <a:pt x="0" y="146180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فضاسازی برای </a:t>
            </a:r>
            <a:r>
              <a:rPr lang="fa-IR" b="1" dirty="0" smtClean="0"/>
              <a:t>همراه کردن مخاطب</a:t>
            </a:r>
            <a:endParaRPr lang="fa-IR" sz="1800" b="1" kern="1200" dirty="0" smtClean="0"/>
          </a:p>
        </p:txBody>
      </p:sp>
      <p:sp>
        <p:nvSpPr>
          <p:cNvPr id="27" name="Freeform 26"/>
          <p:cNvSpPr/>
          <p:nvPr/>
        </p:nvSpPr>
        <p:spPr>
          <a:xfrm>
            <a:off x="5305575" y="1437229"/>
            <a:ext cx="1410983" cy="1429389"/>
          </a:xfrm>
          <a:custGeom>
            <a:avLst/>
            <a:gdLst>
              <a:gd name="connsiteX0" fmla="*/ 0 w 1410983"/>
              <a:gd name="connsiteY0" fmla="*/ 0 h 1429389"/>
              <a:gd name="connsiteX1" fmla="*/ 1410983 w 1410983"/>
              <a:gd name="connsiteY1" fmla="*/ 0 h 1429389"/>
              <a:gd name="connsiteX2" fmla="*/ 1410983 w 1410983"/>
              <a:gd name="connsiteY2" fmla="*/ 1429389 h 1429389"/>
              <a:gd name="connsiteX3" fmla="*/ 0 w 1410983"/>
              <a:gd name="connsiteY3" fmla="*/ 1429389 h 1429389"/>
              <a:gd name="connsiteX4" fmla="*/ 0 w 1410983"/>
              <a:gd name="connsiteY4" fmla="*/ 0 h 1429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1429389">
                <a:moveTo>
                  <a:pt x="0" y="0"/>
                </a:moveTo>
                <a:lnTo>
                  <a:pt x="1410983" y="0"/>
                </a:lnTo>
                <a:lnTo>
                  <a:pt x="1410983" y="1429389"/>
                </a:lnTo>
                <a:lnTo>
                  <a:pt x="0" y="142938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فهم متون 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تخصصی فقه</a:t>
            </a:r>
          </a:p>
        </p:txBody>
      </p:sp>
      <p:sp>
        <p:nvSpPr>
          <p:cNvPr id="28" name="Freeform 27"/>
          <p:cNvSpPr/>
          <p:nvPr/>
        </p:nvSpPr>
        <p:spPr>
          <a:xfrm>
            <a:off x="8316683" y="399554"/>
            <a:ext cx="2217925" cy="878513"/>
          </a:xfrm>
          <a:custGeom>
            <a:avLst/>
            <a:gdLst>
              <a:gd name="connsiteX0" fmla="*/ 0 w 2217925"/>
              <a:gd name="connsiteY0" fmla="*/ 0 h 878513"/>
              <a:gd name="connsiteX1" fmla="*/ 2217925 w 2217925"/>
              <a:gd name="connsiteY1" fmla="*/ 0 h 878513"/>
              <a:gd name="connsiteX2" fmla="*/ 2217925 w 2217925"/>
              <a:gd name="connsiteY2" fmla="*/ 878513 h 878513"/>
              <a:gd name="connsiteX3" fmla="*/ 0 w 2217925"/>
              <a:gd name="connsiteY3" fmla="*/ 878513 h 878513"/>
              <a:gd name="connsiteX4" fmla="*/ 0 w 2217925"/>
              <a:gd name="connsiteY4" fmla="*/ 0 h 878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7925" h="878513">
                <a:moveTo>
                  <a:pt x="0" y="0"/>
                </a:moveTo>
                <a:lnTo>
                  <a:pt x="2217925" y="0"/>
                </a:lnTo>
                <a:lnTo>
                  <a:pt x="2217925" y="878513"/>
                </a:lnTo>
                <a:lnTo>
                  <a:pt x="0" y="87851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واقعیات تاریخی که نادیده گرفته شده</a:t>
            </a:r>
            <a:endParaRPr lang="en-US" sz="1800" b="1" kern="1200" dirty="0"/>
          </a:p>
        </p:txBody>
      </p:sp>
      <p:sp>
        <p:nvSpPr>
          <p:cNvPr id="29" name="Freeform 28"/>
          <p:cNvSpPr/>
          <p:nvPr/>
        </p:nvSpPr>
        <p:spPr>
          <a:xfrm>
            <a:off x="7012865" y="1610251"/>
            <a:ext cx="1410983" cy="884616"/>
          </a:xfrm>
          <a:custGeom>
            <a:avLst/>
            <a:gdLst>
              <a:gd name="connsiteX0" fmla="*/ 0 w 1410983"/>
              <a:gd name="connsiteY0" fmla="*/ 0 h 884616"/>
              <a:gd name="connsiteX1" fmla="*/ 1410983 w 1410983"/>
              <a:gd name="connsiteY1" fmla="*/ 0 h 884616"/>
              <a:gd name="connsiteX2" fmla="*/ 1410983 w 1410983"/>
              <a:gd name="connsiteY2" fmla="*/ 884616 h 884616"/>
              <a:gd name="connsiteX3" fmla="*/ 0 w 1410983"/>
              <a:gd name="connsiteY3" fmla="*/ 884616 h 884616"/>
              <a:gd name="connsiteX4" fmla="*/ 0 w 1410983"/>
              <a:gd name="connsiteY4" fmla="*/ 0 h 884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884616">
                <a:moveTo>
                  <a:pt x="0" y="0"/>
                </a:moveTo>
                <a:lnTo>
                  <a:pt x="1410983" y="0"/>
                </a:lnTo>
                <a:lnTo>
                  <a:pt x="1410983" y="884616"/>
                </a:lnTo>
                <a:lnTo>
                  <a:pt x="0" y="88461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رواج برهنگی در یک قوم؟!</a:t>
            </a:r>
            <a:endParaRPr lang="en-US" sz="1800" b="1" kern="1200" dirty="0"/>
          </a:p>
        </p:txBody>
      </p:sp>
      <p:sp>
        <p:nvSpPr>
          <p:cNvPr id="30" name="Freeform 29"/>
          <p:cNvSpPr/>
          <p:nvPr/>
        </p:nvSpPr>
        <p:spPr>
          <a:xfrm>
            <a:off x="7374303" y="3775603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مردم‌شناسان</a:t>
            </a:r>
            <a:endParaRPr lang="en-US" sz="1800" b="1" kern="1200" dirty="0"/>
          </a:p>
        </p:txBody>
      </p:sp>
      <p:sp>
        <p:nvSpPr>
          <p:cNvPr id="31" name="Freeform 30"/>
          <p:cNvSpPr/>
          <p:nvPr/>
        </p:nvSpPr>
        <p:spPr>
          <a:xfrm>
            <a:off x="7365611" y="2680666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قرآن کریم</a:t>
            </a:r>
            <a:endParaRPr lang="en-US" sz="1800" b="1" kern="1200" dirty="0"/>
          </a:p>
        </p:txBody>
      </p:sp>
      <p:sp>
        <p:nvSpPr>
          <p:cNvPr id="32" name="Freeform 31"/>
          <p:cNvSpPr/>
          <p:nvPr/>
        </p:nvSpPr>
        <p:spPr>
          <a:xfrm>
            <a:off x="7365611" y="4794771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مورخان</a:t>
            </a:r>
            <a:endParaRPr lang="en-US" sz="1800" b="1" kern="1200" dirty="0"/>
          </a:p>
        </p:txBody>
      </p:sp>
      <p:sp>
        <p:nvSpPr>
          <p:cNvPr id="33" name="Freeform 32"/>
          <p:cNvSpPr/>
          <p:nvPr/>
        </p:nvSpPr>
        <p:spPr>
          <a:xfrm>
            <a:off x="8720155" y="1610251"/>
            <a:ext cx="1410983" cy="1099854"/>
          </a:xfrm>
          <a:custGeom>
            <a:avLst/>
            <a:gdLst>
              <a:gd name="connsiteX0" fmla="*/ 0 w 1410983"/>
              <a:gd name="connsiteY0" fmla="*/ 0 h 1099854"/>
              <a:gd name="connsiteX1" fmla="*/ 1410983 w 1410983"/>
              <a:gd name="connsiteY1" fmla="*/ 0 h 1099854"/>
              <a:gd name="connsiteX2" fmla="*/ 1410983 w 1410983"/>
              <a:gd name="connsiteY2" fmla="*/ 1099854 h 1099854"/>
              <a:gd name="connsiteX3" fmla="*/ 0 w 1410983"/>
              <a:gd name="connsiteY3" fmla="*/ 1099854 h 1099854"/>
              <a:gd name="connsiteX4" fmla="*/ 0 w 1410983"/>
              <a:gd name="connsiteY4" fmla="*/ 0 h 1099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1099854">
                <a:moveTo>
                  <a:pt x="0" y="0"/>
                </a:moveTo>
                <a:lnTo>
                  <a:pt x="1410983" y="0"/>
                </a:lnTo>
                <a:lnTo>
                  <a:pt x="1410983" y="1099854"/>
                </a:lnTo>
                <a:lnTo>
                  <a:pt x="0" y="10998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آیا در عرب جاهلی برهنگی عادی بوده</a:t>
            </a:r>
            <a:r>
              <a:rPr lang="fa-IR" sz="1800" b="1" kern="1200" dirty="0" smtClean="0">
                <a:hlinkClick r:id="rId2" action="ppaction://hlinksldjump"/>
              </a:rPr>
              <a:t>؟</a:t>
            </a:r>
            <a:endParaRPr lang="fa-IR" sz="1800" b="1" kern="1200" dirty="0" smtClean="0"/>
          </a:p>
        </p:txBody>
      </p:sp>
      <p:sp>
        <p:nvSpPr>
          <p:cNvPr id="34" name="Freeform 33"/>
          <p:cNvSpPr/>
          <p:nvPr/>
        </p:nvSpPr>
        <p:spPr>
          <a:xfrm>
            <a:off x="9072901" y="3006412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گزارش‌های تاریخی</a:t>
            </a:r>
          </a:p>
        </p:txBody>
      </p:sp>
      <p:sp>
        <p:nvSpPr>
          <p:cNvPr id="35" name="Freeform 34"/>
          <p:cNvSpPr/>
          <p:nvPr/>
        </p:nvSpPr>
        <p:spPr>
          <a:xfrm>
            <a:off x="9072901" y="4008211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بیش از 70 کلمه برای لباس</a:t>
            </a:r>
          </a:p>
        </p:txBody>
      </p:sp>
      <p:sp>
        <p:nvSpPr>
          <p:cNvPr id="36" name="Freeform 35"/>
          <p:cNvSpPr/>
          <p:nvPr/>
        </p:nvSpPr>
        <p:spPr>
          <a:xfrm>
            <a:off x="9072901" y="5010009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شاهراه تجاری</a:t>
            </a:r>
          </a:p>
        </p:txBody>
      </p:sp>
      <p:sp>
        <p:nvSpPr>
          <p:cNvPr id="37" name="Freeform 36"/>
          <p:cNvSpPr/>
          <p:nvPr/>
        </p:nvSpPr>
        <p:spPr>
          <a:xfrm>
            <a:off x="9072901" y="6011807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مکه یا مدینه؟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dirty="0" smtClean="0"/>
              <a:t>زمان عسرت یا رفاه</a:t>
            </a:r>
            <a:r>
              <a:rPr lang="fa-IR" sz="1400" b="1" dirty="0"/>
              <a:t>؟</a:t>
            </a:r>
            <a:endParaRPr lang="fa-IR" sz="1400" b="1" kern="1200" dirty="0" smtClean="0"/>
          </a:p>
        </p:txBody>
      </p:sp>
      <p:sp>
        <p:nvSpPr>
          <p:cNvPr id="38" name="Freeform 37"/>
          <p:cNvSpPr/>
          <p:nvPr/>
        </p:nvSpPr>
        <p:spPr>
          <a:xfrm>
            <a:off x="10427445" y="1610251"/>
            <a:ext cx="1410983" cy="1176054"/>
          </a:xfrm>
          <a:custGeom>
            <a:avLst/>
            <a:gdLst>
              <a:gd name="connsiteX0" fmla="*/ 0 w 1410983"/>
              <a:gd name="connsiteY0" fmla="*/ 0 h 1176054"/>
              <a:gd name="connsiteX1" fmla="*/ 1410983 w 1410983"/>
              <a:gd name="connsiteY1" fmla="*/ 0 h 1176054"/>
              <a:gd name="connsiteX2" fmla="*/ 1410983 w 1410983"/>
              <a:gd name="connsiteY2" fmla="*/ 1176054 h 1176054"/>
              <a:gd name="connsiteX3" fmla="*/ 0 w 1410983"/>
              <a:gd name="connsiteY3" fmla="*/ 1176054 h 1176054"/>
              <a:gd name="connsiteX4" fmla="*/ 0 w 1410983"/>
              <a:gd name="connsiteY4" fmla="*/ 0 h 1176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1176054">
                <a:moveTo>
                  <a:pt x="0" y="0"/>
                </a:moveTo>
                <a:lnTo>
                  <a:pt x="1410983" y="0"/>
                </a:lnTo>
                <a:lnTo>
                  <a:pt x="1410983" y="1176054"/>
                </a:lnTo>
                <a:lnTo>
                  <a:pt x="0" y="11760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آیا ممکن است چنین تحریفی ادامه یابد؟</a:t>
            </a:r>
          </a:p>
        </p:txBody>
      </p:sp>
      <p:sp>
        <p:nvSpPr>
          <p:cNvPr id="39" name="Freeform 38"/>
          <p:cNvSpPr/>
          <p:nvPr/>
        </p:nvSpPr>
        <p:spPr>
          <a:xfrm>
            <a:off x="10781016" y="4067042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تواتر میدانی</a:t>
            </a:r>
          </a:p>
        </p:txBody>
      </p:sp>
      <p:sp>
        <p:nvSpPr>
          <p:cNvPr id="40" name="Freeform 39"/>
          <p:cNvSpPr/>
          <p:nvPr/>
        </p:nvSpPr>
        <p:spPr>
          <a:xfrm>
            <a:off x="10781016" y="3067698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سالم ماندن در نزاع شیعه و سنی</a:t>
            </a:r>
          </a:p>
        </p:txBody>
      </p:sp>
      <p:sp>
        <p:nvSpPr>
          <p:cNvPr id="41" name="Freeform 40"/>
          <p:cNvSpPr/>
          <p:nvPr/>
        </p:nvSpPr>
        <p:spPr>
          <a:xfrm>
            <a:off x="10780191" y="5086209"/>
            <a:ext cx="1410983" cy="705491"/>
          </a:xfrm>
          <a:custGeom>
            <a:avLst/>
            <a:gdLst>
              <a:gd name="connsiteX0" fmla="*/ 0 w 1410983"/>
              <a:gd name="connsiteY0" fmla="*/ 0 h 705491"/>
              <a:gd name="connsiteX1" fmla="*/ 1410983 w 1410983"/>
              <a:gd name="connsiteY1" fmla="*/ 0 h 705491"/>
              <a:gd name="connsiteX2" fmla="*/ 1410983 w 1410983"/>
              <a:gd name="connsiteY2" fmla="*/ 705491 h 705491"/>
              <a:gd name="connsiteX3" fmla="*/ 0 w 1410983"/>
              <a:gd name="connsiteY3" fmla="*/ 705491 h 705491"/>
              <a:gd name="connsiteX4" fmla="*/ 0 w 1410983"/>
              <a:gd name="connsiteY4" fmla="*/ 0 h 7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983" h="705491">
                <a:moveTo>
                  <a:pt x="0" y="0"/>
                </a:moveTo>
                <a:lnTo>
                  <a:pt x="1410983" y="0"/>
                </a:lnTo>
                <a:lnTo>
                  <a:pt x="1410983" y="705491"/>
                </a:lnTo>
                <a:lnTo>
                  <a:pt x="0" y="70549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800" b="1" kern="1200" dirty="0" smtClean="0"/>
              <a:t>حاکمان عشرت‌طلب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66757" y="3119570"/>
            <a:ext cx="4780267" cy="1479324"/>
          </a:xfrm>
        </p:spPr>
        <p:txBody>
          <a:bodyPr>
            <a:noAutofit/>
          </a:bodyPr>
          <a:lstStyle/>
          <a:p>
            <a:pPr algn="ctr"/>
            <a:r>
              <a:rPr lang="fa-IR" sz="3200" dirty="0" smtClean="0"/>
              <a:t>نقد مدعای ترکاشوند در کتاب «حجاب شرعی در عصر پیامبر»</a:t>
            </a:r>
            <a:endParaRPr lang="fa-IR" sz="2400" dirty="0"/>
          </a:p>
        </p:txBody>
      </p:sp>
      <p:sp>
        <p:nvSpPr>
          <p:cNvPr id="42" name="Title 2"/>
          <p:cNvSpPr txBox="1">
            <a:spLocks/>
          </p:cNvSpPr>
          <p:nvPr/>
        </p:nvSpPr>
        <p:spPr>
          <a:xfrm>
            <a:off x="961887" y="4581377"/>
            <a:ext cx="4780267" cy="1783175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1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fa-IR" sz="3200" dirty="0" smtClean="0"/>
              <a:t>1. </a:t>
            </a:r>
            <a:r>
              <a:rPr lang="fa-IR" sz="2400" dirty="0" smtClean="0">
                <a:hlinkClick r:id="rId3"/>
              </a:rPr>
              <a:t>نقد مکتوب</a:t>
            </a:r>
            <a:r>
              <a:rPr lang="fa-IR" sz="2400" dirty="0" smtClean="0"/>
              <a:t> و </a:t>
            </a:r>
            <a:r>
              <a:rPr lang="fa-IR" sz="2400" dirty="0" smtClean="0">
                <a:hlinkClick r:id="rId4"/>
              </a:rPr>
              <a:t>مناظره سوزنچی با ترکاشوند</a:t>
            </a: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/>
            </a:r>
            <a:br>
              <a:rPr lang="fa-IR" sz="2400" dirty="0" smtClean="0"/>
            </a:br>
            <a:r>
              <a:rPr lang="fa-IR" sz="2400" dirty="0" smtClean="0"/>
              <a:t>2. کتاب «</a:t>
            </a:r>
            <a:r>
              <a:rPr lang="fa-IR" sz="2400" dirty="0" smtClean="0">
                <a:hlinkClick r:id="rId5" action="ppaction://hlinksldjump"/>
              </a:rPr>
              <a:t>حجاب‌پژوهی</a:t>
            </a:r>
            <a:r>
              <a:rPr lang="fa-IR" sz="2400" dirty="0" smtClean="0"/>
              <a:t>» در 3 جلد (به اهتمام مرکز تحقیقات زن و خانواده)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4154217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500"/>
                            </p:stCondLst>
                            <p:childTnLst>
                              <p:par>
                                <p:cTn id="5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000"/>
                            </p:stCondLst>
                            <p:childTnLst>
                              <p:par>
                                <p:cTn id="6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500"/>
                            </p:stCondLst>
                            <p:childTnLst>
                              <p:par>
                                <p:cTn id="6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000"/>
                            </p:stCondLst>
                            <p:childTnLst>
                              <p:par>
                                <p:cTn id="7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500"/>
                            </p:stCondLst>
                            <p:childTnLst>
                              <p:par>
                                <p:cTn id="7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9000"/>
                            </p:stCondLst>
                            <p:childTnLst>
                              <p:par>
                                <p:cTn id="7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500"/>
                            </p:stCondLst>
                            <p:childTnLst>
                              <p:par>
                                <p:cTn id="8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3" grpId="0"/>
      <p:bldP spid="4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6571" y="1031967"/>
            <a:ext cx="11534503" cy="5826034"/>
          </a:xfrm>
        </p:spPr>
        <p:txBody>
          <a:bodyPr>
            <a:normAutofit lnSpcReduction="10000"/>
          </a:bodyPr>
          <a:lstStyle/>
          <a:p>
            <a:pPr marL="109728" indent="0">
              <a:lnSpc>
                <a:spcPct val="150000"/>
              </a:lnSpc>
              <a:buNone/>
            </a:pPr>
            <a:r>
              <a:rPr lang="fa-IR" sz="2600" b="1" dirty="0">
                <a:solidFill>
                  <a:schemeClr val="accent6"/>
                </a:solidFill>
              </a:rPr>
              <a:t>ج. </a:t>
            </a:r>
            <a:r>
              <a:rPr lang="fa-IR" sz="2600" b="1" dirty="0" smtClean="0">
                <a:solidFill>
                  <a:schemeClr val="accent6"/>
                </a:solidFill>
              </a:rPr>
              <a:t>حکم حجاب یک قانون شرعی بوده، نه صرفاً اشاره به یک قانون عرفی</a:t>
            </a:r>
          </a:p>
          <a:p>
            <a:pPr marL="109728" indent="0" algn="l">
              <a:lnSpc>
                <a:spcPct val="150000"/>
              </a:lnSpc>
              <a:buNone/>
            </a:pPr>
            <a:r>
              <a:rPr lang="fa-IR" sz="1700" b="1" dirty="0" smtClean="0"/>
              <a:t>(تفصیل مطلب در مقاله </a:t>
            </a:r>
            <a:r>
              <a:rPr lang="fa-IR" sz="1700" b="1" dirty="0">
                <a:hlinkClick r:id="rId2"/>
              </a:rPr>
              <a:t>بررسی نظر دکتر کدیور درباره حجاب شرعی</a:t>
            </a:r>
            <a:r>
              <a:rPr lang="fa-IR" sz="1700" b="1" dirty="0"/>
              <a:t>)</a:t>
            </a:r>
            <a:endParaRPr lang="fa-IR" sz="1700" b="1" dirty="0" smtClean="0"/>
          </a:p>
          <a:p>
            <a:pPr marL="109728" indent="0">
              <a:lnSpc>
                <a:spcPct val="150000"/>
              </a:lnSpc>
              <a:buNone/>
            </a:pPr>
            <a:r>
              <a:rPr lang="fa-IR" sz="1800" b="1" dirty="0" smtClean="0">
                <a:solidFill>
                  <a:srgbClr val="C00000"/>
                </a:solidFill>
              </a:rPr>
              <a:t>1) قرآن کریم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1600" b="1" dirty="0" smtClean="0"/>
              <a:t>وَ </a:t>
            </a:r>
            <a:r>
              <a:rPr lang="fa-IR" sz="1600" b="1" dirty="0"/>
              <a:t>قُلْ لِلْمُؤْمِناتِ يَغْضُضْنَ مِنْ أَبْصارِهِنَّ وَ يَحْفَظْنَ فُرُوجَهُنَّ وَ لا يُبْدينَ زينَتَهُنَّ إِلاَّ ما ظَهَرَ مِنْها وَ لْيَضْرِبْنَ بِخُمُرِهِنَّ عَلى‏ جُيُوبِهِنَّ وَ لا يُبْدينَ زينَتَهُنَّ إِلاَّ لِبُعُولَتِهِنَّ أَوْ آبائِهِنَّ أَوْ آباءِ بُعُولَتِهِنَّ أَوْ أَبْنائِهِنَّ أَوْ أَبْناءِ بُعُولَتِهِنَّ أَوْ إِخْوانِهِنَّ أَوْ بَني‏ إِخْوانِهِنَّ أَوْ بَني‏ أَخَواتِهِنَّ أَوْ نِسائِهِنَّ أَوْ ما مَلَكَتْ أَيْمانُهُنَّ أَوِ التَّابِعينَ غَيْرِ أُولِي الْإِرْبَةِ مِنَ الرِّجالِ أَوِ الطِّفْلِ الَّذينَ لَمْ يَظْهَرُوا عَلى‏ عَوْراتِ النِّساءِ وَ لا يَضْرِبْنَ بِأَرْجُلِهِنَّ لِيُعْلَمَ ما يُخْفينَ مِنْ زينَتِهِنَّ وَ تُوبُوا إِلَى اللَّهِ جَميعاً أَيُّهَا الْمُؤْمِنُونَ لَعَلَّكُمْ تُفْلِحُون‏‏ (نور/31)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1600" b="1" dirty="0" smtClean="0"/>
              <a:t>1</a:t>
            </a:r>
            <a:r>
              <a:rPr lang="fa-IR" sz="1800" b="1" dirty="0" smtClean="0"/>
              <a:t>.  </a:t>
            </a:r>
            <a:r>
              <a:rPr lang="fa-IR" sz="1800" b="1" dirty="0" smtClean="0">
                <a:solidFill>
                  <a:srgbClr val="C00000"/>
                </a:solidFill>
              </a:rPr>
              <a:t>افراد کاملا معینی </a:t>
            </a:r>
            <a:r>
              <a:rPr lang="fa-IR" sz="1800" b="1" dirty="0" smtClean="0"/>
              <a:t>را در مساله حجاب استثناء می‌کند، در حالی که عرف جوامع در این زمینه متفاوت است؛ و نه در عرف جاهلی، معادل این افراد بود؛ نه امروزه.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1800" b="1" dirty="0" smtClean="0"/>
              <a:t>2. شأن نزول و </a:t>
            </a:r>
            <a:r>
              <a:rPr lang="fa-IR" sz="1800" b="1" dirty="0" smtClean="0">
                <a:solidFill>
                  <a:srgbClr val="FF0000"/>
                </a:solidFill>
              </a:rPr>
              <a:t>تحول رفتاری مسلمانان </a:t>
            </a:r>
            <a:r>
              <a:rPr lang="fa-IR" sz="1800" b="1" dirty="0" smtClean="0"/>
              <a:t>در پی نزول آیه.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1800" b="1" dirty="0" smtClean="0"/>
              <a:t>3. </a:t>
            </a:r>
            <a:r>
              <a:rPr lang="fa-IR" sz="1800" b="1" dirty="0" smtClean="0">
                <a:solidFill>
                  <a:srgbClr val="FF0000"/>
                </a:solidFill>
              </a:rPr>
              <a:t>خطاب قرار دادن «مومنات»،</a:t>
            </a:r>
            <a:r>
              <a:rPr lang="fa-IR" sz="1800" b="1" dirty="0" smtClean="0"/>
              <a:t> اینکه از مخاطبان </a:t>
            </a:r>
            <a:r>
              <a:rPr lang="fa-IR" sz="1800" b="1" dirty="0" smtClean="0">
                <a:solidFill>
                  <a:srgbClr val="FF0000"/>
                </a:solidFill>
              </a:rPr>
              <a:t>طلب توبه </a:t>
            </a:r>
            <a:r>
              <a:rPr lang="fa-IR" sz="1800" b="1" dirty="0" smtClean="0"/>
              <a:t>می‌کند، </a:t>
            </a:r>
            <a:r>
              <a:rPr lang="fa-IR" sz="1800" b="1" dirty="0" smtClean="0">
                <a:solidFill>
                  <a:srgbClr val="FF0000"/>
                </a:solidFill>
              </a:rPr>
              <a:t>وعده فلاح </a:t>
            </a:r>
            <a:r>
              <a:rPr lang="fa-IR" sz="1800" b="1" dirty="0" smtClean="0"/>
              <a:t>می‌دهد، 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1800" b="1" dirty="0" smtClean="0">
                <a:solidFill>
                  <a:srgbClr val="FF0000"/>
                </a:solidFill>
              </a:rPr>
              <a:t>4.وجود امر و نهی‌ها در ریزه‌کاری‌ها</a:t>
            </a:r>
            <a:r>
              <a:rPr lang="fa-IR" sz="1800" b="1" dirty="0" smtClean="0"/>
              <a:t> مانند «</a:t>
            </a:r>
            <a:r>
              <a:rPr lang="fa-IR" sz="1800" b="1" dirty="0"/>
              <a:t>لا </a:t>
            </a:r>
            <a:r>
              <a:rPr lang="fa-IR" sz="1800" b="1" dirty="0" smtClean="0"/>
              <a:t>يَضْرِبْنَ ...»، (اگر در مقام بیان عرف بود، مناسب بود به جای آن، به الگوگیری از زنان مومن اشاره کند)</a:t>
            </a:r>
            <a:endParaRPr lang="fa-IR" sz="900" b="1" dirty="0" smtClean="0"/>
          </a:p>
          <a:p>
            <a:pPr marL="109728" indent="0">
              <a:lnSpc>
                <a:spcPct val="150000"/>
              </a:lnSpc>
              <a:buNone/>
            </a:pPr>
            <a:r>
              <a:rPr lang="fa-IR" sz="2200" b="1" dirty="0" smtClean="0">
                <a:solidFill>
                  <a:srgbClr val="C00000"/>
                </a:solidFill>
              </a:rPr>
              <a:t>2) سنت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fa-IR" sz="1800" b="1" dirty="0" smtClean="0"/>
              <a:t>کثرت </a:t>
            </a:r>
            <a:r>
              <a:rPr lang="fa-IR" sz="1800" b="1" dirty="0"/>
              <a:t>احادیث معصومین ع </a:t>
            </a:r>
            <a:r>
              <a:rPr lang="fa-IR" sz="1800" b="1" dirty="0" smtClean="0"/>
              <a:t>(و به تَبَعِ آن: فتواهای فقهای شیعه و سنی)، درباره </a:t>
            </a:r>
            <a:r>
              <a:rPr lang="fa-IR" sz="1800" b="1" dirty="0" smtClean="0">
                <a:solidFill>
                  <a:srgbClr val="C00000"/>
                </a:solidFill>
              </a:rPr>
              <a:t>ریزه‌کاری‌های </a:t>
            </a:r>
            <a:r>
              <a:rPr lang="fa-IR" sz="1800" b="1" dirty="0">
                <a:solidFill>
                  <a:srgbClr val="C00000"/>
                </a:solidFill>
              </a:rPr>
              <a:t>محدوده </a:t>
            </a:r>
            <a:r>
              <a:rPr lang="fa-IR" sz="1800" b="1" dirty="0" smtClean="0">
                <a:solidFill>
                  <a:srgbClr val="C00000"/>
                </a:solidFill>
              </a:rPr>
              <a:t>حجاب در موقعیت‌های مختلف</a:t>
            </a:r>
            <a:endParaRPr lang="fa-IR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57328"/>
          </a:xfrm>
        </p:spPr>
        <p:txBody>
          <a:bodyPr/>
          <a:lstStyle/>
          <a:p>
            <a:pPr algn="ctr"/>
            <a:r>
              <a:rPr lang="fa-IR" dirty="0"/>
              <a:t>حکم حجاب در اسلام</a:t>
            </a:r>
          </a:p>
        </p:txBody>
      </p:sp>
    </p:spTree>
    <p:extLst>
      <p:ext uri="{BB962C8B-B14F-4D97-AF65-F5344CB8AC3E}">
        <p14:creationId xmlns:p14="http://schemas.microsoft.com/office/powerpoint/2010/main" val="190341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5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5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7051" y="1293223"/>
            <a:ext cx="11530149" cy="5368834"/>
          </a:xfrm>
        </p:spPr>
        <p:txBody>
          <a:bodyPr>
            <a:normAutofit fontScale="85000" lnSpcReduction="20000"/>
          </a:bodyPr>
          <a:lstStyle/>
          <a:p>
            <a:pPr marL="109728" indent="0">
              <a:lnSpc>
                <a:spcPct val="170000"/>
              </a:lnSpc>
              <a:buNone/>
            </a:pPr>
            <a:r>
              <a:rPr lang="fa-IR" b="1" dirty="0" smtClean="0"/>
              <a:t>الف. اسلام برای هدایت انسانها آمده است. </a:t>
            </a:r>
            <a:r>
              <a:rPr lang="fa-IR" sz="2400" b="1" dirty="0" smtClean="0"/>
              <a:t>(مسلمانان (جامعه </a:t>
            </a:r>
            <a:r>
              <a:rPr lang="fa-IR" sz="2400" b="1" dirty="0"/>
              <a:t>اسلامی) به </a:t>
            </a:r>
            <a:r>
              <a:rPr lang="fa-IR" sz="2400" b="1" dirty="0" smtClean="0"/>
              <a:t>حقانیت این امر باور دارند)</a:t>
            </a:r>
            <a:endParaRPr lang="fa-IR" b="1" dirty="0" smtClean="0"/>
          </a:p>
          <a:p>
            <a:pPr marL="109728" indent="0">
              <a:lnSpc>
                <a:spcPct val="170000"/>
              </a:lnSpc>
              <a:buNone/>
            </a:pPr>
            <a:r>
              <a:rPr lang="fa-IR" b="1" dirty="0" smtClean="0"/>
              <a:t>ب. هدایتی که با سخن انجام می‌شود عمدتاً از طریق بیان «قوانین زندگی» است. </a:t>
            </a:r>
            <a:r>
              <a:rPr lang="fa-IR" sz="2000" b="1" dirty="0" smtClean="0"/>
              <a:t>(اعتبارات لازم برای رسیدن به مطلوب)</a:t>
            </a:r>
            <a:endParaRPr lang="fa-IR" b="1" dirty="0" smtClean="0"/>
          </a:p>
          <a:p>
            <a:pPr marL="109728" indent="0">
              <a:lnSpc>
                <a:spcPct val="170000"/>
              </a:lnSpc>
              <a:buNone/>
            </a:pPr>
            <a:r>
              <a:rPr lang="fa-IR" b="1" dirty="0" smtClean="0"/>
              <a:t>ج. قانونی می‌تواند قانون رسمی شود که امکان </a:t>
            </a:r>
            <a:r>
              <a:rPr lang="fa-IR" b="1" dirty="0"/>
              <a:t>الزام اجتماعی و پیگیری حقوقی داشته </a:t>
            </a:r>
            <a:r>
              <a:rPr lang="fa-IR" b="1" dirty="0" smtClean="0"/>
              <a:t>باشد.</a:t>
            </a:r>
          </a:p>
          <a:p>
            <a:pPr marL="109728" indent="0">
              <a:buNone/>
            </a:pPr>
            <a:endParaRPr lang="fa-IR" b="1" dirty="0" smtClean="0"/>
          </a:p>
          <a:p>
            <a:pPr marL="109728" indent="0">
              <a:buNone/>
            </a:pPr>
            <a:r>
              <a:rPr lang="fa-IR" b="1" dirty="0" smtClean="0">
                <a:solidFill>
                  <a:srgbClr val="C00000"/>
                </a:solidFill>
              </a:rPr>
              <a:t>نتیجه 1) </a:t>
            </a:r>
            <a:r>
              <a:rPr lang="fa-IR" b="1" dirty="0" smtClean="0">
                <a:solidFill>
                  <a:schemeClr val="accent6"/>
                </a:solidFill>
              </a:rPr>
              <a:t>هر قانونی از قوانین شرعی اسلام </a:t>
            </a:r>
            <a:r>
              <a:rPr lang="fa-IR" b="1" dirty="0">
                <a:solidFill>
                  <a:schemeClr val="accent6"/>
                </a:solidFill>
              </a:rPr>
              <a:t>که </a:t>
            </a:r>
            <a:r>
              <a:rPr lang="fa-IR" b="1" dirty="0" smtClean="0">
                <a:solidFill>
                  <a:schemeClr val="accent6"/>
                </a:solidFill>
              </a:rPr>
              <a:t>امکان </a:t>
            </a:r>
            <a:r>
              <a:rPr lang="fa-IR" b="1" dirty="0">
                <a:solidFill>
                  <a:schemeClr val="accent6"/>
                </a:solidFill>
              </a:rPr>
              <a:t>الزام اجتماعی و پیگیری </a:t>
            </a:r>
            <a:r>
              <a:rPr lang="fa-IR" b="1" dirty="0" smtClean="0">
                <a:solidFill>
                  <a:schemeClr val="accent6"/>
                </a:solidFill>
              </a:rPr>
              <a:t>حقوقی داشته باشد،</a:t>
            </a:r>
          </a:p>
          <a:p>
            <a:pPr marL="109728" indent="0" algn="ctr">
              <a:buNone/>
            </a:pPr>
            <a:r>
              <a:rPr lang="fa-IR" b="1" dirty="0" smtClean="0">
                <a:solidFill>
                  <a:schemeClr val="accent6"/>
                </a:solidFill>
              </a:rPr>
              <a:t>می‌تواند (سزاوار است) جزء قوانین حقوقی جامعه اسلامی قرار گیرد.</a:t>
            </a:r>
          </a:p>
          <a:p>
            <a:pPr marL="109728" indent="0">
              <a:buNone/>
            </a:pPr>
            <a:endParaRPr lang="fa-IR" b="1" dirty="0" smtClean="0"/>
          </a:p>
          <a:p>
            <a:pPr marL="109728" indent="0">
              <a:buNone/>
            </a:pPr>
            <a:r>
              <a:rPr lang="fa-IR" b="1" dirty="0" smtClean="0"/>
              <a:t> د. حجاب شرعی، قانونی است که </a:t>
            </a:r>
            <a:r>
              <a:rPr lang="fa-IR" b="1" dirty="0"/>
              <a:t>امکان الزام اجتماعی و پیگیری حقوقی </a:t>
            </a:r>
            <a:r>
              <a:rPr lang="fa-IR" b="1" dirty="0" smtClean="0"/>
              <a:t>دارد.</a:t>
            </a:r>
          </a:p>
          <a:p>
            <a:pPr marL="109728" indent="0">
              <a:buNone/>
            </a:pPr>
            <a:endParaRPr lang="fa-IR" b="1" dirty="0" smtClean="0">
              <a:solidFill>
                <a:srgbClr val="C00000"/>
              </a:solidFill>
            </a:endParaRPr>
          </a:p>
          <a:p>
            <a:pPr marL="109728" indent="0">
              <a:buNone/>
            </a:pPr>
            <a:r>
              <a:rPr lang="fa-IR" b="1" dirty="0" smtClean="0">
                <a:solidFill>
                  <a:srgbClr val="C00000"/>
                </a:solidFill>
              </a:rPr>
              <a:t>نتیجه 2) </a:t>
            </a:r>
            <a:r>
              <a:rPr lang="fa-IR" b="1" dirty="0" smtClean="0">
                <a:solidFill>
                  <a:schemeClr val="accent6"/>
                </a:solidFill>
              </a:rPr>
              <a:t>حجاب </a:t>
            </a:r>
            <a:r>
              <a:rPr lang="fa-IR" b="1" dirty="0">
                <a:solidFill>
                  <a:schemeClr val="accent6"/>
                </a:solidFill>
              </a:rPr>
              <a:t>شرعی می‌تواند (سزاوار است) جزء قوانین حقوقی </a:t>
            </a:r>
            <a:r>
              <a:rPr lang="fa-IR" b="1" dirty="0" smtClean="0">
                <a:solidFill>
                  <a:schemeClr val="accent6"/>
                </a:solidFill>
              </a:rPr>
              <a:t>در جامعه </a:t>
            </a:r>
            <a:r>
              <a:rPr lang="fa-IR" b="1" dirty="0">
                <a:solidFill>
                  <a:schemeClr val="accent6"/>
                </a:solidFill>
              </a:rPr>
              <a:t>اسلامی قرار گیرد.</a:t>
            </a:r>
          </a:p>
          <a:p>
            <a:pPr marL="109728" indent="0">
              <a:buNone/>
            </a:pPr>
            <a:endParaRPr lang="fa-IR" b="1" dirty="0" smtClean="0"/>
          </a:p>
          <a:p>
            <a:pPr marL="109728" indent="0">
              <a:buNone/>
            </a:pPr>
            <a:r>
              <a:rPr lang="fa-IR" b="1" dirty="0" smtClean="0">
                <a:solidFill>
                  <a:srgbClr val="C00000"/>
                </a:solidFill>
              </a:rPr>
              <a:t>تبصره:</a:t>
            </a:r>
          </a:p>
          <a:p>
            <a:pPr marL="109728" indent="0">
              <a:buNone/>
            </a:pPr>
            <a:r>
              <a:rPr lang="fa-IR" sz="2600" b="1" dirty="0" smtClean="0"/>
              <a:t>ظاهراً قانون حجاب، در درجه اول، از جنس قوانین مدنی است، تا قوانین کیفری.</a:t>
            </a:r>
            <a:endParaRPr lang="fa-IR" sz="26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018585"/>
          </a:xfrm>
        </p:spPr>
        <p:txBody>
          <a:bodyPr/>
          <a:lstStyle/>
          <a:p>
            <a:pPr algn="ctr"/>
            <a:r>
              <a:rPr lang="fa-IR" dirty="0" smtClean="0"/>
              <a:t>تبدیل به قانون شدن حکم حجاب در جامعه اسلامی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815738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463" y="690163"/>
            <a:ext cx="3191691" cy="5159511"/>
          </a:xfrm>
        </p:spPr>
        <p:txBody>
          <a:bodyPr>
            <a:normAutofit/>
          </a:bodyPr>
          <a:lstStyle/>
          <a:p>
            <a:pPr algn="ctr"/>
            <a:r>
              <a:rPr lang="fa-IR" dirty="0"/>
              <a:t>برای مطالعه بیشتر</a:t>
            </a:r>
            <a:r>
              <a:rPr lang="fa-IR" dirty="0" smtClean="0"/>
              <a:t>:</a:t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fa-IR" sz="2000" dirty="0" smtClean="0"/>
              <a:t>بررسی فقهی و حقوقی </a:t>
            </a:r>
            <a:r>
              <a:rPr lang="fa-IR" dirty="0" smtClean="0"/>
              <a:t>حاکمیت، </a:t>
            </a:r>
            <a:br>
              <a:rPr lang="fa-IR" dirty="0" smtClean="0"/>
            </a:br>
            <a:r>
              <a:rPr lang="fa-IR" dirty="0" smtClean="0"/>
              <a:t>حجاب و عفاف</a:t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sz="2400" dirty="0" smtClean="0"/>
              <a:t>فاطمه فلاح تفتی</a:t>
            </a:r>
            <a:endParaRPr lang="fa-IR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408" y="816746"/>
            <a:ext cx="3374815" cy="503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6537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1062446"/>
            <a:ext cx="10972800" cy="3483428"/>
          </a:xfrm>
        </p:spPr>
        <p:txBody>
          <a:bodyPr>
            <a:normAutofit/>
          </a:bodyPr>
          <a:lstStyle/>
          <a:p>
            <a:pPr algn="ctr"/>
            <a:r>
              <a:rPr lang="fa-IR" sz="4800" dirty="0" smtClean="0">
                <a:solidFill>
                  <a:srgbClr val="0070C0"/>
                </a:solidFill>
                <a:cs typeface="B Davat" panose="00000400000000000000" pitchFamily="2" charset="-78"/>
              </a:rPr>
              <a:t>و آخر دعوانا أن الحمد لله ربّ العالمین</a:t>
            </a:r>
            <a:endParaRPr lang="fa-IR" sz="4800" dirty="0">
              <a:solidFill>
                <a:srgbClr val="0070C0"/>
              </a:solidFill>
              <a:cs typeface="B Davat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963880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17566"/>
            <a:ext cx="10972800" cy="2194560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/>
              <a:t>حجاب‌پژوهی </a:t>
            </a:r>
            <a:br>
              <a:rPr lang="fa-IR" dirty="0" smtClean="0"/>
            </a:br>
            <a:r>
              <a:rPr lang="fa-IR" sz="3100" dirty="0" smtClean="0"/>
              <a:t>1. پوشش در زمان پیامبر</a:t>
            </a:r>
            <a:br>
              <a:rPr lang="fa-IR" sz="3100" dirty="0" smtClean="0"/>
            </a:br>
            <a:r>
              <a:rPr lang="fa-IR" sz="3100" dirty="0" smtClean="0"/>
              <a:t>2. پژوهش‌های فقهی حجاب</a:t>
            </a:r>
            <a:br>
              <a:rPr lang="fa-IR" sz="3100" dirty="0" smtClean="0"/>
            </a:br>
            <a:r>
              <a:rPr lang="fa-IR" sz="3100" dirty="0" smtClean="0"/>
              <a:t>3. مروری بر مطالعات حجاب</a:t>
            </a:r>
            <a:br>
              <a:rPr lang="fa-IR" sz="3100" dirty="0" smtClean="0"/>
            </a:br>
            <a:r>
              <a:rPr lang="fa-IR" sz="2200" dirty="0" smtClean="0"/>
              <a:t>ویراستار علمی: محمد عشایری منفرد</a:t>
            </a:r>
            <a:endParaRPr lang="fa-IR" sz="31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878496" y="698267"/>
            <a:ext cx="4435007" cy="7884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63357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7821" y="339122"/>
            <a:ext cx="8378433" cy="3397623"/>
          </a:xfrm>
        </p:spPr>
        <p:txBody>
          <a:bodyPr anchor="ctr">
            <a:noAutofit/>
          </a:bodyPr>
          <a:lstStyle/>
          <a:p>
            <a:pPr algn="ctr">
              <a:lnSpc>
                <a:spcPct val="200000"/>
              </a:lnSpc>
            </a:pPr>
            <a:r>
              <a:rPr lang="fa-IR" sz="7200" dirty="0" smtClean="0">
                <a:latin typeface="IranNastaliq" panose="02020505000000020003" pitchFamily="18" charset="0"/>
                <a:ea typeface="+mn-ea"/>
                <a:cs typeface="IranNastaliq" panose="02020505000000020003" pitchFamily="18" charset="0"/>
              </a:rPr>
              <a:t>قانون حجاب</a:t>
            </a:r>
            <a:r>
              <a:rPr lang="fa-IR" sz="7200" dirty="0">
                <a:latin typeface="IranNastaliq" panose="02020505000000020003" pitchFamily="18" charset="0"/>
                <a:ea typeface="+mn-ea"/>
                <a:cs typeface="IranNastaliq" panose="02020505000000020003" pitchFamily="18" charset="0"/>
              </a:rPr>
              <a:t/>
            </a:r>
            <a:br>
              <a:rPr lang="fa-IR" sz="7200" dirty="0">
                <a:latin typeface="IranNastaliq" panose="02020505000000020003" pitchFamily="18" charset="0"/>
                <a:ea typeface="+mn-ea"/>
                <a:cs typeface="IranNastaliq" panose="02020505000000020003" pitchFamily="18" charset="0"/>
              </a:rPr>
            </a:br>
            <a:r>
              <a:rPr lang="fa-IR" sz="5400" dirty="0">
                <a:latin typeface="IranNastaliq" panose="02020505000000020003" pitchFamily="18" charset="0"/>
                <a:ea typeface="+mn-ea"/>
                <a:cs typeface="IranNastaliq" panose="02020505000000020003" pitchFamily="18" charset="0"/>
              </a:rPr>
              <a:t>پرسشی از قانونی شدن حکم شرعی حجاب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44241"/>
            <a:ext cx="3487811" cy="1573176"/>
          </a:xfrm>
        </p:spPr>
        <p:txBody>
          <a:bodyPr anchor="ctr">
            <a:normAutofit/>
          </a:bodyPr>
          <a:lstStyle/>
          <a:p>
            <a:pPr algn="ctr"/>
            <a:r>
              <a:rPr lang="fa-IR" sz="4400" dirty="0" smtClean="0">
                <a:latin typeface="IranNastaliq" panose="02020505000000020003" pitchFamily="18" charset="0"/>
                <a:cs typeface="IranNastaliq" panose="02020505000000020003" pitchFamily="18" charset="0"/>
              </a:rPr>
              <a:t>حسین سوزنچی</a:t>
            </a:r>
          </a:p>
          <a:p>
            <a:pPr algn="ctr"/>
            <a:endParaRPr lang="fa-IR" sz="2200" b="1" dirty="0" smtClean="0">
              <a:latin typeface="IranNastaliq" panose="02020505000000020003" pitchFamily="18" charset="0"/>
              <a:cs typeface="+mj-cs"/>
            </a:endParaRPr>
          </a:p>
          <a:p>
            <a:pPr algn="ctr"/>
            <a:r>
              <a:rPr lang="fa-IR" sz="2200" b="1" dirty="0" smtClean="0">
                <a:latin typeface="IranNastaliq" panose="02020505000000020003" pitchFamily="18" charset="0"/>
                <a:cs typeface="+mj-cs"/>
              </a:rPr>
              <a:t>بهمن 1398</a:t>
            </a:r>
            <a:endParaRPr lang="fa-IR" sz="2200" b="1" dirty="0">
              <a:latin typeface="IranNastaliq" panose="02020505000000020003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5828119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664" y="1341120"/>
            <a:ext cx="10972800" cy="432816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fa-IR" sz="7200" dirty="0" smtClean="0">
                <a:solidFill>
                  <a:srgbClr val="C00000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فرخنده</a:t>
            </a:r>
            <a:r>
              <a:rPr lang="en-US" sz="7200" dirty="0" smtClean="0">
                <a:solidFill>
                  <a:srgbClr val="C00000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 </a:t>
            </a:r>
            <a:r>
              <a:rPr lang="fa-IR" sz="7200" dirty="0" smtClean="0">
                <a:solidFill>
                  <a:srgbClr val="C00000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میلاد   بانوی  بانوان  دو  عالم</a:t>
            </a:r>
            <a:br>
              <a:rPr lang="fa-IR" sz="7200" dirty="0" smtClean="0">
                <a:solidFill>
                  <a:srgbClr val="C00000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</a:br>
            <a:r>
              <a:rPr lang="fa-IR" sz="7200" dirty="0" smtClean="0">
                <a:solidFill>
                  <a:srgbClr val="C00000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حضرت  فاطمه  زهرا    سلام الله علیها</a:t>
            </a:r>
            <a:br>
              <a:rPr lang="fa-IR" sz="7200" dirty="0" smtClean="0">
                <a:solidFill>
                  <a:srgbClr val="C00000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</a:br>
            <a:r>
              <a:rPr lang="fa-IR" sz="7200" dirty="0" smtClean="0">
                <a:solidFill>
                  <a:srgbClr val="C00000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 مبارک   باد</a:t>
            </a:r>
            <a:endParaRPr lang="fa-IR" sz="7200" dirty="0">
              <a:solidFill>
                <a:srgbClr val="C00000"/>
              </a:solidFill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78574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81329"/>
            <a:ext cx="10972800" cy="483463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fa-IR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a-IR" b="1" dirty="0" smtClean="0"/>
              <a:t>مقدماتی درباره مساله حجاب و ماهیت قانون و قانون‌گذاری </a:t>
            </a:r>
          </a:p>
          <a:p>
            <a:pPr marL="946404" lvl="2" indent="-34290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a-IR" b="1" dirty="0"/>
              <a:t>بیان </a:t>
            </a:r>
            <a:r>
              <a:rPr lang="fa-IR" b="1" dirty="0" smtClean="0"/>
              <a:t>مساله، اهمیت آن، و میدان بازی</a:t>
            </a:r>
            <a:endParaRPr lang="fa-IR" b="1" dirty="0"/>
          </a:p>
          <a:p>
            <a:pPr marL="946404" lvl="2" indent="-34290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a-IR" b="1" dirty="0" smtClean="0"/>
              <a:t>اصطلاحات قانون، اعتبار، قانون حقوقی</a:t>
            </a:r>
          </a:p>
          <a:p>
            <a:pPr marL="946404" lvl="2" indent="-34290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a-IR" b="1" dirty="0" smtClean="0"/>
              <a:t>چگونگی وضع قانون</a:t>
            </a:r>
          </a:p>
          <a:p>
            <a:pPr marL="946404" lvl="2" indent="-342900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fa-IR" b="1" dirty="0" smtClean="0"/>
              <a:t>راههای نقد یک قانون</a:t>
            </a:r>
          </a:p>
          <a:p>
            <a:pPr>
              <a:buFont typeface="Wingdings" panose="05000000000000000000" pitchFamily="2" charset="2"/>
              <a:buChar char="q"/>
            </a:pPr>
            <a:endParaRPr lang="fa-IR" b="1" dirty="0" smtClean="0"/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fa-IR" b="1" dirty="0" smtClean="0"/>
              <a:t>دو رویکرد کلان در خصوص معیار و مبنای قانون‌گذاری در جامعه </a:t>
            </a:r>
          </a:p>
          <a:p>
            <a:pPr marL="889254" lvl="2" indent="-285750"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fa-IR" sz="1800" b="1" dirty="0" smtClean="0"/>
              <a:t>اختیار: حق آزادی (لیبرالیسم)</a:t>
            </a:r>
          </a:p>
          <a:p>
            <a:pPr marL="889254" lvl="2" indent="-285750">
              <a:buClr>
                <a:srgbClr val="00B050"/>
              </a:buClr>
              <a:buFont typeface="Wingdings" panose="05000000000000000000" pitchFamily="2" charset="2"/>
              <a:buChar char="q"/>
            </a:pPr>
            <a:r>
              <a:rPr lang="fa-IR" sz="1800" b="1" dirty="0" smtClean="0"/>
              <a:t>رشد: حق انسانیت و کرامت انسانی (اسلام)</a:t>
            </a:r>
          </a:p>
          <a:p>
            <a:pPr>
              <a:buFont typeface="Wingdings" panose="05000000000000000000" pitchFamily="2" charset="2"/>
              <a:buChar char="q"/>
            </a:pPr>
            <a:endParaRPr lang="fa-IR" sz="240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fa-IR" b="1" dirty="0" smtClean="0"/>
              <a:t>حکم </a:t>
            </a:r>
            <a:r>
              <a:rPr lang="fa-IR" b="1" dirty="0"/>
              <a:t>حجاب در اسلام و اقتضای قانون شدن آن در </a:t>
            </a:r>
            <a:r>
              <a:rPr lang="fa-IR" b="1" dirty="0" smtClean="0"/>
              <a:t>جامعه اسلامی </a:t>
            </a:r>
            <a:endParaRPr lang="fa-IR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سیر کلی بحث</a:t>
            </a:r>
            <a:endParaRPr lang="fa-IR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3435531" y="4193175"/>
            <a:ext cx="339634" cy="261259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3435531" y="1976898"/>
            <a:ext cx="339634" cy="247668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Left Arrow 5">
            <a:hlinkClick r:id="rId4" action="ppaction://hlinksldjump"/>
          </p:cNvPr>
          <p:cNvSpPr/>
          <p:nvPr/>
        </p:nvSpPr>
        <p:spPr>
          <a:xfrm>
            <a:off x="3435531" y="5573483"/>
            <a:ext cx="339634" cy="261259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30788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0560" y="1417638"/>
            <a:ext cx="10972800" cy="5096373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fa-IR" b="1" dirty="0" smtClean="0">
                <a:solidFill>
                  <a:srgbClr val="FF0000"/>
                </a:solidFill>
              </a:rPr>
              <a:t>تذکر</a:t>
            </a:r>
          </a:p>
          <a:p>
            <a:pPr marL="109728" indent="0">
              <a:buNone/>
            </a:pPr>
            <a:r>
              <a:rPr lang="fa-IR" b="1" dirty="0" smtClean="0"/>
              <a:t>حسن السؤال نصف الجواب (اشاره‌ای به خطر مغالطه سوال مرکب)</a:t>
            </a:r>
          </a:p>
          <a:p>
            <a:endParaRPr lang="fa-IR" b="1" dirty="0" smtClean="0"/>
          </a:p>
          <a:p>
            <a:pPr marL="109728" indent="0">
              <a:buNone/>
            </a:pPr>
            <a:r>
              <a:rPr lang="fa-IR" b="1" dirty="0" smtClean="0">
                <a:solidFill>
                  <a:srgbClr val="FF0000"/>
                </a:solidFill>
              </a:rPr>
              <a:t>طرح غلط مساله:</a:t>
            </a:r>
          </a:p>
          <a:p>
            <a:endParaRPr lang="fa-IR" b="1" dirty="0" smtClean="0">
              <a:solidFill>
                <a:srgbClr val="FF0000"/>
              </a:solidFill>
            </a:endParaRPr>
          </a:p>
          <a:p>
            <a:r>
              <a:rPr lang="fa-IR" b="1" dirty="0" smtClean="0"/>
              <a:t>آیا طرفدار حجاب اجباری باشیم یا مخالف آن؟ (سوء استفاده از کلمه «اجبار») (تفصیل آن در: </a:t>
            </a:r>
            <a:r>
              <a:rPr lang="fa-IR" b="1" dirty="0" smtClean="0">
                <a:hlinkClick r:id="rId2"/>
              </a:rPr>
              <a:t>مناظره سوزنچی با زمانیان</a:t>
            </a:r>
            <a:r>
              <a:rPr lang="fa-IR" b="1" dirty="0" smtClean="0"/>
              <a:t>)</a:t>
            </a:r>
          </a:p>
          <a:p>
            <a:endParaRPr lang="fa-IR" b="1" dirty="0" smtClean="0"/>
          </a:p>
          <a:p>
            <a:r>
              <a:rPr lang="fa-IR" b="1" dirty="0" smtClean="0"/>
              <a:t>آیا حجاب مخالف آزادی نیست؟ (پیشفرض قابل مناقشه: تقدم آزادی بر هر قانونی) (تفصیل آن در: </a:t>
            </a:r>
            <a:r>
              <a:rPr lang="fa-IR" b="1" dirty="0" smtClean="0">
                <a:hlinkClick r:id="rId3"/>
              </a:rPr>
              <a:t>گزارش یک نشست علمی</a:t>
            </a:r>
            <a:r>
              <a:rPr lang="fa-IR" b="1" dirty="0" smtClean="0"/>
              <a:t>)</a:t>
            </a:r>
          </a:p>
          <a:p>
            <a:endParaRPr lang="fa-IR" b="1" dirty="0" smtClean="0"/>
          </a:p>
          <a:p>
            <a:pPr marL="109728" indent="0">
              <a:buNone/>
            </a:pPr>
            <a:endParaRPr lang="fa-IR" b="1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fa-IR" b="1" dirty="0" smtClean="0">
                <a:solidFill>
                  <a:srgbClr val="FF0000"/>
                </a:solidFill>
              </a:rPr>
              <a:t>طرح </a:t>
            </a:r>
            <a:r>
              <a:rPr lang="fa-IR" b="1" dirty="0">
                <a:solidFill>
                  <a:srgbClr val="FF0000"/>
                </a:solidFill>
              </a:rPr>
              <a:t>صحیح </a:t>
            </a:r>
            <a:r>
              <a:rPr lang="fa-IR" b="1" dirty="0" smtClean="0">
                <a:solidFill>
                  <a:srgbClr val="FF0000"/>
                </a:solidFill>
              </a:rPr>
              <a:t>مساله</a:t>
            </a:r>
          </a:p>
          <a:p>
            <a:pPr marL="109728" indent="0">
              <a:buNone/>
            </a:pPr>
            <a:endParaRPr lang="fa-IR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fa-IR" b="1" dirty="0"/>
              <a:t>آیا حجابی که در اسلام برای زنان مطرح شده، رواست که تبدیل به قانون رسمی در جامعه شود</a:t>
            </a:r>
            <a:r>
              <a:rPr lang="fa-IR" b="1" dirty="0" smtClean="0"/>
              <a:t>؟</a:t>
            </a:r>
          </a:p>
          <a:p>
            <a:pPr marL="109728" indent="0">
              <a:buNone/>
            </a:pPr>
            <a:endParaRPr lang="fa-IR" b="1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fa-IR" b="1" dirty="0" smtClean="0">
                <a:solidFill>
                  <a:srgbClr val="FF0000"/>
                </a:solidFill>
              </a:rPr>
              <a:t>نکته</a:t>
            </a:r>
            <a:endParaRPr lang="fa-IR" b="1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fa-IR" b="1" dirty="0"/>
              <a:t>حجاب اسلامی زنان، کار خوبی است (قانون منع حجاب، نارواست)؛ بحث بر سر الزام قانونی است. </a:t>
            </a:r>
            <a:endParaRPr lang="fa-IR" b="1" dirty="0" smtClean="0"/>
          </a:p>
          <a:p>
            <a:pPr marL="109728" indent="0">
              <a:buNone/>
            </a:pPr>
            <a:r>
              <a:rPr lang="fa-IR" sz="2400" b="1" dirty="0" smtClean="0"/>
              <a:t>(</a:t>
            </a:r>
            <a:r>
              <a:rPr lang="fa-IR" sz="2400" b="1" dirty="0"/>
              <a:t>البته درباره اینکه آیا حجاب زنان جزء ضروریات اسلام است، بحثی خواهم کرد)</a:t>
            </a:r>
          </a:p>
          <a:p>
            <a:pPr marL="109728" indent="0">
              <a:buNone/>
            </a:pPr>
            <a:endParaRPr lang="fa-IR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fa-IR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1. بیان مساله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199019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375953"/>
            <a:ext cx="10972800" cy="5277395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fa-IR" b="1" dirty="0" smtClean="0">
                <a:solidFill>
                  <a:srgbClr val="FF0000"/>
                </a:solidFill>
              </a:rPr>
              <a:t>تلنگرهایی برای اندیشیدن</a:t>
            </a:r>
          </a:p>
          <a:p>
            <a:pPr marL="109728" indent="0">
              <a:buNone/>
            </a:pPr>
            <a:r>
              <a:rPr lang="fa-IR" sz="2100" b="1" dirty="0" smtClean="0"/>
              <a:t> اگر اهمیت ندارد و یک مساله شخصی و مربوط به حریم خصوصی است:</a:t>
            </a:r>
          </a:p>
          <a:p>
            <a:pPr marL="109728" indent="0">
              <a:buNone/>
            </a:pPr>
            <a:r>
              <a:rPr lang="fa-IR" sz="2100" b="1" dirty="0" smtClean="0"/>
              <a:t>چرا در مهد آزادی و لیبرالیسم آن را رسما ممنوع و برخورد می‌کنند؟</a:t>
            </a:r>
          </a:p>
          <a:p>
            <a:pPr marL="109728" indent="0">
              <a:buNone/>
            </a:pPr>
            <a:r>
              <a:rPr lang="fa-IR" sz="2100" b="1" dirty="0" smtClean="0"/>
              <a:t>چرا آتاتورک و رضاخان (دست‌نشانده‌های وابسته)‌ با چنان شدت و حدتی بر ممنوع کردن آن اصرار داشتند؟</a:t>
            </a:r>
          </a:p>
          <a:p>
            <a:pPr marL="109728" indent="0">
              <a:buNone/>
            </a:pPr>
            <a:r>
              <a:rPr lang="fa-IR" sz="2100" b="1" dirty="0" smtClean="0"/>
              <a:t>چرا مسیح علینژاد این اندازه حمایت مادی و رسانه‌ای می‌شود؟ و چرا ...؟</a:t>
            </a:r>
          </a:p>
          <a:p>
            <a:pPr marL="109728" indent="0">
              <a:buNone/>
            </a:pPr>
            <a:endParaRPr lang="fa-IR" sz="1900" b="1" dirty="0" smtClean="0"/>
          </a:p>
          <a:p>
            <a:pPr marL="109728" indent="0">
              <a:buNone/>
            </a:pPr>
            <a:r>
              <a:rPr lang="fa-IR" sz="2600" b="1" dirty="0" smtClean="0">
                <a:solidFill>
                  <a:srgbClr val="FF0000"/>
                </a:solidFill>
              </a:rPr>
              <a:t>تمثیلی برای فهم مساله: </a:t>
            </a:r>
            <a:r>
              <a:rPr lang="fa-IR" sz="2000" b="1" dirty="0" smtClean="0"/>
              <a:t>اهمیت حفظ مرز: یک وجب خاک چه اهمیتی دارد؟</a:t>
            </a:r>
          </a:p>
          <a:p>
            <a:pPr marL="109728" indent="0">
              <a:buNone/>
            </a:pPr>
            <a:endParaRPr lang="fa-IR" sz="2000" b="1" dirty="0"/>
          </a:p>
          <a:p>
            <a:pPr marL="109728" indent="0">
              <a:buNone/>
            </a:pPr>
            <a:r>
              <a:rPr lang="fa-IR" sz="2300" b="1" dirty="0" smtClean="0">
                <a:solidFill>
                  <a:srgbClr val="FF0000"/>
                </a:solidFill>
              </a:rPr>
              <a:t>پاسخ: امروزه دست کم از چند زاویه اهمیت خاص دارد </a:t>
            </a:r>
            <a:r>
              <a:rPr lang="fa-IR" sz="2300" dirty="0" smtClean="0"/>
              <a:t>(این را قبلا به تفصیل بحث کرده‌ام: </a:t>
            </a:r>
            <a:r>
              <a:rPr lang="fa-IR" sz="2300" dirty="0" smtClean="0">
                <a:hlinkClick r:id="rId2"/>
              </a:rPr>
              <a:t>اینجا را کلیک کنید</a:t>
            </a:r>
            <a:r>
              <a:rPr lang="fa-IR" sz="2300" dirty="0" smtClean="0"/>
              <a:t>)</a:t>
            </a:r>
          </a:p>
          <a:p>
            <a:pPr marL="109728" indent="0">
              <a:buNone/>
            </a:pPr>
            <a:endParaRPr lang="fa-IR" sz="2300" dirty="0" smtClean="0"/>
          </a:p>
          <a:p>
            <a:pPr marL="109728" indent="0">
              <a:buNone/>
            </a:pPr>
            <a:r>
              <a:rPr lang="fa-IR" sz="2300" b="1" dirty="0" smtClean="0">
                <a:solidFill>
                  <a:schemeClr val="accent6">
                    <a:lumMod val="75000"/>
                  </a:schemeClr>
                </a:solidFill>
              </a:rPr>
              <a:t>الف. وقوع در عصر تصویر جهان (هایدگر)</a:t>
            </a:r>
          </a:p>
          <a:p>
            <a:pPr marL="109728" indent="0">
              <a:buNone/>
            </a:pPr>
            <a:r>
              <a:rPr lang="fa-IR" sz="2000" b="1" dirty="0" smtClean="0"/>
              <a:t>ثمره بحث </a:t>
            </a:r>
            <a:r>
              <a:rPr lang="fa-IR" sz="2000" b="1" dirty="0"/>
              <a:t>(حفظ مرز هویتی</a:t>
            </a:r>
            <a:r>
              <a:rPr lang="fa-IR" sz="2000" b="1" dirty="0" smtClean="0"/>
              <a:t>): اهمیت تصویر و نماد در حفظ هویت انسانها</a:t>
            </a:r>
          </a:p>
          <a:p>
            <a:pPr marL="109728" indent="0">
              <a:buNone/>
            </a:pPr>
            <a:endParaRPr lang="fa-IR" sz="2000" b="1" dirty="0" smtClean="0"/>
          </a:p>
          <a:p>
            <a:pPr marL="109728" indent="0">
              <a:buNone/>
            </a:pPr>
            <a:r>
              <a:rPr lang="fa-IR" sz="2300" b="1" dirty="0" smtClean="0">
                <a:solidFill>
                  <a:schemeClr val="accent6">
                    <a:lumMod val="75000"/>
                  </a:schemeClr>
                </a:solidFill>
              </a:rPr>
              <a:t>ب. وقوع در عصر برهنگی</a:t>
            </a:r>
          </a:p>
          <a:p>
            <a:pPr marL="109728" indent="0">
              <a:buNone/>
            </a:pPr>
            <a:r>
              <a:rPr lang="fa-IR" sz="2000" b="1" dirty="0"/>
              <a:t>ثمره </a:t>
            </a:r>
            <a:r>
              <a:rPr lang="fa-IR" sz="2000" b="1" dirty="0" smtClean="0"/>
              <a:t>بحث </a:t>
            </a:r>
            <a:r>
              <a:rPr lang="fa-IR" sz="2000" b="1" dirty="0"/>
              <a:t>(حفظ مرز </a:t>
            </a:r>
            <a:r>
              <a:rPr lang="fa-IR" sz="2000" b="1" dirty="0" smtClean="0"/>
              <a:t>عفت): مرزبندی دربرابر جریان </a:t>
            </a:r>
            <a:r>
              <a:rPr lang="fa-IR" sz="2000" b="1" dirty="0"/>
              <a:t>برهنگی عمومی و عواقب آن </a:t>
            </a:r>
            <a:r>
              <a:rPr lang="fa-IR" sz="1600" b="1" dirty="0"/>
              <a:t>(عادی و قانونی و معروف شدن فحشاء</a:t>
            </a:r>
            <a:r>
              <a:rPr lang="fa-IR" sz="1600" b="1" dirty="0" smtClean="0"/>
              <a:t>!)</a:t>
            </a:r>
          </a:p>
          <a:p>
            <a:pPr marL="109728" indent="0">
              <a:buNone/>
            </a:pPr>
            <a:endParaRPr lang="fa-IR" sz="2000" b="1" dirty="0"/>
          </a:p>
          <a:p>
            <a:pPr marL="109728" indent="0">
              <a:buNone/>
            </a:pPr>
            <a:r>
              <a:rPr lang="fa-IR" sz="2300" b="1" dirty="0" smtClean="0">
                <a:solidFill>
                  <a:schemeClr val="accent6">
                    <a:lumMod val="75000"/>
                  </a:schemeClr>
                </a:solidFill>
              </a:rPr>
              <a:t>ج. اهمیت زن در سده اخیر</a:t>
            </a:r>
          </a:p>
          <a:p>
            <a:pPr marL="109728" indent="0">
              <a:buNone/>
            </a:pPr>
            <a:r>
              <a:rPr lang="fa-IR" sz="2000" b="1" dirty="0" smtClean="0"/>
              <a:t>ثمره بحث:‌ چون </a:t>
            </a:r>
            <a:r>
              <a:rPr lang="fa-IR" sz="2000" b="1" dirty="0"/>
              <a:t>مساله‌ای </a:t>
            </a:r>
            <a:r>
              <a:rPr lang="fa-IR" sz="2000" b="1" dirty="0" smtClean="0"/>
              <a:t>مربوط </a:t>
            </a:r>
            <a:r>
              <a:rPr lang="fa-IR" sz="2000" b="1" dirty="0"/>
              <a:t>به زن </a:t>
            </a:r>
            <a:r>
              <a:rPr lang="fa-IR" sz="2000" b="1" dirty="0" smtClean="0"/>
              <a:t>است حساسیت‌برانگیز است. (تمثیل: در فلان حمله هوایی، زنان و کودکان کشته شدند؛ انگار کشته شدن مردها اهمیتی ندارد!)</a:t>
            </a:r>
          </a:p>
          <a:p>
            <a:pPr marL="109728" indent="0">
              <a:buNone/>
            </a:pPr>
            <a:endParaRPr lang="fa-IR" sz="2000" b="1" dirty="0"/>
          </a:p>
          <a:p>
            <a:pPr marL="624078" indent="-514350">
              <a:buAutoNum type="arabicPeriod"/>
            </a:pPr>
            <a:endParaRPr lang="fa-IR" b="1" dirty="0"/>
          </a:p>
          <a:p>
            <a:endParaRPr lang="fa-IR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014232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solidFill>
                  <a:schemeClr val="accent2">
                    <a:lumMod val="50000"/>
                  </a:schemeClr>
                </a:solidFill>
              </a:rPr>
              <a:t>2. حجاب </a:t>
            </a:r>
            <a:r>
              <a:rPr lang="fa-IR" dirty="0">
                <a:solidFill>
                  <a:schemeClr val="accent2">
                    <a:lumMod val="50000"/>
                  </a:schemeClr>
                </a:solidFill>
              </a:rPr>
              <a:t>چه اهمیتی دارد که این قدر بحث کنیم</a:t>
            </a:r>
            <a:r>
              <a:rPr lang="fa-IR" dirty="0" smtClean="0">
                <a:solidFill>
                  <a:schemeClr val="accent2">
                    <a:lumMod val="50000"/>
                  </a:schemeClr>
                </a:solidFill>
              </a:rPr>
              <a:t>؟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38343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50422"/>
            <a:ext cx="10972800" cy="4256870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fa-IR" b="1" dirty="0" smtClean="0">
                <a:solidFill>
                  <a:srgbClr val="C00000"/>
                </a:solidFill>
              </a:rPr>
              <a:t>تذکری برای </a:t>
            </a:r>
            <a:r>
              <a:rPr lang="fa-IR" b="1" dirty="0">
                <a:solidFill>
                  <a:srgbClr val="C00000"/>
                </a:solidFill>
              </a:rPr>
              <a:t>کسی که غربزده است </a:t>
            </a:r>
            <a:r>
              <a:rPr lang="fa-IR" sz="2000" b="1" dirty="0"/>
              <a:t>(یعنی فقط باید غربی‌ها کاری انجام داده باشند تا درستی آن کار را بپذیرد) </a:t>
            </a:r>
            <a:endParaRPr lang="fa-IR" sz="2000" b="1" dirty="0" smtClean="0"/>
          </a:p>
          <a:p>
            <a:pPr marL="109728" indent="0">
              <a:buNone/>
            </a:pPr>
            <a:endParaRPr lang="fa-IR" b="1" dirty="0"/>
          </a:p>
          <a:p>
            <a:pPr marL="109728" indent="0">
              <a:buNone/>
            </a:pPr>
            <a:r>
              <a:rPr lang="fa-IR" b="1" dirty="0" smtClean="0"/>
              <a:t>در </a:t>
            </a:r>
            <a:r>
              <a:rPr lang="fa-IR" b="1" dirty="0"/>
              <a:t>غرب برای «نحوه پوشش انسان»ها قانون دارند، چرا ما نداشته باشیم؟</a:t>
            </a:r>
          </a:p>
          <a:p>
            <a:pPr marL="109728" indent="0">
              <a:buNone/>
            </a:pPr>
            <a:endParaRPr lang="fa-IR" sz="2400" b="1" dirty="0" smtClean="0"/>
          </a:p>
          <a:p>
            <a:pPr marL="109728" indent="0">
              <a:buNone/>
            </a:pPr>
            <a:r>
              <a:rPr lang="fa-IR" sz="2200" b="1" dirty="0" smtClean="0"/>
              <a:t>الف</a:t>
            </a:r>
            <a:r>
              <a:rPr lang="fa-IR" sz="2200" b="1" dirty="0"/>
              <a:t>. </a:t>
            </a:r>
            <a:r>
              <a:rPr lang="fa-IR" sz="2200" b="1" dirty="0">
                <a:solidFill>
                  <a:srgbClr val="C00000"/>
                </a:solidFill>
              </a:rPr>
              <a:t>قانون </a:t>
            </a:r>
            <a:r>
              <a:rPr lang="fa-IR" sz="2200" b="1" dirty="0" smtClean="0">
                <a:solidFill>
                  <a:srgbClr val="C00000"/>
                </a:solidFill>
              </a:rPr>
              <a:t>ایجابی: </a:t>
            </a:r>
            <a:r>
              <a:rPr lang="fa-IR" sz="2200" b="1" dirty="0" smtClean="0"/>
              <a:t>کلمات </a:t>
            </a:r>
            <a:r>
              <a:rPr lang="en-US" sz="2200" b="1" dirty="0">
                <a:hlinkClick r:id="rId2"/>
              </a:rPr>
              <a:t>Sagging</a:t>
            </a:r>
            <a:r>
              <a:rPr lang="fa-IR" sz="2200" b="1" dirty="0"/>
              <a:t> </a:t>
            </a:r>
            <a:r>
              <a:rPr lang="fa-IR" sz="2200" b="1" dirty="0" smtClean="0"/>
              <a:t>یا </a:t>
            </a:r>
            <a:r>
              <a:rPr lang="en-US" sz="2200" b="1" dirty="0">
                <a:hlinkClick r:id="rId3"/>
              </a:rPr>
              <a:t>Whale tail</a:t>
            </a:r>
            <a:r>
              <a:rPr lang="fa-IR" sz="2200" b="1" dirty="0">
                <a:hlinkClick r:id="rId3"/>
              </a:rPr>
              <a:t> </a:t>
            </a:r>
            <a:r>
              <a:rPr lang="fa-IR" sz="2200" b="1" dirty="0"/>
              <a:t>را جستجو کنید ببینید چه قوانینی </a:t>
            </a:r>
            <a:r>
              <a:rPr lang="fa-IR" sz="2200" b="1" dirty="0" smtClean="0"/>
              <a:t>گذاشته‌اند؟</a:t>
            </a:r>
            <a:endParaRPr lang="fa-IR" sz="2200" b="1" dirty="0"/>
          </a:p>
          <a:p>
            <a:pPr marL="109728" indent="0">
              <a:buNone/>
            </a:pPr>
            <a:endParaRPr lang="fa-IR" sz="2200" b="1" dirty="0" smtClean="0"/>
          </a:p>
          <a:p>
            <a:pPr marL="109728" indent="0">
              <a:buNone/>
            </a:pPr>
            <a:r>
              <a:rPr lang="fa-IR" sz="2200" b="1" dirty="0" smtClean="0"/>
              <a:t>ب</a:t>
            </a:r>
            <a:r>
              <a:rPr lang="fa-IR" sz="2200" b="1" dirty="0"/>
              <a:t>. </a:t>
            </a:r>
            <a:r>
              <a:rPr lang="fa-IR" sz="2200" b="1" dirty="0">
                <a:solidFill>
                  <a:srgbClr val="C00000"/>
                </a:solidFill>
              </a:rPr>
              <a:t>قانون </a:t>
            </a:r>
            <a:r>
              <a:rPr lang="fa-IR" sz="2200" b="1" dirty="0" smtClean="0">
                <a:solidFill>
                  <a:srgbClr val="C00000"/>
                </a:solidFill>
              </a:rPr>
              <a:t>سلبی: </a:t>
            </a:r>
            <a:r>
              <a:rPr lang="fa-IR" sz="2200" b="1" dirty="0"/>
              <a:t>منع حجاب اسلامی در خیلی از کشورهای </a:t>
            </a:r>
            <a:r>
              <a:rPr lang="fa-IR" sz="2200" b="1" dirty="0" smtClean="0"/>
              <a:t>غربی</a:t>
            </a:r>
          </a:p>
          <a:p>
            <a:pPr marL="109728" indent="0">
              <a:buNone/>
            </a:pPr>
            <a:endParaRPr lang="fa-IR" sz="2200" b="1" dirty="0" smtClean="0"/>
          </a:p>
          <a:p>
            <a:pPr marL="109728" indent="0">
              <a:buNone/>
            </a:pPr>
            <a:endParaRPr lang="fa-IR" sz="2200" b="1" dirty="0" smtClean="0"/>
          </a:p>
          <a:p>
            <a:pPr marL="109728" indent="0">
              <a:buNone/>
            </a:pPr>
            <a:endParaRPr lang="fa-IR" sz="2400" b="1" dirty="0"/>
          </a:p>
          <a:p>
            <a:pPr marL="109728" indent="0">
              <a:buNone/>
            </a:pPr>
            <a:r>
              <a:rPr lang="fa-IR" sz="2800" b="1" dirty="0" smtClean="0">
                <a:solidFill>
                  <a:srgbClr val="FF0000"/>
                </a:solidFill>
              </a:rPr>
              <a:t>اما ثمره مهم بحث حاضر</a:t>
            </a:r>
          </a:p>
          <a:p>
            <a:pPr marL="109728" indent="0">
              <a:buNone/>
            </a:pPr>
            <a:endParaRPr lang="fa-IR" sz="2800" b="1" dirty="0" smtClean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fa-IR" sz="2800" b="1" dirty="0" smtClean="0">
                <a:solidFill>
                  <a:schemeClr val="accent6">
                    <a:lumMod val="75000"/>
                  </a:schemeClr>
                </a:solidFill>
              </a:rPr>
              <a:t>د. بهانه‌ای </a:t>
            </a:r>
            <a:r>
              <a:rPr lang="fa-IR" sz="2800" b="1" dirty="0">
                <a:solidFill>
                  <a:schemeClr val="accent6">
                    <a:lumMod val="75000"/>
                  </a:schemeClr>
                </a:solidFill>
              </a:rPr>
              <a:t>برای فهم نسبت احکام اسلام و قوانین حقوقی رسمی (نسبت شریعت و حکومت)</a:t>
            </a:r>
          </a:p>
          <a:p>
            <a:pPr marL="109728" indent="0">
              <a:buNone/>
            </a:pPr>
            <a:endParaRPr lang="fa-IR" sz="2400" b="1" dirty="0"/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475785"/>
          </a:xfrm>
        </p:spPr>
        <p:txBody>
          <a:bodyPr>
            <a:normAutofit/>
          </a:bodyPr>
          <a:lstStyle/>
          <a:p>
            <a:pPr algn="ctr"/>
            <a: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  <a:t>3. میدان بازی </a:t>
            </a:r>
            <a:br>
              <a:rPr lang="fa-IR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fa-IR" sz="2800" dirty="0" smtClean="0">
                <a:solidFill>
                  <a:schemeClr val="accent6">
                    <a:lumMod val="75000"/>
                  </a:schemeClr>
                </a:solidFill>
              </a:rPr>
              <a:t>(مقلد </a:t>
            </a:r>
            <a:r>
              <a:rPr lang="fa-IR" sz="2800" dirty="0">
                <a:solidFill>
                  <a:schemeClr val="accent6">
                    <a:lumMod val="75000"/>
                  </a:schemeClr>
                </a:solidFill>
              </a:rPr>
              <a:t>فرهنگ غرب باشیم، </a:t>
            </a:r>
            <a:r>
              <a:rPr lang="fa-IR" sz="2800" dirty="0" smtClean="0">
                <a:solidFill>
                  <a:schemeClr val="accent6">
                    <a:lumMod val="75000"/>
                  </a:schemeClr>
                </a:solidFill>
              </a:rPr>
              <a:t>یا </a:t>
            </a:r>
            <a:r>
              <a:rPr lang="fa-IR" sz="2800" dirty="0">
                <a:solidFill>
                  <a:schemeClr val="accent6">
                    <a:lumMod val="75000"/>
                  </a:schemeClr>
                </a:solidFill>
              </a:rPr>
              <a:t>خودمان تشخیص </a:t>
            </a:r>
            <a:r>
              <a:rPr lang="fa-IR" sz="2800" dirty="0" smtClean="0">
                <a:solidFill>
                  <a:schemeClr val="accent6">
                    <a:lumMod val="75000"/>
                  </a:schemeClr>
                </a:solidFill>
              </a:rPr>
              <a:t>دهیم؟!)</a:t>
            </a:r>
            <a:endParaRPr lang="fa-I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32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992777"/>
            <a:ext cx="10972800" cy="5865223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fa-IR" sz="3100" b="1" dirty="0" smtClean="0"/>
              <a:t>الف. قانون: تفکیک قانون حقیقی و قانون اعتباری</a:t>
            </a:r>
            <a:endParaRPr lang="fa-IR" sz="3100" b="1" dirty="0"/>
          </a:p>
          <a:p>
            <a:pPr marL="109728" indent="0">
              <a:buNone/>
            </a:pPr>
            <a:endParaRPr lang="fa-IR" sz="2400" b="1" dirty="0" smtClean="0">
              <a:solidFill>
                <a:schemeClr val="accent6"/>
              </a:solidFill>
            </a:endParaRPr>
          </a:p>
          <a:p>
            <a:pPr marL="109728" indent="0">
              <a:buNone/>
            </a:pPr>
            <a:r>
              <a:rPr lang="fa-IR" sz="3100" b="1" dirty="0" smtClean="0">
                <a:solidFill>
                  <a:schemeClr val="accent6"/>
                </a:solidFill>
              </a:rPr>
              <a:t>قانون حقیقی: </a:t>
            </a:r>
            <a:r>
              <a:rPr lang="fa-IR" sz="3100" b="1" dirty="0" smtClean="0"/>
              <a:t>(گزارش از یک نسبت در متن واقعیت)</a:t>
            </a:r>
          </a:p>
          <a:p>
            <a:pPr marL="109728" indent="0">
              <a:buNone/>
            </a:pPr>
            <a:r>
              <a:rPr lang="fa-IR" sz="2600" dirty="0" smtClean="0"/>
              <a:t>اگر آب در فشار یک اتمسفر صد درجه حرارت ببیند، می‌جوشد.</a:t>
            </a:r>
          </a:p>
          <a:p>
            <a:pPr marL="109728" indent="0">
              <a:buNone/>
            </a:pPr>
            <a:r>
              <a:rPr lang="fa-IR" sz="2600" dirty="0" smtClean="0"/>
              <a:t>در صورت ثابت بودن سایر عوامل</a:t>
            </a:r>
            <a:r>
              <a:rPr lang="fa-IR" sz="2600" dirty="0"/>
              <a:t>، </a:t>
            </a:r>
            <a:r>
              <a:rPr lang="fa-IR" sz="2600" dirty="0" smtClean="0"/>
              <a:t>هر </a:t>
            </a:r>
            <a:r>
              <a:rPr lang="fa-IR" sz="2600" dirty="0"/>
              <a:t>چه قیمت </a:t>
            </a:r>
            <a:r>
              <a:rPr lang="fa-IR" sz="2600" dirty="0" smtClean="0"/>
              <a:t>یک کالا بالاتر </a:t>
            </a:r>
            <a:r>
              <a:rPr lang="fa-IR" sz="2600" dirty="0"/>
              <a:t>برود، مقدار </a:t>
            </a:r>
            <a:r>
              <a:rPr lang="fa-IR" sz="2600" dirty="0" smtClean="0"/>
              <a:t>تقاضا کمتر می‌شود.</a:t>
            </a:r>
          </a:p>
          <a:p>
            <a:pPr marL="109728" indent="0">
              <a:buNone/>
            </a:pPr>
            <a:endParaRPr lang="fa-IR" sz="2400" dirty="0" smtClean="0">
              <a:solidFill>
                <a:schemeClr val="accent6"/>
              </a:solidFill>
            </a:endParaRPr>
          </a:p>
          <a:p>
            <a:pPr marL="109728" indent="0">
              <a:buNone/>
            </a:pPr>
            <a:r>
              <a:rPr lang="fa-IR" sz="3100" b="1" dirty="0" smtClean="0">
                <a:solidFill>
                  <a:schemeClr val="accent6"/>
                </a:solidFill>
              </a:rPr>
              <a:t>قانون اعتباری: </a:t>
            </a:r>
            <a:r>
              <a:rPr lang="fa-IR" sz="3100" b="1" dirty="0" smtClean="0"/>
              <a:t>(برقراری یک نسبت به اعتبار ما) </a:t>
            </a:r>
            <a:r>
              <a:rPr lang="fa-IR" sz="3100" b="1" dirty="0" smtClean="0">
                <a:solidFill>
                  <a:srgbClr val="FF0000"/>
                </a:solidFill>
              </a:rPr>
              <a:t>(محل بحث ما این دومی است)</a:t>
            </a:r>
          </a:p>
          <a:p>
            <a:pPr marL="109728" indent="0">
              <a:buNone/>
            </a:pPr>
            <a:r>
              <a:rPr lang="fa-IR" sz="2600" dirty="0" smtClean="0"/>
              <a:t>باید راست بگویید / انسان خوب حتی اگر به ضررش تمام شود، راست می‌گوید!</a:t>
            </a:r>
          </a:p>
          <a:p>
            <a:pPr marL="109728" indent="0">
              <a:buNone/>
            </a:pPr>
            <a:r>
              <a:rPr lang="fa-IR" sz="2600" dirty="0" smtClean="0"/>
              <a:t>وقتی قیمت بالا رفت، باید کالای بیشتری تولید کنید!</a:t>
            </a:r>
          </a:p>
          <a:p>
            <a:pPr marL="109728" indent="0">
              <a:buNone/>
            </a:pPr>
            <a:r>
              <a:rPr lang="fa-IR" sz="2600" b="1" dirty="0" smtClean="0">
                <a:solidFill>
                  <a:srgbClr val="FF0000"/>
                </a:solidFill>
              </a:rPr>
              <a:t>سوال: </a:t>
            </a:r>
            <a:r>
              <a:rPr lang="fa-IR" sz="2600" dirty="0" smtClean="0"/>
              <a:t>آیا گزاره «پولی که در ایران، با آن کالا معامله می‌شود ریال است.» اعتباری است یا حقیقی؟</a:t>
            </a:r>
          </a:p>
          <a:p>
            <a:pPr marL="109728" indent="0">
              <a:buNone/>
            </a:pPr>
            <a:endParaRPr lang="fa-IR" b="1" dirty="0"/>
          </a:p>
          <a:p>
            <a:pPr marL="109728" indent="0">
              <a:buNone/>
            </a:pPr>
            <a:r>
              <a:rPr lang="fa-IR" sz="3100" b="1" dirty="0" smtClean="0"/>
              <a:t>ب. اعتبار: تفکیک اعتبار موردی با اعتبارِ قانونی</a:t>
            </a:r>
          </a:p>
          <a:p>
            <a:pPr marL="109728" indent="0">
              <a:buNone/>
            </a:pPr>
            <a:endParaRPr lang="fa-IR" b="1" dirty="0" smtClean="0"/>
          </a:p>
          <a:p>
            <a:pPr marL="109728" indent="0">
              <a:buNone/>
            </a:pPr>
            <a:r>
              <a:rPr lang="fa-IR" sz="3100" b="1" dirty="0">
                <a:solidFill>
                  <a:schemeClr val="accent6"/>
                </a:solidFill>
              </a:rPr>
              <a:t>اعتبار موردی</a:t>
            </a:r>
            <a:r>
              <a:rPr lang="fa-IR" sz="3100" b="1" dirty="0" smtClean="0"/>
              <a:t>: </a:t>
            </a:r>
            <a:r>
              <a:rPr lang="fa-IR" sz="2600" dirty="0" smtClean="0"/>
              <a:t>الان باید این غذا را بخورم / فلانی به دو سال زندان </a:t>
            </a:r>
            <a:r>
              <a:rPr lang="fa-IR" sz="2600" dirty="0"/>
              <a:t>محکوم می‌شود</a:t>
            </a:r>
            <a:endParaRPr lang="fa-IR" sz="2600" dirty="0" smtClean="0"/>
          </a:p>
          <a:p>
            <a:pPr marL="109728" indent="0">
              <a:buNone/>
            </a:pPr>
            <a:endParaRPr lang="fa-IR" sz="2600" b="1" dirty="0">
              <a:solidFill>
                <a:schemeClr val="accent6"/>
              </a:solidFill>
            </a:endParaRPr>
          </a:p>
          <a:p>
            <a:pPr marL="109728" indent="0">
              <a:buNone/>
            </a:pPr>
            <a:r>
              <a:rPr lang="fa-IR" sz="3100" b="1" dirty="0">
                <a:solidFill>
                  <a:schemeClr val="accent6"/>
                </a:solidFill>
              </a:rPr>
              <a:t>اعتبار قانون</a:t>
            </a:r>
            <a:r>
              <a:rPr lang="fa-IR" sz="3100" b="1" dirty="0" smtClean="0"/>
              <a:t>: </a:t>
            </a:r>
            <a:r>
              <a:rPr lang="fa-IR" sz="2600" dirty="0" smtClean="0"/>
              <a:t>هر وقت گرسنه شدم غذا بخورم / هر وقت دلم خواست هرچه دلم خواست </a:t>
            </a:r>
            <a:r>
              <a:rPr lang="fa-IR" sz="2600" u="sng" dirty="0" smtClean="0"/>
              <a:t>می‌توانم</a:t>
            </a:r>
            <a:r>
              <a:rPr lang="fa-IR" sz="2600" dirty="0" smtClean="0"/>
              <a:t> بخورم / هروقت کسی گرسنه شد تا یک ساعت </a:t>
            </a:r>
            <a:r>
              <a:rPr lang="fa-IR" sz="2600" u="sng" dirty="0" smtClean="0"/>
              <a:t>نباید</a:t>
            </a:r>
            <a:r>
              <a:rPr lang="fa-IR" sz="2600" dirty="0" smtClean="0"/>
              <a:t> چیزی نخورد / هر وقت گرسنه شدم و خوردنیِ حلالی پیدا کردم </a:t>
            </a:r>
            <a:r>
              <a:rPr lang="fa-IR" sz="2600" u="sng" dirty="0" smtClean="0"/>
              <a:t>باید</a:t>
            </a:r>
            <a:r>
              <a:rPr lang="fa-IR" sz="2600" dirty="0" smtClean="0"/>
              <a:t> بخورم / اگر خوردنی‌ای حلال بود </a:t>
            </a:r>
            <a:r>
              <a:rPr lang="fa-IR" sz="2600" u="sng" dirty="0" smtClean="0"/>
              <a:t>می‌توانی</a:t>
            </a:r>
            <a:r>
              <a:rPr lang="fa-IR" sz="2600" dirty="0" smtClean="0"/>
              <a:t> بخوری.</a:t>
            </a:r>
          </a:p>
          <a:p>
            <a:pPr marL="109728" indent="0">
              <a:buNone/>
            </a:pPr>
            <a:r>
              <a:rPr lang="fa-IR" b="1" dirty="0" smtClean="0"/>
              <a:t> </a:t>
            </a:r>
            <a:endParaRPr lang="fa-IR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718138"/>
          </a:xfrm>
        </p:spPr>
        <p:txBody>
          <a:bodyPr>
            <a:normAutofit/>
          </a:bodyPr>
          <a:lstStyle/>
          <a:p>
            <a:pPr algn="ctr"/>
            <a:r>
              <a:rPr lang="fa-IR" sz="3100" dirty="0" smtClean="0"/>
              <a:t>4. اصطلاحات بحث (قانون، اعتبار)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06411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9">
      <a:dk1>
        <a:sysClr val="windowText" lastClr="000000"/>
      </a:dk1>
      <a:lt1>
        <a:sysClr val="window" lastClr="FFFFFF"/>
      </a:lt1>
      <a:dk2>
        <a:srgbClr val="000000"/>
      </a:dk2>
      <a:lt2>
        <a:srgbClr val="DEF5FA"/>
      </a:lt2>
      <a:accent1>
        <a:srgbClr val="2DA2BF"/>
      </a:accent1>
      <a:accent2>
        <a:srgbClr val="DA1F28"/>
      </a:accent2>
      <a:accent3>
        <a:srgbClr val="7F7F7F"/>
      </a:accent3>
      <a:accent4>
        <a:srgbClr val="39639D"/>
      </a:accent4>
      <a:accent5>
        <a:srgbClr val="474B78"/>
      </a:accent5>
      <a:accent6>
        <a:srgbClr val="7D3C4A"/>
      </a:accent6>
      <a:hlink>
        <a:srgbClr val="595959"/>
      </a:hlink>
      <a:folHlink>
        <a:srgbClr val="44B9E8"/>
      </a:folHlink>
    </a:clrScheme>
    <a:fontScheme name="Custom 2">
      <a:majorFont>
        <a:latin typeface="Lucida Sans Unicode"/>
        <a:ea typeface=""/>
        <a:cs typeface="B Lotus"/>
      </a:majorFont>
      <a:minorFont>
        <a:latin typeface="Lucida Sans Unicode"/>
        <a:ea typeface=""/>
        <a:cs typeface="B Lotus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اسلامی بودن جامعه و حکومت</Template>
  <TotalTime>1505</TotalTime>
  <Words>3107</Words>
  <Application>Microsoft Office PowerPoint</Application>
  <PresentationFormat>Widescreen</PresentationFormat>
  <Paragraphs>281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B Davat</vt:lpstr>
      <vt:lpstr>B Lotus</vt:lpstr>
      <vt:lpstr>IranNastaliq</vt:lpstr>
      <vt:lpstr>Lucida Sans Unicode</vt:lpstr>
      <vt:lpstr>Verdana</vt:lpstr>
      <vt:lpstr>Wingdings</vt:lpstr>
      <vt:lpstr>Wingdings 2</vt:lpstr>
      <vt:lpstr>Wingdings 3</vt:lpstr>
      <vt:lpstr>Concourse</vt:lpstr>
      <vt:lpstr>PowerPoint Presentation</vt:lpstr>
      <vt:lpstr>رَبِّ اشْرَحْ لي‏ صَدْری وَ يَسِّرْ لىِ أَمْرِى وَ احْلُلْ عُقْدَةً مِنْ لِسَانىِ يَفْقَهُواْ قَوْلىِ</vt:lpstr>
      <vt:lpstr>قانون حجاب پرسشی از قانونی شدن حکم شرعی حجاب</vt:lpstr>
      <vt:lpstr>فرخنده میلاد   بانوی  بانوان  دو  عالم حضرت  فاطمه  زهرا    سلام الله علیها  مبارک   باد</vt:lpstr>
      <vt:lpstr>سیر کلی بحث</vt:lpstr>
      <vt:lpstr>1. بیان مساله</vt:lpstr>
      <vt:lpstr>2. حجاب چه اهمیتی دارد که این قدر بحث کنیم؟</vt:lpstr>
      <vt:lpstr>3. میدان بازی  (مقلد فرهنگ غرب باشیم، یا خودمان تشخیص دهیم؟!)</vt:lpstr>
      <vt:lpstr>4. اصطلاحات بحث (قانون، اعتبار)</vt:lpstr>
      <vt:lpstr>5. چگونگی وضع و نقد قانون</vt:lpstr>
      <vt:lpstr>ادامه اصطلاحات بحث: قانون حقوقی</vt:lpstr>
      <vt:lpstr>7. راه نقد یک قانون حقوقی (1)</vt:lpstr>
      <vt:lpstr>راه نقد یک قانون حقوقی (2)</vt:lpstr>
      <vt:lpstr>1. معیار و مبنای «حق» و «قانون» در جامعه</vt:lpstr>
      <vt:lpstr>2. بررسی دیدگاه اول «حق آزادی» (1)</vt:lpstr>
      <vt:lpstr>بررسی دیدگاه اول «حق آزادی» (2)</vt:lpstr>
      <vt:lpstr>بررسی دیدگاه اول «حق آزادی» (3)</vt:lpstr>
      <vt:lpstr>3. بررسی دیدگاه دوم: مبانی بحث از «حقوق بشر»</vt:lpstr>
      <vt:lpstr>ارزش انسان (مایه تمایز انسان که او را ذی‌حق می‌کند)</vt:lpstr>
      <vt:lpstr>مبنای حق و قانون در منطق خداباور</vt:lpstr>
      <vt:lpstr>حکم حجاب در اسلام</vt:lpstr>
      <vt:lpstr>نقد مدعای ترکاشوند در کتاب «حجاب شرعی در عصر پیامبر»</vt:lpstr>
      <vt:lpstr>حکم حجاب در اسلام</vt:lpstr>
      <vt:lpstr>تبدیل به قانون شدن حکم حجاب در جامعه اسلامی</vt:lpstr>
      <vt:lpstr>برای مطالعه بیشتر:  بررسی فقهی و حقوقی حاکمیت،  حجاب و عفاف  فاطمه فلاح تفتی</vt:lpstr>
      <vt:lpstr>و آخر دعوانا أن الحمد لله ربّ العالمین</vt:lpstr>
      <vt:lpstr>حجاب‌پژوهی  1. پوشش در زمان پیامبر 2. پژوهش‌های فقهی حجاب 3. مروری بر مطالعات حجاب ویراستار علمی: محمد عشایری منفرد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173</cp:revision>
  <dcterms:created xsi:type="dcterms:W3CDTF">2018-03-13T14:12:44Z</dcterms:created>
  <dcterms:modified xsi:type="dcterms:W3CDTF">2020-02-15T08:25:05Z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