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sldIdLst>
    <p:sldId id="272" r:id="rId2"/>
    <p:sldId id="256" r:id="rId3"/>
    <p:sldId id="273" r:id="rId4"/>
    <p:sldId id="288" r:id="rId5"/>
    <p:sldId id="258" r:id="rId6"/>
    <p:sldId id="298" r:id="rId7"/>
    <p:sldId id="257" r:id="rId8"/>
    <p:sldId id="289" r:id="rId9"/>
    <p:sldId id="259" r:id="rId10"/>
    <p:sldId id="260" r:id="rId11"/>
    <p:sldId id="274" r:id="rId12"/>
    <p:sldId id="290" r:id="rId13"/>
    <p:sldId id="291" r:id="rId14"/>
    <p:sldId id="276" r:id="rId15"/>
    <p:sldId id="278" r:id="rId16"/>
    <p:sldId id="262" r:id="rId17"/>
    <p:sldId id="279" r:id="rId18"/>
    <p:sldId id="280" r:id="rId19"/>
    <p:sldId id="281" r:id="rId20"/>
    <p:sldId id="286" r:id="rId21"/>
    <p:sldId id="300" r:id="rId22"/>
    <p:sldId id="282" r:id="rId23"/>
    <p:sldId id="287" r:id="rId24"/>
    <p:sldId id="263" r:id="rId25"/>
    <p:sldId id="264" r:id="rId26"/>
    <p:sldId id="265" r:id="rId27"/>
    <p:sldId id="266" r:id="rId28"/>
    <p:sldId id="283" r:id="rId29"/>
    <p:sldId id="267" r:id="rId30"/>
    <p:sldId id="292" r:id="rId31"/>
    <p:sldId id="285" r:id="rId32"/>
    <p:sldId id="299" r:id="rId33"/>
    <p:sldId id="296" r:id="rId34"/>
    <p:sldId id="293" r:id="rId35"/>
    <p:sldId id="295" r:id="rId36"/>
    <p:sldId id="294" r:id="rId37"/>
    <p:sldId id="297" r:id="rId3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1" autoAdjust="0"/>
    <p:restoredTop sz="96120" autoAdjust="0"/>
  </p:normalViewPr>
  <p:slideViewPr>
    <p:cSldViewPr>
      <p:cViewPr varScale="1">
        <p:scale>
          <a:sx n="65" d="100"/>
          <a:sy n="65" d="100"/>
        </p:scale>
        <p:origin x="-10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08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74FFB1-71D0-4CC5-944C-ADC4376089D5}" type="datetimeFigureOut">
              <a:rPr lang="fa-IR" smtClean="0"/>
              <a:pPr/>
              <a:t>1433/10/01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1FD857-D57E-46F6-9D25-722E4B446396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29294-E92F-49D3-88C8-91A34EC8D5FB}" type="slidenum">
              <a:rPr lang="fa-IR"/>
              <a:pPr>
                <a:defRPr/>
              </a:pPr>
              <a:t>1</a:t>
            </a:fld>
            <a:endParaRPr lang="fa-IR"/>
          </a:p>
        </p:txBody>
      </p:sp>
      <p:pic>
        <p:nvPicPr>
          <p:cNvPr id="5" name="Picture 4" descr="0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5269" y="1624665"/>
            <a:ext cx="4333461" cy="360866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b="1" dirty="0" smtClean="0">
                <a:cs typeface="B Lotus" pitchFamily="2" charset="-78"/>
              </a:rPr>
              <a:t>معرفي اجمالي دو جريان علم‌شناسي در غرب</a:t>
            </a:r>
          </a:p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الف</a:t>
            </a:r>
            <a:r>
              <a:rPr lang="fa-IR" b="1" dirty="0" smtClean="0">
                <a:cs typeface="B Lotus" pitchFamily="2" charset="-78"/>
              </a:rPr>
              <a:t>: پوزيتيوست‌ها: فقط آنچه تجربي است علم است. پس دين و اخلاق و هنر و سياست و ... خارج از علم است. </a:t>
            </a:r>
            <a:endParaRPr lang="en-US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مثال: طبقه‌بندي </a:t>
            </a:r>
            <a:r>
              <a:rPr lang="en-US" b="1" dirty="0" smtClean="0">
                <a:cs typeface="B Lotus" pitchFamily="2" charset="-78"/>
              </a:rPr>
              <a:t>ISI </a:t>
            </a:r>
            <a:r>
              <a:rPr lang="fa-IR" b="1" dirty="0" smtClean="0">
                <a:cs typeface="B Lotus" pitchFamily="2" charset="-78"/>
              </a:rPr>
              <a:t> در تفکيک </a:t>
            </a:r>
            <a:r>
              <a:rPr lang="fa-IR" b="1" dirty="0" smtClean="0">
                <a:cs typeface="B Lotus" pitchFamily="2" charset="-78"/>
              </a:rPr>
              <a:t>علوم </a:t>
            </a:r>
            <a:r>
              <a:rPr lang="fa-IR" b="1" dirty="0" smtClean="0">
                <a:cs typeface="B Lotus" pitchFamily="2" charset="-78"/>
              </a:rPr>
              <a:t>اجتماعي </a:t>
            </a:r>
            <a:r>
              <a:rPr lang="fa-IR" b="1" dirty="0" smtClean="0">
                <a:cs typeface="B Lotus" pitchFamily="2" charset="-78"/>
              </a:rPr>
              <a:t>«</a:t>
            </a:r>
            <a:r>
              <a:rPr lang="en-US" b="1" dirty="0" smtClean="0">
                <a:cs typeface="B Lotus" pitchFamily="2" charset="-78"/>
              </a:rPr>
              <a:t>social </a:t>
            </a:r>
            <a:r>
              <a:rPr lang="en-US" b="1" dirty="0" smtClean="0">
                <a:cs typeface="B Lotus" pitchFamily="2" charset="-78"/>
              </a:rPr>
              <a:t>science</a:t>
            </a:r>
            <a:r>
              <a:rPr lang="fa-IR" b="1" dirty="0" smtClean="0">
                <a:cs typeface="B Lotus" pitchFamily="2" charset="-78"/>
              </a:rPr>
              <a:t>» </a:t>
            </a:r>
            <a:r>
              <a:rPr lang="fa-IR" b="1" dirty="0" smtClean="0">
                <a:cs typeface="B Lotus" pitchFamily="2" charset="-78"/>
              </a:rPr>
              <a:t>از علوم </a:t>
            </a:r>
            <a:r>
              <a:rPr lang="fa-IR" b="1" dirty="0" smtClean="0">
                <a:cs typeface="B Lotus" pitchFamily="2" charset="-78"/>
              </a:rPr>
              <a:t>انساني «</a:t>
            </a:r>
            <a:r>
              <a:rPr lang="en-US" b="1" dirty="0" smtClean="0">
                <a:cs typeface="B Lotus" pitchFamily="2" charset="-78"/>
              </a:rPr>
              <a:t>humanities</a:t>
            </a:r>
            <a:r>
              <a:rPr lang="fa-IR" b="1" dirty="0" smtClean="0">
                <a:cs typeface="B Lotus" pitchFamily="2" charset="-78"/>
              </a:rPr>
              <a:t>»</a:t>
            </a:r>
          </a:p>
          <a:p>
            <a:pPr>
              <a:buNone/>
            </a:pPr>
            <a:endParaRPr lang="fa-IR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ب: پست‌پوزيتيويستها: «تجربه ناب» نداريم، بلکه تجربه‌ها آميخته است با پيش‌فرضها، ارزشها و ... . پس علم واقعا يک مجموعه معرفتي نيست، بلکه يک پديده فرهنگي است و لذا نسبي است.</a:t>
            </a:r>
            <a:endParaRPr lang="en-US" b="1" dirty="0" smtClean="0">
              <a:cs typeface="B Lotus" pitchFamily="2" charset="-78"/>
            </a:endParaRPr>
          </a:p>
          <a:p>
            <a:pPr>
              <a:buNone/>
            </a:pPr>
            <a:endParaRPr lang="en-US" dirty="0">
              <a:cs typeface="B Lotus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8715404" cy="1143000"/>
          </a:xfrm>
        </p:spPr>
        <p:txBody>
          <a:bodyPr>
            <a:noAutofit/>
          </a:bodyPr>
          <a:lstStyle/>
          <a:p>
            <a:pPr algn="ctr"/>
            <a:r>
              <a:rPr lang="fa-IR" sz="4400" b="1" dirty="0" smtClean="0">
                <a:cs typeface="B Lotus" pitchFamily="2" charset="-78"/>
              </a:rPr>
              <a:t>«</a:t>
            </a:r>
            <a:r>
              <a:rPr lang="en-US" sz="4400" b="1" dirty="0" smtClean="0">
                <a:cs typeface="B Lotus" pitchFamily="2" charset="-78"/>
              </a:rPr>
              <a:t>science</a:t>
            </a:r>
            <a:r>
              <a:rPr lang="fa-IR" sz="4400" b="1" dirty="0" smtClean="0">
                <a:cs typeface="B Lotus" pitchFamily="2" charset="-78"/>
              </a:rPr>
              <a:t>» </a:t>
            </a:r>
            <a:r>
              <a:rPr lang="fa-IR" sz="4400" b="1" dirty="0" smtClean="0">
                <a:cs typeface="B Lotus" pitchFamily="2" charset="-78"/>
              </a:rPr>
              <a:t>چيست؟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cs typeface="B Lotus" pitchFamily="2" charset="-78"/>
              </a:rPr>
              <a:t>ويژگي هاي علم و معرفت </a:t>
            </a:r>
            <a:r>
              <a:rPr lang="fa-IR" b="1" dirty="0" smtClean="0">
                <a:cs typeface="B Lotus" pitchFamily="2" charset="-78"/>
              </a:rPr>
              <a:t>نزد </a:t>
            </a:r>
            <a:r>
              <a:rPr lang="fa-IR" b="1" dirty="0" smtClean="0">
                <a:cs typeface="B Lotus" pitchFamily="2" charset="-78"/>
              </a:rPr>
              <a:t>پوزيتيويسم</a:t>
            </a:r>
            <a:endParaRPr lang="en-US" b="1" dirty="0">
              <a:cs typeface="B Lotus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0" y="1571612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پوزيتيويسم اوليه:</a:t>
                      </a:r>
                      <a:endParaRPr lang="fa-IR" sz="2800" dirty="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تقدم مشاهده بر فرضيه و نظريه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(استقراگرايي)</a:t>
                      </a:r>
                    </a:p>
                    <a:p>
                      <a:pPr rtl="1"/>
                      <a:endParaRPr lang="fa-IR" sz="2800" dirty="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rtl="1"/>
                      <a:r>
                        <a:rPr lang="fa-IR" sz="2800" b="1" dirty="0" smtClean="0">
                          <a:cs typeface="B Lotus" pitchFamily="2" charset="-78"/>
                        </a:rPr>
                        <a:t>اثبات‌گرايي 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lang="fa-IR" sz="2800" b="1" dirty="0" smtClean="0">
                          <a:cs typeface="B Lotus" pitchFamily="2" charset="-78"/>
                        </a:rPr>
                        <a:t>بي‌معنايي شناختي گزاره‌هاي فلسفي، ديني، اخلاقي، هنري</a:t>
                      </a:r>
                      <a:endParaRPr lang="fa-IR" sz="2800" b="1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عدم ابتناي علم بر غيرتجربه</a:t>
                      </a:r>
                      <a:endParaRPr lang="fa-IR" sz="2800" dirty="0"/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dirty="0" smtClean="0">
                          <a:cs typeface="B Lotus" pitchFamily="2" charset="-78"/>
                        </a:rPr>
                        <a:t> نفي نگاه اخلاقي به دانشمند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472" y="1571612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پوزيتيويسم اصلاح شده:</a:t>
                      </a:r>
                      <a:endParaRPr lang="fa-IR" sz="2800" dirty="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تقدم زماني فرضيه بر مشاهده و تقدم رتبي مشاهده بر نظريه (تفکيک داوري از گردآوري)</a:t>
                      </a:r>
                      <a:endParaRPr lang="fa-IR" sz="2800" dirty="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تاييدگرايي، ابطال‌گرايي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و هنر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dirty="0" smtClean="0">
                          <a:cs typeface="B Lotus" pitchFamily="2" charset="-78"/>
                        </a:rPr>
                        <a:t> 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ويژگي‌هاي </a:t>
            </a:r>
            <a:r>
              <a:rPr lang="fa-IR" b="1" dirty="0" smtClean="0">
                <a:cs typeface="B Lotus" pitchFamily="2" charset="-78"/>
              </a:rPr>
              <a:t>معرفت نزد پساپوزيتيويسم</a:t>
            </a:r>
            <a:endParaRPr lang="fa-IR" b="1" dirty="0">
              <a:cs typeface="B Lotus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86272" y="1920875"/>
          <a:ext cx="4000528" cy="47942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پوزيتيويسم</a:t>
                      </a:r>
                      <a:endParaRPr lang="fa-IR" sz="2800" dirty="0"/>
                    </a:p>
                  </a:txBody>
                  <a:tcPr/>
                </a:tc>
              </a:tr>
              <a:tr h="9899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تفکيک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داوري از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گردآوري</a:t>
                      </a:r>
                      <a:endParaRPr lang="fa-IR" sz="2800" dirty="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تاييدگرايي،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ابطال‌گرايي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و هنر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474183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dirty="0" smtClean="0">
                          <a:cs typeface="B Lotus" pitchFamily="2" charset="-78"/>
                        </a:rPr>
                        <a:t> 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95272" y="1920875"/>
          <a:ext cx="4000528" cy="48296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055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پساپوزيتيويسم</a:t>
                      </a:r>
                      <a:endParaRPr lang="fa-IR" sz="2800" dirty="0"/>
                    </a:p>
                  </a:txBody>
                  <a:tcPr/>
                </a:tc>
              </a:tr>
              <a:tr h="9754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تقدم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رتبي نظريه بر مشاهده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(عدم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اعتبار معرفت‌شناختي‌تجربه)</a:t>
                      </a:r>
                      <a:endParaRPr lang="fa-IR" sz="2800" dirty="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پارادايم، برنامه پژوهشي،آنارشيسم معرفت‌شناختي</a:t>
                      </a:r>
                      <a:endParaRPr lang="fa-IR" sz="2800" dirty="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درهم‌تنيدگي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علم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با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فلسفه، دين، اخلاق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و هنر</a:t>
                      </a:r>
                      <a:endParaRPr lang="fa-IR" sz="2800" dirty="0"/>
                    </a:p>
                  </a:txBody>
                  <a:tcPr/>
                </a:tc>
              </a:tr>
              <a:tr h="924614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52166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جمع‌بندي علم در فضاي فکري غرب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ملاک علم روش تجربي </a:t>
            </a:r>
            <a:r>
              <a:rPr lang="fa-IR" sz="3600" b="1" dirty="0" smtClean="0">
                <a:cs typeface="B Lotus" pitchFamily="2" charset="-78"/>
              </a:rPr>
              <a:t>است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 </a:t>
            </a:r>
            <a:r>
              <a:rPr lang="fa-IR" sz="3600" b="1" dirty="0" smtClean="0">
                <a:cs typeface="B Lotus" pitchFamily="2" charset="-78"/>
              </a:rPr>
              <a:t>اما </a:t>
            </a:r>
            <a:r>
              <a:rPr lang="fa-IR" sz="3600" b="1" dirty="0" smtClean="0">
                <a:cs typeface="B Lotus" pitchFamily="2" charset="-78"/>
              </a:rPr>
              <a:t>فهميده‌ايم که روش </a:t>
            </a:r>
            <a:r>
              <a:rPr lang="fa-IR" sz="3600" b="1" dirty="0" smtClean="0">
                <a:cs typeface="B Lotus" pitchFamily="2" charset="-78"/>
              </a:rPr>
              <a:t>تجربي ناب وجود </a:t>
            </a:r>
            <a:r>
              <a:rPr lang="fa-IR" sz="3600" b="1" dirty="0" smtClean="0">
                <a:cs typeface="B Lotus" pitchFamily="2" charset="-78"/>
              </a:rPr>
              <a:t>ندارد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 پس: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 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پوزيتيويسم: چاره‌اي نداريم؛ تا حد امکان سعي مي‌کنيم مولفه‌هاي غيرتجربي (پيشفرضها، ارزشها، نقش عالم و ...) را کنار بگذاريم</a:t>
            </a:r>
          </a:p>
          <a:p>
            <a:pPr>
              <a:buNone/>
            </a:pPr>
            <a:endParaRPr lang="fa-IR" sz="36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پساپوزيتيويسم:فرقي </a:t>
            </a:r>
            <a:r>
              <a:rPr lang="fa-IR" sz="3600" b="1" dirty="0" smtClean="0">
                <a:cs typeface="B Lotus" pitchFamily="2" charset="-78"/>
              </a:rPr>
              <a:t>بين علم و </a:t>
            </a:r>
            <a:r>
              <a:rPr lang="fa-IR" sz="3600" b="1" dirty="0" smtClean="0">
                <a:cs typeface="B Lotus" pitchFamily="2" charset="-78"/>
              </a:rPr>
              <a:t>غيرعلم </a:t>
            </a:r>
            <a:r>
              <a:rPr lang="fa-IR" sz="3600" b="1" dirty="0" smtClean="0">
                <a:cs typeface="B Lotus" pitchFamily="2" charset="-78"/>
              </a:rPr>
              <a:t>نيست (</a:t>
            </a:r>
            <a:r>
              <a:rPr lang="fa-IR" sz="3600" b="1" dirty="0" smtClean="0">
                <a:cs typeface="B Lotus" pitchFamily="2" charset="-78"/>
              </a:rPr>
              <a:t>نسبيت‌گرايي</a:t>
            </a:r>
            <a:r>
              <a:rPr lang="fa-IR" sz="3600" b="1" dirty="0" smtClean="0">
                <a:cs typeface="B Lotus" pitchFamily="2" charset="-78"/>
              </a:rPr>
              <a:t>)</a:t>
            </a:r>
            <a:endParaRPr lang="en-US" sz="3600" b="1" dirty="0" smtClean="0">
              <a:cs typeface="B Lotus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71570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B Lotus" pitchFamily="2" charset="-78"/>
              </a:rPr>
              <a:t>ورود </a:t>
            </a:r>
            <a:r>
              <a:rPr lang="fa-IR" b="1" dirty="0" smtClean="0">
                <a:cs typeface="B Lotus" pitchFamily="2" charset="-78"/>
              </a:rPr>
              <a:t>اين </a:t>
            </a:r>
            <a:r>
              <a:rPr lang="fa-IR" b="1" dirty="0" smtClean="0">
                <a:cs typeface="B Lotus" pitchFamily="2" charset="-78"/>
              </a:rPr>
              <a:t>نگاه به جامعه </a:t>
            </a:r>
            <a:r>
              <a:rPr lang="fa-IR" b="1" dirty="0" smtClean="0">
                <a:cs typeface="B Lotus" pitchFamily="2" charset="-78"/>
              </a:rPr>
              <a:t>ما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1538" y="2214554"/>
            <a:ext cx="742955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fa-IR" sz="3200" b="1" dirty="0" smtClean="0">
                <a:solidFill>
                  <a:srgbClr val="C00000"/>
                </a:solidFill>
                <a:cs typeface="B Lotus" pitchFamily="2" charset="-78"/>
              </a:rPr>
              <a:t>محوريت روش تجربي در تحليل علم</a:t>
            </a:r>
          </a:p>
          <a:p>
            <a:pPr marL="514350" indent="-514350" algn="ctr"/>
            <a:endParaRPr lang="fa-IR" sz="3200" b="1" dirty="0" smtClean="0">
              <a:cs typeface="B Lotus" pitchFamily="2" charset="-78"/>
            </a:endParaRPr>
          </a:p>
          <a:p>
            <a:pPr marL="514350" indent="-514350" algn="ctr"/>
            <a:r>
              <a:rPr lang="fa-IR" sz="3200" b="1" dirty="0" smtClean="0">
                <a:cs typeface="B Lotus" pitchFamily="2" charset="-78"/>
              </a:rPr>
              <a:t>نگاه </a:t>
            </a:r>
            <a:r>
              <a:rPr lang="fa-IR" sz="3200" b="1" dirty="0" smtClean="0">
                <a:cs typeface="B Lotus" pitchFamily="2" charset="-78"/>
              </a:rPr>
              <a:t>پوزيتيويستي (فضاي مخالفان علم ديني)</a:t>
            </a:r>
          </a:p>
          <a:p>
            <a:pPr marL="514350" indent="-514350" algn="ctr">
              <a:buNone/>
            </a:pPr>
            <a:endParaRPr lang="fa-IR" sz="1200" b="1" dirty="0" smtClean="0">
              <a:cs typeface="B Lotus" pitchFamily="2" charset="-78"/>
            </a:endParaRPr>
          </a:p>
          <a:p>
            <a:pPr marL="514350" indent="-514350" algn="ctr">
              <a:buNone/>
            </a:pPr>
            <a:r>
              <a:rPr lang="fa-IR" sz="3600" b="1" dirty="0" smtClean="0">
                <a:cs typeface="B Lotus" pitchFamily="2" charset="-78"/>
              </a:rPr>
              <a:t> </a:t>
            </a:r>
            <a:r>
              <a:rPr lang="fa-IR" sz="3600" b="1" dirty="0" smtClean="0">
                <a:cs typeface="B Lotus" pitchFamily="2" charset="-78"/>
              </a:rPr>
              <a:t>تفکيک روش تجربي از روش </a:t>
            </a:r>
            <a:r>
              <a:rPr lang="fa-IR" sz="3600" b="1" dirty="0" smtClean="0">
                <a:cs typeface="B Lotus" pitchFamily="2" charset="-78"/>
              </a:rPr>
              <a:t>عقلي و نقلي</a:t>
            </a:r>
          </a:p>
          <a:p>
            <a:pPr marL="514350" indent="-514350" algn="ctr">
              <a:buNone/>
            </a:pPr>
            <a:endParaRPr lang="fa-IR" sz="3600" b="1" dirty="0" smtClean="0">
              <a:cs typeface="B Lotus" pitchFamily="2" charset="-78"/>
            </a:endParaRPr>
          </a:p>
          <a:p>
            <a:pPr marL="514350" indent="-514350" algn="ctr">
              <a:buNone/>
            </a:pPr>
            <a:r>
              <a:rPr lang="fa-IR" sz="3200" b="1" dirty="0" smtClean="0">
                <a:cs typeface="B Lotus" pitchFamily="2" charset="-78"/>
              </a:rPr>
              <a:t>نگاه پساپوزيتيويستي</a:t>
            </a:r>
            <a:r>
              <a:rPr lang="fa-IR" sz="3200" b="1" dirty="0" smtClean="0">
                <a:cs typeface="B Lotus" pitchFamily="2" charset="-78"/>
              </a:rPr>
              <a:t> (فضاي </a:t>
            </a:r>
            <a:r>
              <a:rPr lang="fa-IR" sz="3200" b="1" dirty="0" smtClean="0">
                <a:cs typeface="B Lotus" pitchFamily="2" charset="-78"/>
              </a:rPr>
              <a:t>برخي موافقان </a:t>
            </a:r>
            <a:r>
              <a:rPr lang="fa-IR" sz="3200" b="1" dirty="0" smtClean="0">
                <a:cs typeface="B Lotus" pitchFamily="2" charset="-78"/>
              </a:rPr>
              <a:t>علم ديني)</a:t>
            </a:r>
            <a:endParaRPr lang="fa-IR" sz="3200" b="1" dirty="0" smtClean="0">
              <a:cs typeface="B Lotus" pitchFamily="2" charset="-78"/>
            </a:endParaRPr>
          </a:p>
          <a:p>
            <a:pPr marL="514350" indent="-514350" algn="ctr">
              <a:buNone/>
            </a:pPr>
            <a:endParaRPr lang="fa-IR" sz="1400" b="1" dirty="0" smtClean="0">
              <a:cs typeface="B Lotus" pitchFamily="2" charset="-78"/>
            </a:endParaRPr>
          </a:p>
          <a:p>
            <a:pPr marL="514350" indent="-514350" algn="ctr">
              <a:buNone/>
            </a:pPr>
            <a:r>
              <a:rPr lang="fa-IR" sz="3600" b="1" dirty="0" smtClean="0">
                <a:cs typeface="B Lotus" pitchFamily="2" charset="-78"/>
              </a:rPr>
              <a:t> جدي گرفتن مولفه‌هاي فرهنگي در علم</a:t>
            </a:r>
            <a:endParaRPr lang="en-US" sz="36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cs typeface="B Lotus" pitchFamily="2" charset="-78"/>
              </a:rPr>
              <a:t>ماده‌هاي </a:t>
            </a:r>
            <a:r>
              <a:rPr lang="fa-IR" sz="3200" b="1" dirty="0" smtClean="0">
                <a:cs typeface="B Lotus" pitchFamily="2" charset="-78"/>
              </a:rPr>
              <a:t>مختلف قضيه در ذيل صورت واحد قياس قابل جمع است</a:t>
            </a:r>
            <a:r>
              <a:rPr lang="fa-IR" sz="3200" b="1" dirty="0" smtClean="0">
                <a:cs typeface="B Lotus" pitchFamily="2" charset="-78"/>
              </a:rPr>
              <a:t>.</a:t>
            </a:r>
          </a:p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الف ب است + ب ج است = الف ج است.</a:t>
            </a:r>
          </a:p>
          <a:p>
            <a:pPr>
              <a:buNone/>
            </a:pPr>
            <a:endParaRPr lang="fa-IR" sz="2800" b="1" dirty="0" smtClean="0">
              <a:cs typeface="B Lot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cs typeface="B Lotus" pitchFamily="2" charset="-78"/>
              </a:rPr>
              <a:t>تناقض </a:t>
            </a:r>
            <a:r>
              <a:rPr lang="fa-IR" sz="3200" b="1" dirty="0" smtClean="0">
                <a:cs typeface="B Lotus" pitchFamily="2" charset="-78"/>
              </a:rPr>
              <a:t>بين </a:t>
            </a:r>
            <a:r>
              <a:rPr lang="fa-IR" sz="3200" b="1" dirty="0" smtClean="0">
                <a:cs typeface="B Lotus" pitchFamily="2" charset="-78"/>
              </a:rPr>
              <a:t>محصول دو روش قابل قبول </a:t>
            </a:r>
            <a:r>
              <a:rPr lang="fa-IR" sz="3200" b="1" dirty="0" smtClean="0">
                <a:cs typeface="B Lotus" pitchFamily="2" charset="-78"/>
              </a:rPr>
              <a:t>نيست</a:t>
            </a:r>
            <a:r>
              <a:rPr lang="fa-IR" sz="3200" b="1" dirty="0" smtClean="0">
                <a:cs typeface="B Lotus" pitchFamily="2" charset="-78"/>
              </a:rPr>
              <a:t>.</a:t>
            </a:r>
            <a:endParaRPr lang="en-US" sz="3200" b="1" dirty="0" smtClean="0">
              <a:cs typeface="B Lotus" pitchFamily="2" charset="-78"/>
            </a:endParaRPr>
          </a:p>
          <a:p>
            <a:pPr>
              <a:buNone/>
            </a:pPr>
            <a:endParaRPr lang="fa-I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372476" cy="1928826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B Lotus" pitchFamily="2" charset="-78"/>
              </a:rPr>
              <a:t>آيا روش </a:t>
            </a:r>
            <a:r>
              <a:rPr lang="fa-IR" sz="3600" b="1" dirty="0" smtClean="0">
                <a:cs typeface="B Lotus" pitchFamily="2" charset="-78"/>
              </a:rPr>
              <a:t>تجربي را </a:t>
            </a:r>
            <a:r>
              <a:rPr lang="fa-IR" sz="3600" b="1" dirty="0" smtClean="0">
                <a:cs typeface="B Lotus" pitchFamily="2" charset="-78"/>
              </a:rPr>
              <a:t>ملاک علم بودن علم دانستن و </a:t>
            </a:r>
            <a:r>
              <a:rPr lang="fa-IR" sz="3600" b="1" dirty="0" smtClean="0">
                <a:cs typeface="B Lotus" pitchFamily="2" charset="-78"/>
              </a:rPr>
              <a:t/>
            </a:r>
            <a:br>
              <a:rPr lang="fa-IR" sz="3600" b="1" dirty="0" smtClean="0">
                <a:cs typeface="B Lotus" pitchFamily="2" charset="-78"/>
              </a:rPr>
            </a:br>
            <a:r>
              <a:rPr lang="fa-IR" sz="3600" b="1" dirty="0" smtClean="0">
                <a:cs typeface="B Lotus" pitchFamily="2" charset="-78"/>
              </a:rPr>
              <a:t>تفکيک </a:t>
            </a:r>
            <a:r>
              <a:rPr lang="fa-IR" sz="3600" b="1" dirty="0" smtClean="0">
                <a:cs typeface="B Lotus" pitchFamily="2" charset="-78"/>
              </a:rPr>
              <a:t>روشي علوم (به روش تجربي و روش عقلي) منطقي و قابل دفاع است؟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fa-IR" sz="3200" b="1" dirty="0" smtClean="0">
                <a:cs typeface="B Lotus" pitchFamily="2" charset="-78"/>
              </a:rPr>
              <a:t> </a:t>
            </a:r>
            <a:r>
              <a:rPr lang="fa-IR" sz="3200" b="1" dirty="0" smtClean="0">
                <a:cs typeface="B Lotus" pitchFamily="2" charset="-78"/>
              </a:rPr>
              <a:t>با وجود آن اشکال مهم منطقي،</a:t>
            </a:r>
          </a:p>
          <a:p>
            <a:pPr>
              <a:lnSpc>
                <a:spcPct val="120000"/>
              </a:lnSpc>
              <a:buNone/>
            </a:pPr>
            <a:r>
              <a:rPr lang="fa-IR" sz="3200" b="1" dirty="0" smtClean="0">
                <a:cs typeface="B Lotus" pitchFamily="2" charset="-78"/>
              </a:rPr>
              <a:t> چرا </a:t>
            </a:r>
            <a:r>
              <a:rPr lang="fa-IR" sz="3200" b="1" dirty="0" smtClean="0">
                <a:cs typeface="B Lotus" pitchFamily="2" charset="-78"/>
              </a:rPr>
              <a:t>اصرار بر روش تجربي وتفکيک روشي اينقدر </a:t>
            </a:r>
            <a:r>
              <a:rPr lang="fa-IR" sz="3200" b="1" dirty="0" smtClean="0">
                <a:cs typeface="B Lotus" pitchFamily="2" charset="-78"/>
              </a:rPr>
              <a:t>مهم و معروف گرديده است؟</a:t>
            </a:r>
          </a:p>
          <a:p>
            <a:pPr>
              <a:lnSpc>
                <a:spcPct val="120000"/>
              </a:lnSpc>
              <a:buNone/>
            </a:pPr>
            <a:endParaRPr lang="fa-IR" sz="3200" b="1" dirty="0" smtClean="0">
              <a:cs typeface="B Lotus" pitchFamily="2" charset="-78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a-IR" sz="3200" b="1" dirty="0" smtClean="0">
                <a:cs typeface="B Lotus" pitchFamily="2" charset="-78"/>
              </a:rPr>
              <a:t>سير نگاه به علم در غرب از بيکن تا کنت:</a:t>
            </a:r>
          </a:p>
          <a:p>
            <a:pPr marL="514350" indent="-514350">
              <a:lnSpc>
                <a:spcPct val="120000"/>
              </a:lnSpc>
              <a:buNone/>
            </a:pPr>
            <a:r>
              <a:rPr lang="fa-IR" sz="3200" b="1" dirty="0" smtClean="0">
                <a:cs typeface="B Lotus" pitchFamily="2" charset="-78"/>
              </a:rPr>
              <a:t>تبديل وظيفه علم از شناخت واقعيت به تسلط بر عالم</a:t>
            </a:r>
            <a:endParaRPr lang="en-US" sz="3200" b="1" dirty="0" smtClean="0">
              <a:cs typeface="B Lotus" pitchFamily="2" charset="-78"/>
            </a:endParaRPr>
          </a:p>
          <a:p>
            <a:pPr>
              <a:lnSpc>
                <a:spcPct val="120000"/>
              </a:lnSpc>
              <a:buNone/>
            </a:pPr>
            <a:endParaRPr lang="en-US" sz="3200" b="1" dirty="0" smtClean="0">
              <a:cs typeface="B Lotus" pitchFamily="2" charset="-78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 startAt="2"/>
            </a:pPr>
            <a:r>
              <a:rPr lang="fa-IR" sz="3200" b="1" dirty="0" smtClean="0">
                <a:cs typeface="B Lotus" pitchFamily="2" charset="-78"/>
              </a:rPr>
              <a:t>سير </a:t>
            </a:r>
            <a:r>
              <a:rPr lang="fa-IR" sz="3200" b="1" dirty="0" smtClean="0">
                <a:cs typeface="B Lotus" pitchFamily="2" charset="-78"/>
              </a:rPr>
              <a:t>تفکر فلسفي غرب از دکارت تا کانت: </a:t>
            </a:r>
          </a:p>
          <a:p>
            <a:pPr>
              <a:lnSpc>
                <a:spcPct val="120000"/>
              </a:lnSpc>
              <a:buNone/>
            </a:pPr>
            <a:r>
              <a:rPr lang="fa-IR" sz="3200" b="1" dirty="0" smtClean="0">
                <a:cs typeface="B Lotus" pitchFamily="2" charset="-78"/>
              </a:rPr>
              <a:t>تبديل وظيفه فلسفه از واقعيت‌شناسي به ذهن‌شناسي، و </a:t>
            </a:r>
          </a:p>
          <a:p>
            <a:pPr>
              <a:lnSpc>
                <a:spcPct val="120000"/>
              </a:lnSpc>
              <a:buNone/>
            </a:pPr>
            <a:r>
              <a:rPr lang="fa-IR" sz="3200" b="1" dirty="0" smtClean="0">
                <a:cs typeface="B Lotus" pitchFamily="2" charset="-78"/>
              </a:rPr>
              <a:t>جدا شدن عرصه کار فلسفه از عرصه کار علم </a:t>
            </a:r>
            <a:r>
              <a:rPr lang="fa-IR" sz="3200" b="1" dirty="0" smtClean="0">
                <a:cs typeface="B Lotus" pitchFamily="2" charset="-78"/>
              </a:rPr>
              <a:t>تجربي</a:t>
            </a:r>
          </a:p>
          <a:p>
            <a:pPr>
              <a:lnSpc>
                <a:spcPct val="120000"/>
              </a:lnSpc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Lotus" pitchFamily="2" charset="-78"/>
              </a:rPr>
              <a:t>معرفت </a:t>
            </a:r>
            <a:r>
              <a:rPr lang="fa-IR" b="1" dirty="0" smtClean="0">
                <a:cs typeface="B Lotus" pitchFamily="2" charset="-78"/>
              </a:rPr>
              <a:t>چيست</a:t>
            </a:r>
            <a:r>
              <a:rPr lang="fa-IR" b="1" dirty="0" smtClean="0">
                <a:cs typeface="B Lotus" pitchFamily="2" charset="-78"/>
              </a:rPr>
              <a:t>؟</a:t>
            </a:r>
            <a:r>
              <a:rPr lang="en-US" b="1" dirty="0" smtClean="0">
                <a:cs typeface="B Lotus" pitchFamily="2" charset="-78"/>
              </a:rPr>
              <a:t> </a:t>
            </a:r>
            <a:endParaRPr lang="en-US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معرفت </a:t>
            </a:r>
            <a:r>
              <a:rPr lang="fa-IR" sz="3200" b="1" dirty="0" smtClean="0">
                <a:cs typeface="B Lotus" pitchFamily="2" charset="-78"/>
              </a:rPr>
              <a:t>حقيقي: </a:t>
            </a:r>
            <a:r>
              <a:rPr lang="fa-IR" sz="3200" b="1" dirty="0" smtClean="0">
                <a:cs typeface="B Lotus" pitchFamily="2" charset="-78"/>
              </a:rPr>
              <a:t>گزاره </a:t>
            </a:r>
            <a:r>
              <a:rPr lang="fa-IR" sz="3200" b="1" dirty="0" smtClean="0">
                <a:cs typeface="B Lotus" pitchFamily="2" charset="-78"/>
              </a:rPr>
              <a:t>اي </a:t>
            </a:r>
            <a:r>
              <a:rPr lang="fa-IR" sz="3200" b="1" dirty="0" smtClean="0">
                <a:cs typeface="B Lotus" pitchFamily="2" charset="-78"/>
              </a:rPr>
              <a:t>که درصدد شناساندن </a:t>
            </a:r>
            <a:r>
              <a:rPr lang="fa-IR" sz="3200" b="1" dirty="0" smtClean="0">
                <a:cs typeface="B Lotus" pitchFamily="2" charset="-78"/>
              </a:rPr>
              <a:t>واقعيت </a:t>
            </a:r>
            <a:r>
              <a:rPr lang="fa-IR" sz="3200" b="1" dirty="0" smtClean="0">
                <a:cs typeface="B Lotus" pitchFamily="2" charset="-78"/>
              </a:rPr>
              <a:t>است. 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(درباره </a:t>
            </a:r>
            <a:r>
              <a:rPr lang="fa-IR" sz="3200" b="1" dirty="0" smtClean="0">
                <a:cs typeface="B Lotus" pitchFamily="2" charset="-78"/>
              </a:rPr>
              <a:t>اشياي واقعي)</a:t>
            </a: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معرفت </a:t>
            </a:r>
            <a:r>
              <a:rPr lang="fa-IR" sz="3200" b="1" dirty="0" smtClean="0">
                <a:cs typeface="B Lotus" pitchFamily="2" charset="-78"/>
              </a:rPr>
              <a:t>اعتباري: </a:t>
            </a:r>
            <a:r>
              <a:rPr lang="fa-IR" sz="3200" b="1" dirty="0" smtClean="0">
                <a:cs typeface="B Lotus" pitchFamily="2" charset="-78"/>
              </a:rPr>
              <a:t>گزاره </a:t>
            </a:r>
            <a:r>
              <a:rPr lang="fa-IR" sz="3200" b="1" dirty="0" smtClean="0">
                <a:cs typeface="B Lotus" pitchFamily="2" charset="-78"/>
              </a:rPr>
              <a:t>اي </a:t>
            </a:r>
            <a:r>
              <a:rPr lang="fa-IR" sz="3200" b="1" dirty="0" smtClean="0">
                <a:cs typeface="B Lotus" pitchFamily="2" charset="-78"/>
              </a:rPr>
              <a:t>که درصدد جعل </a:t>
            </a:r>
            <a:r>
              <a:rPr lang="fa-IR" sz="3200" b="1" dirty="0" smtClean="0">
                <a:cs typeface="B Lotus" pitchFamily="2" charset="-78"/>
              </a:rPr>
              <a:t>واقعيت </a:t>
            </a:r>
            <a:r>
              <a:rPr lang="fa-IR" sz="3200" b="1" dirty="0" smtClean="0">
                <a:cs typeface="B Lotus" pitchFamily="2" charset="-78"/>
              </a:rPr>
              <a:t>است. 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(درباره </a:t>
            </a:r>
            <a:r>
              <a:rPr lang="fa-IR" sz="3200" b="1" dirty="0" smtClean="0">
                <a:cs typeface="B Lotus" pitchFamily="2" charset="-78"/>
              </a:rPr>
              <a:t>اموري </a:t>
            </a:r>
            <a:r>
              <a:rPr lang="fa-IR" sz="3200" b="1" dirty="0" smtClean="0">
                <a:cs typeface="B Lotus" pitchFamily="2" charset="-78"/>
              </a:rPr>
              <a:t>که </a:t>
            </a:r>
            <a:r>
              <a:rPr lang="fa-IR" sz="3200" b="1" dirty="0" smtClean="0">
                <a:cs typeface="B Lotus" pitchFamily="2" charset="-78"/>
              </a:rPr>
              <a:t>واقعيتشان </a:t>
            </a:r>
            <a:r>
              <a:rPr lang="fa-IR" sz="3200" b="1" dirty="0" smtClean="0">
                <a:cs typeface="B Lotus" pitchFamily="2" charset="-78"/>
              </a:rPr>
              <a:t>به اراده انسان وابسته است)</a:t>
            </a:r>
            <a:endParaRPr lang="en-US" sz="32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cs typeface="B Lotus" pitchFamily="2" charset="-78"/>
              </a:rPr>
              <a:t>علم </a:t>
            </a:r>
            <a:r>
              <a:rPr lang="fa-IR" b="1" dirty="0" smtClean="0">
                <a:cs typeface="B Lotus" pitchFamily="2" charset="-78"/>
              </a:rPr>
              <a:t>چيست</a:t>
            </a:r>
            <a:r>
              <a:rPr lang="fa-IR" b="1" dirty="0" smtClean="0">
                <a:cs typeface="B Lotus" pitchFamily="2" charset="-78"/>
              </a:rPr>
              <a:t>؟</a:t>
            </a:r>
            <a:endParaRPr lang="en-US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هرجا که </a:t>
            </a:r>
            <a:r>
              <a:rPr lang="fa-IR" b="1" dirty="0" smtClean="0">
                <a:cs typeface="B Lotus" pitchFamily="2" charset="-78"/>
              </a:rPr>
              <a:t>مجموعه‌اي </a:t>
            </a:r>
            <a:r>
              <a:rPr lang="fa-IR" b="1" dirty="0" smtClean="0">
                <a:cs typeface="B Lotus" pitchFamily="2" charset="-78"/>
              </a:rPr>
              <a:t>از مسائل (گزاره </a:t>
            </a:r>
            <a:r>
              <a:rPr lang="fa-IR" b="1" dirty="0" smtClean="0">
                <a:cs typeface="B Lotus" pitchFamily="2" charset="-78"/>
              </a:rPr>
              <a:t>هاي </a:t>
            </a:r>
            <a:r>
              <a:rPr lang="fa-IR" b="1" dirty="0" smtClean="0">
                <a:cs typeface="B Lotus" pitchFamily="2" charset="-78"/>
              </a:rPr>
              <a:t>معتبر </a:t>
            </a:r>
            <a:r>
              <a:rPr lang="fa-IR" b="1" dirty="0" smtClean="0">
                <a:cs typeface="B Lotus" pitchFamily="2" charset="-78"/>
              </a:rPr>
              <a:t>معرفتي) </a:t>
            </a:r>
            <a:r>
              <a:rPr lang="fa-IR" b="1" dirty="0" smtClean="0">
                <a:cs typeface="B Lotus" pitchFamily="2" charset="-78"/>
              </a:rPr>
              <a:t>در کنار هم </a:t>
            </a:r>
            <a:r>
              <a:rPr lang="fa-IR" b="1" dirty="0" smtClean="0">
                <a:cs typeface="B Lotus" pitchFamily="2" charset="-78"/>
              </a:rPr>
              <a:t>يک </a:t>
            </a:r>
            <a:r>
              <a:rPr lang="fa-IR" b="1" dirty="0" smtClean="0">
                <a:cs typeface="B Lotus" pitchFamily="2" charset="-78"/>
              </a:rPr>
              <a:t>نظام </a:t>
            </a:r>
            <a:r>
              <a:rPr lang="fa-IR" b="1" dirty="0" smtClean="0">
                <a:cs typeface="B Lotus" pitchFamily="2" charset="-78"/>
              </a:rPr>
              <a:t>معرفتي </a:t>
            </a:r>
            <a:r>
              <a:rPr lang="fa-IR" b="1" dirty="0" smtClean="0">
                <a:cs typeface="B Lotus" pitchFamily="2" charset="-78"/>
              </a:rPr>
              <a:t>منسجم </a:t>
            </a:r>
            <a:r>
              <a:rPr lang="fa-IR" b="1" dirty="0" smtClean="0">
                <a:cs typeface="B Lotus" pitchFamily="2" charset="-78"/>
              </a:rPr>
              <a:t>پديد آورد،‌ که دو قسم است:</a:t>
            </a:r>
            <a:endParaRPr lang="fa-IR" b="1" dirty="0" smtClean="0">
              <a:cs typeface="B Lotus" pitchFamily="2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علوم حقيقي: </a:t>
            </a:r>
            <a:r>
              <a:rPr lang="fa-IR" b="1" dirty="0" smtClean="0">
                <a:cs typeface="B Lotus" pitchFamily="2" charset="-78"/>
              </a:rPr>
              <a:t>درباره </a:t>
            </a:r>
            <a:r>
              <a:rPr lang="fa-IR" b="1" dirty="0" smtClean="0">
                <a:cs typeface="B Lotus" pitchFamily="2" charset="-78"/>
              </a:rPr>
              <a:t>واقعيت عيني </a:t>
            </a:r>
            <a:r>
              <a:rPr lang="fa-IR" b="1" dirty="0" smtClean="0">
                <a:cs typeface="B Lotus" pitchFamily="2" charset="-78"/>
              </a:rPr>
              <a:t>موجود (علوم </a:t>
            </a:r>
            <a:r>
              <a:rPr lang="fa-IR" b="1" dirty="0" smtClean="0">
                <a:cs typeface="B Lotus" pitchFamily="2" charset="-78"/>
              </a:rPr>
              <a:t>پايه</a:t>
            </a:r>
            <a:r>
              <a:rPr lang="fa-IR" b="1" dirty="0" smtClean="0">
                <a:cs typeface="B Lotus" pitchFamily="2" charset="-78"/>
              </a:rPr>
              <a:t>، فلسفه و ...)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علوم عملي و ابزاري: وسيله‌اي براي رسيدن </a:t>
            </a:r>
            <a:r>
              <a:rPr lang="fa-IR" b="1" dirty="0" smtClean="0">
                <a:cs typeface="B Lotus" pitchFamily="2" charset="-78"/>
              </a:rPr>
              <a:t>به </a:t>
            </a:r>
            <a:r>
              <a:rPr lang="fa-IR" b="1" dirty="0" smtClean="0">
                <a:cs typeface="B Lotus" pitchFamily="2" charset="-78"/>
              </a:rPr>
              <a:t>هدفي معين</a:t>
            </a:r>
            <a:endParaRPr lang="fa-IR" b="1" dirty="0" smtClean="0">
              <a:cs typeface="B Lotus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B Lotus" pitchFamily="2" charset="-78"/>
              </a:rPr>
              <a:t>ابزار مفاهمه: زبان </a:t>
            </a:r>
            <a:r>
              <a:rPr lang="fa-IR" b="1" dirty="0" smtClean="0">
                <a:cs typeface="B Lotus" pitchFamily="2" charset="-78"/>
              </a:rPr>
              <a:t>شناسي، </a:t>
            </a:r>
            <a:r>
              <a:rPr lang="fa-IR" b="1" dirty="0" smtClean="0">
                <a:cs typeface="B Lotus" pitchFamily="2" charset="-78"/>
              </a:rPr>
              <a:t>علوم اطلاعات و ارتباط، اصول فقه 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B Lotus" pitchFamily="2" charset="-78"/>
              </a:rPr>
              <a:t>ابزار </a:t>
            </a:r>
            <a:r>
              <a:rPr lang="fa-IR" b="1" dirty="0" smtClean="0">
                <a:cs typeface="B Lotus" pitchFamily="2" charset="-78"/>
              </a:rPr>
              <a:t>بررسي </a:t>
            </a:r>
            <a:r>
              <a:rPr lang="fa-IR" b="1" dirty="0" smtClean="0">
                <a:cs typeface="B Lotus" pitchFamily="2" charset="-78"/>
              </a:rPr>
              <a:t>اعتبار علوم: منطق، روش </a:t>
            </a:r>
            <a:r>
              <a:rPr lang="fa-IR" b="1" dirty="0" smtClean="0">
                <a:cs typeface="B Lotus" pitchFamily="2" charset="-78"/>
              </a:rPr>
              <a:t>شناسي </a:t>
            </a:r>
            <a:r>
              <a:rPr lang="fa-IR" b="1" dirty="0" smtClean="0">
                <a:cs typeface="B Lotus" pitchFamily="2" charset="-78"/>
              </a:rPr>
              <a:t>و...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B Lotus" pitchFamily="2" charset="-78"/>
              </a:rPr>
              <a:t>ابزار تصرف در </a:t>
            </a:r>
            <a:r>
              <a:rPr lang="fa-IR" b="1" dirty="0" smtClean="0">
                <a:cs typeface="B Lotus" pitchFamily="2" charset="-78"/>
              </a:rPr>
              <a:t>طبيعت </a:t>
            </a:r>
            <a:r>
              <a:rPr lang="fa-IR" b="1" dirty="0" smtClean="0">
                <a:cs typeface="B Lotus" pitchFamily="2" charset="-78"/>
              </a:rPr>
              <a:t>(</a:t>
            </a:r>
            <a:r>
              <a:rPr lang="fa-IR" b="1" dirty="0" smtClean="0">
                <a:cs typeface="B Lotus" pitchFamily="2" charset="-78"/>
              </a:rPr>
              <a:t>تکنولوژي): </a:t>
            </a:r>
            <a:r>
              <a:rPr lang="fa-IR" b="1" dirty="0" smtClean="0">
                <a:cs typeface="B Lotus" pitchFamily="2" charset="-78"/>
              </a:rPr>
              <a:t>علوم </a:t>
            </a:r>
            <a:r>
              <a:rPr lang="fa-IR" b="1" dirty="0" smtClean="0">
                <a:cs typeface="B Lotus" pitchFamily="2" charset="-78"/>
              </a:rPr>
              <a:t>مهندسي، </a:t>
            </a:r>
            <a:r>
              <a:rPr lang="fa-IR" b="1" dirty="0" smtClean="0">
                <a:cs typeface="B Lotus" pitchFamily="2" charset="-78"/>
              </a:rPr>
              <a:t>علوم </a:t>
            </a:r>
            <a:r>
              <a:rPr lang="fa-IR" b="1" dirty="0" smtClean="0">
                <a:cs typeface="B Lotus" pitchFamily="2" charset="-78"/>
              </a:rPr>
              <a:t>پزشکي </a:t>
            </a:r>
            <a:r>
              <a:rPr lang="fa-IR" b="1" dirty="0" smtClean="0">
                <a:cs typeface="B Lotus" pitchFamily="2" charset="-78"/>
              </a:rPr>
              <a:t>و ...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B Lotus" pitchFamily="2" charset="-78"/>
              </a:rPr>
              <a:t>ابزار تصرف در </a:t>
            </a:r>
            <a:r>
              <a:rPr lang="fa-IR" b="1" dirty="0" smtClean="0">
                <a:cs typeface="B Lotus" pitchFamily="2" charset="-78"/>
              </a:rPr>
              <a:t>زندگي انساني </a:t>
            </a:r>
            <a:r>
              <a:rPr lang="fa-IR" b="1" dirty="0" smtClean="0">
                <a:cs typeface="B Lotus" pitchFamily="2" charset="-78"/>
              </a:rPr>
              <a:t>(</a:t>
            </a:r>
            <a:r>
              <a:rPr lang="fa-IR" b="1" dirty="0" smtClean="0">
                <a:cs typeface="B Lotus" pitchFamily="2" charset="-78"/>
              </a:rPr>
              <a:t>علوم انساني): اخلاق، سياست، اقتصاد</a:t>
            </a:r>
            <a:r>
              <a:rPr lang="fa-IR" b="1" dirty="0" smtClean="0">
                <a:cs typeface="B Lotus" pitchFamily="2" charset="-78"/>
              </a:rPr>
              <a:t>، حقوق و ...</a:t>
            </a:r>
            <a:endParaRPr lang="en-US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72518" cy="867524"/>
          </a:xfrm>
        </p:spPr>
        <p:txBody>
          <a:bodyPr>
            <a:noAutofit/>
          </a:bodyPr>
          <a:lstStyle/>
          <a:p>
            <a:pPr algn="r"/>
            <a:r>
              <a:rPr lang="fa-IR" sz="4000" b="1" dirty="0" smtClean="0">
                <a:cs typeface="B Lotus" pitchFamily="2" charset="-78"/>
              </a:rPr>
              <a:t>ن</a:t>
            </a:r>
            <a:r>
              <a:rPr lang="fa-IR" sz="4000" b="1" dirty="0" smtClean="0">
                <a:cs typeface="B Lotus" pitchFamily="2" charset="-78"/>
              </a:rPr>
              <a:t>کته: مزايا </a:t>
            </a:r>
            <a:r>
              <a:rPr lang="fa-IR" sz="4000" b="1" dirty="0" smtClean="0">
                <a:cs typeface="B Lotus" pitchFamily="2" charset="-78"/>
              </a:rPr>
              <a:t>و </a:t>
            </a:r>
            <a:r>
              <a:rPr lang="fa-IR" sz="4000" b="1" dirty="0" smtClean="0">
                <a:cs typeface="B Lotus" pitchFamily="2" charset="-78"/>
              </a:rPr>
              <a:t>معايب تخصصي </a:t>
            </a:r>
            <a:r>
              <a:rPr lang="fa-IR" sz="4000" b="1" dirty="0" smtClean="0">
                <a:cs typeface="B Lotus" pitchFamily="2" charset="-78"/>
              </a:rPr>
              <a:t>شدن علم و </a:t>
            </a:r>
            <a:r>
              <a:rPr lang="fa-IR" sz="4000" b="1" dirty="0" smtClean="0">
                <a:cs typeface="B Lotus" pitchFamily="2" charset="-78"/>
              </a:rPr>
              <a:t>تکنولوژي</a:t>
            </a:r>
            <a:endParaRPr lang="en-US" sz="4000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مزيت </a:t>
            </a:r>
            <a:r>
              <a:rPr lang="fa-IR" sz="3600" b="1" dirty="0" smtClean="0">
                <a:cs typeface="B Lotus" pitchFamily="2" charset="-78"/>
              </a:rPr>
              <a:t>مهم: امکان رشد و </a:t>
            </a:r>
            <a:r>
              <a:rPr lang="fa-IR" sz="3600" b="1" dirty="0" smtClean="0">
                <a:cs typeface="B Lotus" pitchFamily="2" charset="-78"/>
              </a:rPr>
              <a:t>پيشرفت </a:t>
            </a:r>
            <a:endParaRPr lang="fa-IR" sz="3600" b="1" dirty="0" smtClean="0">
              <a:cs typeface="B Lotus" pitchFamily="2" charset="-78"/>
            </a:endParaRPr>
          </a:p>
          <a:p>
            <a:pPr>
              <a:buNone/>
            </a:pPr>
            <a:endParaRPr lang="fa-IR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عيب </a:t>
            </a:r>
            <a:r>
              <a:rPr lang="fa-IR" sz="3600" b="1" dirty="0" smtClean="0">
                <a:cs typeface="B Lotus" pitchFamily="2" charset="-78"/>
              </a:rPr>
              <a:t>مهم: علوم </a:t>
            </a:r>
            <a:r>
              <a:rPr lang="fa-IR" sz="3600" b="1" dirty="0" smtClean="0">
                <a:cs typeface="B Lotus" pitchFamily="2" charset="-78"/>
              </a:rPr>
              <a:t>ابزاري </a:t>
            </a:r>
            <a:r>
              <a:rPr lang="fa-IR" sz="3600" b="1" dirty="0" smtClean="0">
                <a:cs typeface="B Lotus" pitchFamily="2" charset="-78"/>
              </a:rPr>
              <a:t>ذاتاً </a:t>
            </a:r>
            <a:r>
              <a:rPr lang="fa-IR" sz="3600" b="1" dirty="0" smtClean="0">
                <a:cs typeface="B Lotus" pitchFamily="2" charset="-78"/>
              </a:rPr>
              <a:t>تقليل‌گرا </a:t>
            </a:r>
            <a:r>
              <a:rPr lang="fa-IR" sz="3600" b="1" dirty="0" smtClean="0">
                <a:cs typeface="B Lotus" pitchFamily="2" charset="-78"/>
              </a:rPr>
              <a:t>هستند.</a:t>
            </a:r>
          </a:p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ابعاد ديگر </a:t>
            </a:r>
            <a:r>
              <a:rPr lang="fa-IR" b="1" dirty="0" smtClean="0">
                <a:cs typeface="B Lotus" pitchFamily="2" charset="-78"/>
              </a:rPr>
              <a:t>را </a:t>
            </a:r>
            <a:r>
              <a:rPr lang="fa-IR" b="1" dirty="0" smtClean="0">
                <a:cs typeface="B Lotus" pitchFamily="2" charset="-78"/>
              </a:rPr>
              <a:t>نمي‌بيينند </a:t>
            </a:r>
            <a:r>
              <a:rPr lang="fa-IR" b="1" dirty="0" smtClean="0">
                <a:cs typeface="B Lotus" pitchFamily="2" charset="-78"/>
              </a:rPr>
              <a:t>و مدل </a:t>
            </a:r>
            <a:r>
              <a:rPr lang="fa-IR" b="1" dirty="0" smtClean="0">
                <a:cs typeface="B Lotus" pitchFamily="2" charset="-78"/>
              </a:rPr>
              <a:t>زندگي </a:t>
            </a:r>
            <a:r>
              <a:rPr lang="fa-IR" b="1" dirty="0" smtClean="0">
                <a:cs typeface="B Lotus" pitchFamily="2" charset="-78"/>
              </a:rPr>
              <a:t>را </a:t>
            </a:r>
            <a:r>
              <a:rPr lang="fa-IR" b="1" dirty="0" smtClean="0">
                <a:cs typeface="B Lotus" pitchFamily="2" charset="-78"/>
              </a:rPr>
              <a:t>عوض مي‌کنند</a:t>
            </a:r>
            <a:r>
              <a:rPr lang="fa-IR" b="1" dirty="0" smtClean="0">
                <a:cs typeface="B Lotus" pitchFamily="2" charset="-78"/>
              </a:rPr>
              <a:t>:</a:t>
            </a:r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در عرصه تصرف در </a:t>
            </a: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طبيعت</a:t>
            </a: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: </a:t>
            </a:r>
            <a:r>
              <a:rPr lang="fa-IR" b="1" dirty="0" smtClean="0">
                <a:cs typeface="B Lotus" pitchFamily="2" charset="-78"/>
              </a:rPr>
              <a:t>مشکلات زيست محيطي </a:t>
            </a:r>
            <a:r>
              <a:rPr lang="fa-IR" b="1" dirty="0" smtClean="0">
                <a:cs typeface="B Lotus" pitchFamily="2" charset="-78"/>
              </a:rPr>
              <a:t>و ...</a:t>
            </a:r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در عرصه زندگي انساني: </a:t>
            </a:r>
            <a:r>
              <a:rPr lang="fa-IR" b="1" dirty="0" smtClean="0">
                <a:cs typeface="B Lotus" pitchFamily="2" charset="-78"/>
              </a:rPr>
              <a:t>معضلات </a:t>
            </a:r>
            <a:r>
              <a:rPr lang="fa-IR" b="1" dirty="0" smtClean="0">
                <a:cs typeface="B Lotus" pitchFamily="2" charset="-78"/>
              </a:rPr>
              <a:t>فرهنگي </a:t>
            </a:r>
            <a:r>
              <a:rPr lang="fa-IR" b="1" dirty="0" smtClean="0">
                <a:cs typeface="B Lotus" pitchFamily="2" charset="-78"/>
              </a:rPr>
              <a:t>و </a:t>
            </a:r>
            <a:r>
              <a:rPr lang="fa-IR" b="1" dirty="0" smtClean="0">
                <a:cs typeface="B Lotus" pitchFamily="2" charset="-78"/>
              </a:rPr>
              <a:t>اجتماعي </a:t>
            </a:r>
            <a:r>
              <a:rPr lang="fa-IR" b="1" dirty="0" smtClean="0">
                <a:cs typeface="B Lotus" pitchFamily="2" charset="-78"/>
              </a:rPr>
              <a:t>و </a:t>
            </a:r>
            <a:r>
              <a:rPr lang="fa-IR" b="1" dirty="0" smtClean="0">
                <a:cs typeface="B Lotus" pitchFamily="2" charset="-78"/>
              </a:rPr>
              <a:t>...</a:t>
            </a:r>
          </a:p>
          <a:p>
            <a:pPr>
              <a:buNone/>
            </a:pPr>
            <a:endParaRPr lang="fa-IR" b="1" dirty="0" smtClean="0">
              <a:cs typeface="B Lotus" pitchFamily="2" charset="-78"/>
            </a:endParaRPr>
          </a:p>
          <a:p>
            <a:pPr algn="ctr">
              <a:buNone/>
            </a:pPr>
            <a:r>
              <a:rPr lang="fa-IR" b="1" dirty="0" smtClean="0">
                <a:cs typeface="B Lotus" pitchFamily="2" charset="-78"/>
              </a:rPr>
              <a:t>راه حل مدرن: علوم </a:t>
            </a:r>
            <a:r>
              <a:rPr lang="fa-IR" b="1" dirty="0" smtClean="0">
                <a:cs typeface="B Lotus" pitchFamily="2" charset="-78"/>
              </a:rPr>
              <a:t>ميان‌رشته‌اي</a:t>
            </a:r>
            <a:endParaRPr lang="fa-IR" b="1" dirty="0" smtClean="0">
              <a:cs typeface="B Lotus" pitchFamily="2" charset="-78"/>
            </a:endParaRPr>
          </a:p>
          <a:p>
            <a:pPr algn="ctr">
              <a:buNone/>
            </a:pPr>
            <a:r>
              <a:rPr lang="fa-IR" b="1" dirty="0" smtClean="0">
                <a:cs typeface="B Lotus" pitchFamily="2" charset="-78"/>
              </a:rPr>
              <a:t>آيا اين راه موفق است؟ آيا راه </a:t>
            </a:r>
            <a:r>
              <a:rPr lang="fa-IR" b="1" dirty="0" smtClean="0">
                <a:cs typeface="B Lotus" pitchFamily="2" charset="-78"/>
              </a:rPr>
              <a:t>حل </a:t>
            </a:r>
            <a:r>
              <a:rPr lang="fa-IR" b="1" dirty="0" smtClean="0">
                <a:cs typeface="B Lotus" pitchFamily="2" charset="-78"/>
              </a:rPr>
              <a:t>ديگري </a:t>
            </a:r>
            <a:r>
              <a:rPr lang="fa-IR" b="1" dirty="0" smtClean="0">
                <a:cs typeface="B Lotus" pitchFamily="2" charset="-78"/>
              </a:rPr>
              <a:t>ممکن است؟</a:t>
            </a:r>
            <a:endParaRPr lang="en-US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928934"/>
            <a:ext cx="8458200" cy="1503779"/>
          </a:xfrm>
        </p:spPr>
        <p:txBody>
          <a:bodyPr>
            <a:normAutofit/>
          </a:bodyPr>
          <a:lstStyle/>
          <a:p>
            <a:pPr algn="ctr"/>
            <a:r>
              <a:rPr lang="fa-IR" sz="9600" b="1" dirty="0" smtClean="0">
                <a:solidFill>
                  <a:srgbClr val="FFFF00"/>
                </a:solidFill>
                <a:cs typeface="B Lotus" pitchFamily="2" charset="-78"/>
              </a:rPr>
              <a:t>علم ديني</a:t>
            </a:r>
            <a:endParaRPr lang="fa-IR" sz="9600" b="1" dirty="0">
              <a:solidFill>
                <a:srgbClr val="FFFF00"/>
              </a:solidFill>
              <a:cs typeface="B Lotus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B Lotus" pitchFamily="2" charset="-78"/>
              </a:rPr>
              <a:t>اصلاح </a:t>
            </a:r>
            <a:r>
              <a:rPr lang="fa-IR" b="1" dirty="0" smtClean="0">
                <a:cs typeface="B Lotus" pitchFamily="2" charset="-78"/>
              </a:rPr>
              <a:t>مبادي </a:t>
            </a:r>
            <a:r>
              <a:rPr lang="fa-IR" b="1" dirty="0" smtClean="0">
                <a:cs typeface="B Lotus" pitchFamily="2" charset="-78"/>
              </a:rPr>
              <a:t>و </a:t>
            </a:r>
            <a:r>
              <a:rPr lang="fa-IR" b="1" dirty="0" smtClean="0">
                <a:cs typeface="B Lotus" pitchFamily="2" charset="-78"/>
              </a:rPr>
              <a:t>مباني (پيش‌فرض‌ها!)</a:t>
            </a:r>
            <a:br>
              <a:rPr lang="fa-IR" b="1" dirty="0" smtClean="0">
                <a:cs typeface="B Lotus" pitchFamily="2" charset="-78"/>
              </a:rPr>
            </a:br>
            <a:r>
              <a:rPr lang="fa-IR" b="1" dirty="0" smtClean="0">
                <a:cs typeface="B Lotus" pitchFamily="2" charset="-78"/>
              </a:rPr>
              <a:t>راهي براي </a:t>
            </a:r>
            <a:r>
              <a:rPr lang="fa-IR" b="1" dirty="0" smtClean="0">
                <a:cs typeface="B Lotus" pitchFamily="2" charset="-78"/>
              </a:rPr>
              <a:t>غلبه بر </a:t>
            </a:r>
            <a:r>
              <a:rPr lang="fa-IR" b="1" dirty="0" smtClean="0">
                <a:cs typeface="B Lotus" pitchFamily="2" charset="-78"/>
              </a:rPr>
              <a:t>تقليل‌گرايي</a:t>
            </a:r>
            <a:endParaRPr lang="en-US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سه سطح </a:t>
            </a:r>
            <a:r>
              <a:rPr lang="fa-IR" sz="3200" b="1" dirty="0" smtClean="0">
                <a:cs typeface="B Lotus" pitchFamily="2" charset="-78"/>
              </a:rPr>
              <a:t>تحليل </a:t>
            </a:r>
            <a:r>
              <a:rPr lang="fa-IR" sz="3200" b="1" dirty="0" smtClean="0">
                <a:cs typeface="B Lotus" pitchFamily="2" charset="-78"/>
              </a:rPr>
              <a:t>و شناخت </a:t>
            </a:r>
            <a:r>
              <a:rPr lang="fa-IR" sz="3200" b="1" dirty="0" smtClean="0">
                <a:cs typeface="B Lotus" pitchFamily="2" charset="-78"/>
              </a:rPr>
              <a:t>اشياء</a:t>
            </a:r>
            <a:r>
              <a:rPr lang="fa-IR" sz="3200" b="1" dirty="0" smtClean="0">
                <a:cs typeface="B Lotus" pitchFamily="2" charset="-78"/>
              </a:rPr>
              <a:t>: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1- </a:t>
            </a:r>
            <a:r>
              <a:rPr lang="fa-IR" sz="3200" b="1" dirty="0" smtClean="0">
                <a:cs typeface="B Lotus" pitchFamily="2" charset="-78"/>
              </a:rPr>
              <a:t>رويکرد مصداقي-تجربي</a:t>
            </a:r>
            <a:r>
              <a:rPr lang="en-US" sz="3200" b="1" dirty="0" smtClean="0">
                <a:cs typeface="B Lotus" pitchFamily="2" charset="-78"/>
              </a:rPr>
              <a:t> </a:t>
            </a:r>
            <a:r>
              <a:rPr lang="fa-IR" sz="3200" b="1" dirty="0" smtClean="0">
                <a:cs typeface="B Lotus" pitchFamily="2" charset="-78"/>
              </a:rPr>
              <a:t> </a:t>
            </a:r>
            <a:r>
              <a:rPr lang="en-US" sz="3200" b="1" dirty="0" smtClean="0">
                <a:cs typeface="B Lotus" pitchFamily="2" charset="-78"/>
              </a:rPr>
              <a:t>extensional</a:t>
            </a:r>
            <a:r>
              <a:rPr lang="fa-IR" sz="3200" b="1" dirty="0" smtClean="0">
                <a:cs typeface="B Lotus" pitchFamily="2" charset="-78"/>
              </a:rPr>
              <a:t> </a:t>
            </a:r>
          </a:p>
          <a:p>
            <a:pPr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2- </a:t>
            </a:r>
            <a:r>
              <a:rPr lang="fa-IR" sz="3200" b="1" dirty="0" smtClean="0">
                <a:cs typeface="B Lotus" pitchFamily="2" charset="-78"/>
              </a:rPr>
              <a:t>رويکرد مفهومي-ماهوي  </a:t>
            </a:r>
            <a:r>
              <a:rPr lang="en-US" sz="3200" b="1" dirty="0" smtClean="0">
                <a:cs typeface="B Lotus" pitchFamily="2" charset="-78"/>
              </a:rPr>
              <a:t>intentional</a:t>
            </a: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3- </a:t>
            </a:r>
            <a:r>
              <a:rPr lang="fa-IR" sz="3200" b="1" dirty="0" smtClean="0">
                <a:cs typeface="B Lotus" pitchFamily="2" charset="-78"/>
              </a:rPr>
              <a:t>رويکرد وجودي           </a:t>
            </a:r>
            <a:r>
              <a:rPr lang="en-US" sz="3200" b="1" dirty="0" err="1" smtClean="0">
                <a:cs typeface="B Lotus" pitchFamily="2" charset="-78"/>
              </a:rPr>
              <a:t>existentional</a:t>
            </a:r>
            <a:endParaRPr lang="en-US" sz="32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B Lotus" pitchFamily="2" charset="-78"/>
              </a:rPr>
              <a:t>حکمت عملي (جايگاه غايات در علم)</a:t>
            </a:r>
            <a:br>
              <a:rPr lang="fa-IR" b="1" dirty="0" smtClean="0">
                <a:cs typeface="B Lotus" pitchFamily="2" charset="-78"/>
              </a:rPr>
            </a:br>
            <a:r>
              <a:rPr lang="fa-IR" b="1" dirty="0" smtClean="0">
                <a:cs typeface="B Lotus" pitchFamily="2" charset="-78"/>
              </a:rPr>
              <a:t>راهي براي غلبه بر جدايي اخلاق از علم 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071810"/>
            <a:ext cx="8229600" cy="2857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آيا ارزش‌ها ريشه در واقعيات ندارند؟</a:t>
            </a:r>
          </a:p>
          <a:p>
            <a:pPr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اشاره‌اي به ديدگاه هيوم و کانت</a:t>
            </a:r>
          </a:p>
          <a:p>
            <a:pPr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راه‌حل:تحليل وجودشناختي غايات (واقعي بودن غايت)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Lotus" pitchFamily="2" charset="-78"/>
              </a:rPr>
              <a:t>نقش و </a:t>
            </a:r>
            <a:r>
              <a:rPr lang="fa-IR" b="1" dirty="0" smtClean="0">
                <a:cs typeface="B Lotus" pitchFamily="2" charset="-78"/>
              </a:rPr>
              <a:t>جايگاه </a:t>
            </a:r>
            <a:r>
              <a:rPr lang="fa-IR" b="1" dirty="0" smtClean="0">
                <a:cs typeface="B Lotus" pitchFamily="2" charset="-78"/>
              </a:rPr>
              <a:t>عالم در علم</a:t>
            </a:r>
            <a:endParaRPr lang="en-US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ماشين منطقي يا </a:t>
            </a:r>
            <a:r>
              <a:rPr lang="fa-IR" sz="3200" b="1" dirty="0" smtClean="0">
                <a:cs typeface="B Lotus" pitchFamily="2" charset="-78"/>
              </a:rPr>
              <a:t>صاحب نظر؟ 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توليد </a:t>
            </a:r>
            <a:r>
              <a:rPr lang="fa-IR" sz="3200" b="1" dirty="0" smtClean="0">
                <a:cs typeface="B Lotus" pitchFamily="2" charset="-78"/>
              </a:rPr>
              <a:t>کارخانه </a:t>
            </a:r>
            <a:r>
              <a:rPr lang="fa-IR" sz="3200" b="1" dirty="0" smtClean="0">
                <a:cs typeface="B Lotus" pitchFamily="2" charset="-78"/>
              </a:rPr>
              <a:t>اي </a:t>
            </a:r>
            <a:r>
              <a:rPr lang="fa-IR" sz="3200" b="1" dirty="0" smtClean="0">
                <a:cs typeface="B Lotus" pitchFamily="2" charset="-78"/>
              </a:rPr>
              <a:t>پژوهشگر </a:t>
            </a:r>
            <a:r>
              <a:rPr lang="fa-IR" sz="3200" b="1" dirty="0" smtClean="0">
                <a:cs typeface="B Lotus" pitchFamily="2" charset="-78"/>
              </a:rPr>
              <a:t>يا تربيت انديشمند</a:t>
            </a:r>
            <a:r>
              <a:rPr lang="fa-IR" sz="3200" b="1" dirty="0" smtClean="0">
                <a:cs typeface="B Lotus" pitchFamily="2" charset="-78"/>
              </a:rPr>
              <a:t>؟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تکنولوژي براي </a:t>
            </a:r>
            <a:r>
              <a:rPr lang="fa-IR" sz="3200" b="1" dirty="0" smtClean="0">
                <a:cs typeface="B Lotus" pitchFamily="2" charset="-78"/>
              </a:rPr>
              <a:t>انسان </a:t>
            </a:r>
            <a:r>
              <a:rPr lang="fa-IR" sz="3200" b="1" dirty="0" smtClean="0">
                <a:cs typeface="B Lotus" pitchFamily="2" charset="-78"/>
              </a:rPr>
              <a:t>يا </a:t>
            </a:r>
            <a:r>
              <a:rPr lang="fa-IR" sz="3200" b="1" dirty="0" smtClean="0">
                <a:cs typeface="B Lotus" pitchFamily="2" charset="-78"/>
              </a:rPr>
              <a:t>انسان </a:t>
            </a:r>
            <a:r>
              <a:rPr lang="fa-IR" sz="3200" b="1" dirty="0" smtClean="0">
                <a:cs typeface="B Lotus" pitchFamily="2" charset="-78"/>
              </a:rPr>
              <a:t>براي تکنولوژي؟</a:t>
            </a: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هدف نظام </a:t>
            </a:r>
            <a:r>
              <a:rPr lang="fa-IR" sz="3200" b="1" dirty="0" smtClean="0">
                <a:cs typeface="B Lotus" pitchFamily="2" charset="-78"/>
              </a:rPr>
              <a:t>آموزشي </a:t>
            </a:r>
            <a:r>
              <a:rPr lang="fa-IR" sz="3200" b="1" dirty="0" smtClean="0">
                <a:cs typeface="B Lotus" pitchFamily="2" charset="-78"/>
              </a:rPr>
              <a:t>مدرن: جهت </a:t>
            </a:r>
            <a:r>
              <a:rPr lang="fa-IR" sz="3200" b="1" dirty="0" smtClean="0">
                <a:cs typeface="B Lotus" pitchFamily="2" charset="-78"/>
              </a:rPr>
              <a:t>گيري شغلي يا علمي </a:t>
            </a:r>
            <a:r>
              <a:rPr lang="fa-IR" sz="3200" b="1" dirty="0" smtClean="0">
                <a:cs typeface="B Lotus" pitchFamily="2" charset="-78"/>
              </a:rPr>
              <a:t>(علم </a:t>
            </a:r>
            <a:r>
              <a:rPr lang="fa-IR" sz="3200" b="1" dirty="0" smtClean="0">
                <a:cs typeface="B Lotus" pitchFamily="2" charset="-78"/>
              </a:rPr>
              <a:t>براي </a:t>
            </a:r>
            <a:r>
              <a:rPr lang="fa-IR" sz="3200" b="1" dirty="0" smtClean="0">
                <a:cs typeface="B Lotus" pitchFamily="2" charset="-78"/>
              </a:rPr>
              <a:t>ثروت و  ...، </a:t>
            </a:r>
            <a:r>
              <a:rPr lang="fa-IR" sz="3200" b="1" dirty="0" smtClean="0">
                <a:cs typeface="B Lotus" pitchFamily="2" charset="-78"/>
              </a:rPr>
              <a:t>يا </a:t>
            </a:r>
            <a:r>
              <a:rPr lang="fa-IR" sz="3200" b="1" dirty="0" smtClean="0">
                <a:cs typeface="B Lotus" pitchFamily="2" charset="-78"/>
              </a:rPr>
              <a:t>علم </a:t>
            </a:r>
            <a:r>
              <a:rPr lang="fa-IR" sz="3200" b="1" dirty="0" smtClean="0">
                <a:cs typeface="B Lotus" pitchFamily="2" charset="-78"/>
              </a:rPr>
              <a:t>براي حقيقت جويي)؟</a:t>
            </a: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آيا </a:t>
            </a:r>
            <a:r>
              <a:rPr lang="fa-IR" sz="3200" b="1" dirty="0" smtClean="0">
                <a:cs typeface="B Lotus" pitchFamily="2" charset="-78"/>
              </a:rPr>
              <a:t>اخلاق در عالم شدن انسان </a:t>
            </a:r>
            <a:r>
              <a:rPr lang="fa-IR" sz="3200" b="1" dirty="0" smtClean="0">
                <a:cs typeface="B Lotus" pitchFamily="2" charset="-78"/>
              </a:rPr>
              <a:t>اثري </a:t>
            </a:r>
            <a:r>
              <a:rPr lang="fa-IR" sz="3200" b="1" dirty="0" smtClean="0">
                <a:cs typeface="B Lotus" pitchFamily="2" charset="-78"/>
              </a:rPr>
              <a:t>دارد؟</a:t>
            </a:r>
            <a:endParaRPr lang="en-US" sz="32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r"/>
            <a:r>
              <a:rPr lang="fa-IR" b="1" dirty="0" smtClean="0">
                <a:cs typeface="B Lotus" pitchFamily="2" charset="-78"/>
              </a:rPr>
              <a:t>نحوه شکل </a:t>
            </a:r>
            <a:r>
              <a:rPr lang="fa-IR" b="1" dirty="0" smtClean="0">
                <a:cs typeface="B Lotus" pitchFamily="2" charset="-78"/>
              </a:rPr>
              <a:t>گيري </a:t>
            </a:r>
            <a:r>
              <a:rPr lang="fa-IR" b="1" dirty="0" smtClean="0">
                <a:cs typeface="B Lotus" pitchFamily="2" charset="-78"/>
              </a:rPr>
              <a:t>علم در </a:t>
            </a:r>
            <a:r>
              <a:rPr lang="fa-IR" b="1" dirty="0" smtClean="0">
                <a:cs typeface="B Lotus" pitchFamily="2" charset="-78"/>
              </a:rPr>
              <a:t>ضمير </a:t>
            </a:r>
            <a:r>
              <a:rPr lang="fa-IR" b="1" dirty="0" smtClean="0">
                <a:cs typeface="B Lotus" pitchFamily="2" charset="-78"/>
              </a:rPr>
              <a:t>عالم</a:t>
            </a:r>
            <a:endParaRPr lang="en-US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1- درهم </a:t>
            </a:r>
            <a:r>
              <a:rPr lang="fa-IR" b="1" dirty="0" smtClean="0">
                <a:cs typeface="B Lotus" pitchFamily="2" charset="-78"/>
              </a:rPr>
              <a:t>تنيدگي </a:t>
            </a:r>
            <a:r>
              <a:rPr lang="fa-IR" b="1" dirty="0" smtClean="0">
                <a:cs typeface="B Lotus" pitchFamily="2" charset="-78"/>
              </a:rPr>
              <a:t>ابعاد </a:t>
            </a:r>
            <a:r>
              <a:rPr lang="fa-IR" b="1" dirty="0" smtClean="0">
                <a:cs typeface="B Lotus" pitchFamily="2" charset="-78"/>
              </a:rPr>
              <a:t>معرفتي </a:t>
            </a:r>
            <a:r>
              <a:rPr lang="fa-IR" b="1" dirty="0" smtClean="0">
                <a:cs typeface="B Lotus" pitchFamily="2" charset="-78"/>
              </a:rPr>
              <a:t>و </a:t>
            </a:r>
            <a:r>
              <a:rPr lang="fa-IR" b="1" dirty="0" smtClean="0">
                <a:cs typeface="B Lotus" pitchFamily="2" charset="-78"/>
              </a:rPr>
              <a:t>اخلاقي </a:t>
            </a:r>
            <a:r>
              <a:rPr lang="fa-IR" b="1" dirty="0" smtClean="0">
                <a:cs typeface="B Lotus" pitchFamily="2" charset="-78"/>
              </a:rPr>
              <a:t>در وجود انسان</a:t>
            </a:r>
          </a:p>
          <a:p>
            <a:pPr>
              <a:buNone/>
            </a:pPr>
            <a:r>
              <a:rPr lang="fa-IR" sz="2400" b="1" u="sng" dirty="0" smtClean="0">
                <a:cs typeface="B Lotus" pitchFamily="2" charset="-78"/>
              </a:rPr>
              <a:t>دليل</a:t>
            </a:r>
            <a:r>
              <a:rPr lang="fa-IR" sz="2400" b="1" dirty="0" smtClean="0">
                <a:cs typeface="B Lotus" pitchFamily="2" charset="-78"/>
              </a:rPr>
              <a:t>: - عمل پژوهش </a:t>
            </a:r>
            <a:r>
              <a:rPr lang="fa-IR" sz="2400" b="1" dirty="0" smtClean="0">
                <a:cs typeface="B Lotus" pitchFamily="2" charset="-78"/>
              </a:rPr>
              <a:t>يک </a:t>
            </a:r>
            <a:r>
              <a:rPr lang="fa-IR" sz="2400" b="1" dirty="0" smtClean="0">
                <a:cs typeface="B Lotus" pitchFamily="2" charset="-78"/>
              </a:rPr>
              <a:t>فعل </a:t>
            </a:r>
            <a:r>
              <a:rPr lang="fa-IR" sz="2400" b="1" dirty="0" smtClean="0">
                <a:cs typeface="B Lotus" pitchFamily="2" charset="-78"/>
              </a:rPr>
              <a:t>ارادي </a:t>
            </a:r>
            <a:r>
              <a:rPr lang="fa-IR" sz="2400" b="1" dirty="0" smtClean="0">
                <a:cs typeface="B Lotus" pitchFamily="2" charset="-78"/>
              </a:rPr>
              <a:t>است</a:t>
            </a:r>
          </a:p>
          <a:p>
            <a:pPr>
              <a:buNone/>
            </a:pPr>
            <a:r>
              <a:rPr lang="fa-IR" sz="2400" b="1" dirty="0" smtClean="0">
                <a:cs typeface="B Lotus" pitchFamily="2" charset="-78"/>
              </a:rPr>
              <a:t>       - هرفعل </a:t>
            </a:r>
            <a:r>
              <a:rPr lang="fa-IR" sz="2400" b="1" dirty="0" smtClean="0">
                <a:cs typeface="B Lotus" pitchFamily="2" charset="-78"/>
              </a:rPr>
              <a:t>ارادي غايتمند </a:t>
            </a:r>
            <a:r>
              <a:rPr lang="fa-IR" sz="2400" b="1" dirty="0" smtClean="0">
                <a:cs typeface="B Lotus" pitchFamily="2" charset="-78"/>
              </a:rPr>
              <a:t>است.</a:t>
            </a:r>
          </a:p>
          <a:p>
            <a:pPr>
              <a:buNone/>
            </a:pPr>
            <a:r>
              <a:rPr lang="fa-IR" sz="2400" b="1" u="sng" dirty="0" smtClean="0">
                <a:cs typeface="B Lotus" pitchFamily="2" charset="-78"/>
              </a:rPr>
              <a:t>نتيجه</a:t>
            </a:r>
            <a:r>
              <a:rPr lang="fa-IR" sz="2400" b="1" dirty="0" smtClean="0">
                <a:cs typeface="B Lotus" pitchFamily="2" charset="-78"/>
              </a:rPr>
              <a:t>: خواسته من در </a:t>
            </a:r>
            <a:r>
              <a:rPr lang="fa-IR" sz="2400" b="1" dirty="0" smtClean="0">
                <a:cs typeface="B Lotus" pitchFamily="2" charset="-78"/>
              </a:rPr>
              <a:t>جهت‌گيري </a:t>
            </a:r>
            <a:r>
              <a:rPr lang="fa-IR" sz="2400" b="1" dirty="0" smtClean="0">
                <a:cs typeface="B Lotus" pitchFamily="2" charset="-78"/>
              </a:rPr>
              <a:t>و برنامه </a:t>
            </a:r>
            <a:r>
              <a:rPr lang="fa-IR" sz="2400" b="1" dirty="0" smtClean="0">
                <a:cs typeface="B Lotus" pitchFamily="2" charset="-78"/>
              </a:rPr>
              <a:t>پژوهشي </a:t>
            </a:r>
            <a:r>
              <a:rPr lang="fa-IR" sz="2400" b="1" dirty="0" smtClean="0">
                <a:cs typeface="B Lotus" pitchFamily="2" charset="-78"/>
              </a:rPr>
              <a:t>من موثر است.</a:t>
            </a:r>
          </a:p>
          <a:p>
            <a:pPr>
              <a:buNone/>
            </a:pPr>
            <a:r>
              <a:rPr lang="fa-IR" sz="2400" b="1" u="sng" dirty="0" smtClean="0">
                <a:cs typeface="B Lotus" pitchFamily="2" charset="-78"/>
              </a:rPr>
              <a:t>راهکار</a:t>
            </a:r>
            <a:r>
              <a:rPr lang="fa-IR" sz="2400" b="1" dirty="0" smtClean="0">
                <a:cs typeface="B Lotus" pitchFamily="2" charset="-78"/>
              </a:rPr>
              <a:t>: الف. </a:t>
            </a:r>
            <a:r>
              <a:rPr lang="fa-IR" sz="2400" b="1" dirty="0" smtClean="0">
                <a:cs typeface="B Lotus" pitchFamily="2" charset="-78"/>
              </a:rPr>
              <a:t>بودايي </a:t>
            </a:r>
            <a:r>
              <a:rPr lang="fa-IR" sz="2400" b="1" dirty="0" smtClean="0">
                <a:cs typeface="B Lotus" pitchFamily="2" charset="-78"/>
              </a:rPr>
              <a:t>(</a:t>
            </a:r>
            <a:r>
              <a:rPr lang="fa-IR" sz="2400" b="1" dirty="0" smtClean="0">
                <a:cs typeface="B Lotus" pitchFamily="2" charset="-78"/>
              </a:rPr>
              <a:t>بي‌جهتي) </a:t>
            </a:r>
            <a:r>
              <a:rPr lang="fa-IR" sz="2400" b="1" dirty="0" smtClean="0">
                <a:cs typeface="B Lotus" pitchFamily="2" charset="-78"/>
              </a:rPr>
              <a:t>		ب. </a:t>
            </a:r>
            <a:r>
              <a:rPr lang="fa-IR" sz="2400" b="1" dirty="0" smtClean="0">
                <a:cs typeface="B Lotus" pitchFamily="2" charset="-78"/>
              </a:rPr>
              <a:t>اسلامي </a:t>
            </a:r>
            <a:r>
              <a:rPr lang="fa-IR" sz="2400" b="1" dirty="0" smtClean="0">
                <a:cs typeface="B Lotus" pitchFamily="2" charset="-78"/>
              </a:rPr>
              <a:t>(</a:t>
            </a:r>
            <a:r>
              <a:rPr lang="fa-IR" sz="2400" b="1" dirty="0" smtClean="0">
                <a:cs typeface="B Lotus" pitchFamily="2" charset="-78"/>
              </a:rPr>
              <a:t>حقيقت‌جويي)</a:t>
            </a:r>
            <a:endParaRPr lang="fa-IR" sz="24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2- </a:t>
            </a:r>
            <a:r>
              <a:rPr lang="fa-IR" b="1" dirty="0" smtClean="0">
                <a:cs typeface="B Lotus" pitchFamily="2" charset="-78"/>
              </a:rPr>
              <a:t>دريافت </a:t>
            </a:r>
            <a:r>
              <a:rPr lang="fa-IR" b="1" dirty="0" smtClean="0">
                <a:cs typeface="B Lotus" pitchFamily="2" charset="-78"/>
              </a:rPr>
              <a:t>علم از مراتب بالاتر وجود</a:t>
            </a:r>
          </a:p>
          <a:p>
            <a:pPr>
              <a:buNone/>
            </a:pPr>
            <a:r>
              <a:rPr lang="fa-IR" sz="2400" b="1" u="sng" dirty="0" smtClean="0">
                <a:cs typeface="B Lotus" pitchFamily="2" charset="-78"/>
              </a:rPr>
              <a:t>دليل</a:t>
            </a:r>
            <a:r>
              <a:rPr lang="fa-IR" sz="2400" b="1" dirty="0" smtClean="0">
                <a:cs typeface="B Lotus" pitchFamily="2" charset="-78"/>
              </a:rPr>
              <a:t>: </a:t>
            </a:r>
            <a:r>
              <a:rPr lang="fa-IR" sz="2400" b="1" dirty="0" smtClean="0">
                <a:cs typeface="B Lotus" pitchFamily="2" charset="-78"/>
              </a:rPr>
              <a:t>معطي شيء</a:t>
            </a:r>
            <a:r>
              <a:rPr lang="fa-IR" sz="2400" b="1" dirty="0" smtClean="0">
                <a:cs typeface="B Lotus" pitchFamily="2" charset="-78"/>
              </a:rPr>
              <a:t>، فاقد </a:t>
            </a:r>
            <a:r>
              <a:rPr lang="fa-IR" sz="2400" b="1" dirty="0" smtClean="0">
                <a:cs typeface="B Lotus" pitchFamily="2" charset="-78"/>
              </a:rPr>
              <a:t>شيء نيست</a:t>
            </a:r>
            <a:r>
              <a:rPr lang="fa-IR" sz="2400" b="1" dirty="0" smtClean="0">
                <a:cs typeface="B Lotus" pitchFamily="2" charset="-78"/>
              </a:rPr>
              <a:t>.</a:t>
            </a:r>
          </a:p>
          <a:p>
            <a:pPr>
              <a:buNone/>
            </a:pPr>
            <a:r>
              <a:rPr lang="fa-IR" sz="2400" b="1" u="sng" dirty="0" smtClean="0">
                <a:cs typeface="B Lotus" pitchFamily="2" charset="-78"/>
              </a:rPr>
              <a:t>نتيجه</a:t>
            </a:r>
            <a:r>
              <a:rPr lang="fa-IR" sz="2400" b="1" dirty="0" smtClean="0">
                <a:cs typeface="B Lotus" pitchFamily="2" charset="-78"/>
              </a:rPr>
              <a:t>: نقش </a:t>
            </a:r>
            <a:r>
              <a:rPr lang="fa-IR" sz="2400" b="1" dirty="0" smtClean="0">
                <a:cs typeface="B Lotus" pitchFamily="2" charset="-78"/>
              </a:rPr>
              <a:t>سنخيت بين معطي </a:t>
            </a:r>
            <a:r>
              <a:rPr lang="fa-IR" sz="2400" b="1" dirty="0" smtClean="0">
                <a:cs typeface="B Lotus" pitchFamily="2" charset="-78"/>
              </a:rPr>
              <a:t>و </a:t>
            </a:r>
            <a:r>
              <a:rPr lang="fa-IR" sz="2400" b="1" dirty="0" smtClean="0">
                <a:cs typeface="B Lotus" pitchFamily="2" charset="-78"/>
              </a:rPr>
              <a:t>گيرنده </a:t>
            </a:r>
            <a:r>
              <a:rPr lang="fa-IR" sz="2400" b="1" dirty="0" smtClean="0">
                <a:cs typeface="B Lotus" pitchFamily="2" charset="-78"/>
              </a:rPr>
              <a:t>در </a:t>
            </a:r>
            <a:r>
              <a:rPr lang="fa-IR" sz="2400" b="1" dirty="0" smtClean="0">
                <a:cs typeface="B Lotus" pitchFamily="2" charset="-78"/>
              </a:rPr>
              <a:t>دستيابي </a:t>
            </a:r>
            <a:r>
              <a:rPr lang="fa-IR" sz="2400" b="1" dirty="0" smtClean="0">
                <a:cs typeface="B Lotus" pitchFamily="2" charset="-78"/>
              </a:rPr>
              <a:t>به </a:t>
            </a:r>
            <a:r>
              <a:rPr lang="fa-IR" sz="2400" b="1" dirty="0" smtClean="0">
                <a:cs typeface="B Lotus" pitchFamily="2" charset="-78"/>
              </a:rPr>
              <a:t>حقيقت</a:t>
            </a:r>
            <a:endParaRPr lang="fa-IR" sz="24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2400" b="1" u="sng" dirty="0" smtClean="0">
                <a:cs typeface="B Lotus" pitchFamily="2" charset="-78"/>
              </a:rPr>
              <a:t>رفع اشکال </a:t>
            </a:r>
            <a:r>
              <a:rPr lang="fa-IR" sz="2400" b="1" dirty="0" smtClean="0">
                <a:cs typeface="B Lotus" pitchFamily="2" charset="-78"/>
              </a:rPr>
              <a:t>در کافران: توجه به دو وصف </a:t>
            </a:r>
            <a:r>
              <a:rPr lang="fa-IR" sz="2400" b="1" dirty="0" smtClean="0">
                <a:cs typeface="B Lotus" pitchFamily="2" charset="-78"/>
              </a:rPr>
              <a:t>رحمانيت </a:t>
            </a:r>
            <a:r>
              <a:rPr lang="fa-IR" sz="2400" b="1" dirty="0" smtClean="0">
                <a:cs typeface="B Lotus" pitchFamily="2" charset="-78"/>
              </a:rPr>
              <a:t>و </a:t>
            </a:r>
            <a:r>
              <a:rPr lang="fa-IR" sz="2400" b="1" dirty="0" smtClean="0">
                <a:cs typeface="B Lotus" pitchFamily="2" charset="-78"/>
              </a:rPr>
              <a:t>رحيميت </a:t>
            </a:r>
            <a:r>
              <a:rPr lang="fa-IR" sz="2400" b="1" dirty="0" smtClean="0">
                <a:cs typeface="B Lotus" pitchFamily="2" charset="-78"/>
              </a:rPr>
              <a:t>در </a:t>
            </a:r>
            <a:r>
              <a:rPr lang="fa-IR" sz="2400" b="1" dirty="0" smtClean="0">
                <a:cs typeface="B Lotus" pitchFamily="2" charset="-78"/>
              </a:rPr>
              <a:t>دريافت </a:t>
            </a:r>
            <a:r>
              <a:rPr lang="fa-IR" sz="2400" b="1" dirty="0" smtClean="0">
                <a:cs typeface="B Lotus" pitchFamily="2" charset="-78"/>
              </a:rPr>
              <a:t>علم</a:t>
            </a:r>
            <a:endParaRPr lang="en-US" sz="24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5771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fa-IR" sz="3200" b="1" dirty="0" smtClean="0">
                <a:cs typeface="B Lotus" pitchFamily="2" charset="-78"/>
              </a:rPr>
              <a:t>در </a:t>
            </a:r>
            <a:r>
              <a:rPr lang="fa-IR" sz="3200" b="1" dirty="0" smtClean="0">
                <a:cs typeface="B Lotus" pitchFamily="2" charset="-78"/>
              </a:rPr>
              <a:t>موضوع واحد، از همه منابع و ابزارهاي شناخت (حس، برهان، شهود، وحي) به تناسب موضوع مي‌توان استفاده کرد</a:t>
            </a:r>
            <a:r>
              <a:rPr lang="fa-IR" sz="3200" b="1" dirty="0" smtClean="0">
                <a:cs typeface="B Lotus" pitchFamily="2" charset="-78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3200" b="1" dirty="0" smtClean="0">
              <a:cs typeface="B Lotus" pitchFamily="2" charset="-78"/>
            </a:endParaRPr>
          </a:p>
          <a:p>
            <a:pPr lvl="0">
              <a:buFont typeface="Arial" pitchFamily="34" charset="0"/>
              <a:buChar char="•"/>
            </a:pPr>
            <a:r>
              <a:rPr lang="fa-IR" sz="3200" b="1" dirty="0" smtClean="0">
                <a:cs typeface="B Lotus" pitchFamily="2" charset="-78"/>
              </a:rPr>
              <a:t>هم بحث پيش‌فرض‌ها و هم بحث ارزشها قابليت بحث معرفتي دارند (مبادي تصوري و تصديقي، حکمت عملي</a:t>
            </a:r>
            <a:r>
              <a:rPr lang="fa-IR" sz="3200" b="1" dirty="0" smtClean="0">
                <a:cs typeface="B Lotus" pitchFamily="2" charset="-78"/>
              </a:rPr>
              <a:t>)</a:t>
            </a:r>
          </a:p>
          <a:p>
            <a:pPr lvl="0">
              <a:buFont typeface="Arial" pitchFamily="34" charset="0"/>
              <a:buChar char="•"/>
            </a:pPr>
            <a:endParaRPr lang="fa-IR" sz="3200" b="1" dirty="0" smtClean="0">
              <a:cs typeface="B Lotus" pitchFamily="2" charset="-78"/>
            </a:endParaRPr>
          </a:p>
          <a:p>
            <a:pPr lvl="0">
              <a:buFont typeface="Arial" pitchFamily="34" charset="0"/>
              <a:buChar char="•"/>
            </a:pPr>
            <a:r>
              <a:rPr lang="fa-IR" sz="3200" b="1" dirty="0" smtClean="0">
                <a:cs typeface="B Lotus" pitchFamily="2" charset="-78"/>
              </a:rPr>
              <a:t>علم ربط وجودي با عالم دارد.</a:t>
            </a:r>
            <a:endParaRPr lang="en-US" sz="3200" b="1" dirty="0" smtClean="0">
              <a:cs typeface="B Lotus" pitchFamily="2" charset="-78"/>
            </a:endParaRPr>
          </a:p>
          <a:p>
            <a:pPr>
              <a:buNone/>
            </a:pPr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372476" cy="928694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 smtClean="0">
                <a:cs typeface="B Lotus" pitchFamily="2" charset="-78"/>
              </a:rPr>
              <a:t>جمع‌بندي بحث علم</a:t>
            </a:r>
            <a:endParaRPr lang="fa-IR" sz="4800" b="1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643182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ب. </a:t>
            </a: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بررسي </a:t>
            </a: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مساله</a:t>
            </a:r>
            <a:br>
              <a:rPr lang="fa-IR" b="1" dirty="0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 b="1" dirty="0">
                <a:solidFill>
                  <a:schemeClr val="tx1"/>
                </a:solidFill>
                <a:cs typeface="B Lotus" pitchFamily="2" charset="-78"/>
              </a:rPr>
              <a:t/>
            </a:r>
            <a:br>
              <a:rPr lang="fa-IR" b="1" dirty="0">
                <a:solidFill>
                  <a:schemeClr val="tx1"/>
                </a:solidFill>
                <a:cs typeface="B Lotus" pitchFamily="2" charset="-78"/>
              </a:rPr>
            </a:b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از منظر مباحث مربوط به </a:t>
            </a: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دين</a:t>
            </a:r>
            <a:endParaRPr lang="fa-I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نحوه حل مساله: چگونگي پذيرش </a:t>
            </a:r>
            <a:r>
              <a:rPr lang="fa-IR" sz="3600" b="1" dirty="0" smtClean="0">
                <a:cs typeface="B Lotus" pitchFamily="2" charset="-78"/>
              </a:rPr>
              <a:t>و باور به </a:t>
            </a:r>
            <a:r>
              <a:rPr lang="fa-IR" sz="3600" b="1" dirty="0" smtClean="0">
                <a:cs typeface="B Lotus" pitchFamily="2" charset="-78"/>
              </a:rPr>
              <a:t>نبوت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دليل: تحقيقي بودن اصول دين</a:t>
            </a:r>
          </a:p>
          <a:p>
            <a:pPr>
              <a:buNone/>
            </a:pPr>
            <a:endParaRPr lang="fa-IR" sz="36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ثمره بحث: گزاره هاي متون ديني، معرفت‌زاست </a:t>
            </a:r>
            <a:r>
              <a:rPr lang="fa-IR" sz="3600" b="1" dirty="0" smtClean="0">
                <a:cs typeface="B Lotus" pitchFamily="2" charset="-78"/>
              </a:rPr>
              <a:t>و مي‌توان </a:t>
            </a:r>
            <a:r>
              <a:rPr lang="fa-IR" sz="3600" b="1" dirty="0" smtClean="0">
                <a:cs typeface="B Lotus" pitchFamily="2" charset="-78"/>
              </a:rPr>
              <a:t>گزاره </a:t>
            </a:r>
            <a:r>
              <a:rPr lang="fa-IR" sz="3600" b="1" dirty="0" smtClean="0">
                <a:cs typeface="B Lotus" pitchFamily="2" charset="-78"/>
              </a:rPr>
              <a:t>هاي </a:t>
            </a:r>
            <a:r>
              <a:rPr lang="fa-IR" sz="3600" b="1" dirty="0" smtClean="0">
                <a:cs typeface="B Lotus" pitchFamily="2" charset="-78"/>
              </a:rPr>
              <a:t>متون </a:t>
            </a:r>
            <a:r>
              <a:rPr lang="fa-IR" sz="3600" b="1" dirty="0" smtClean="0">
                <a:cs typeface="B Lotus" pitchFamily="2" charset="-78"/>
              </a:rPr>
              <a:t>ديني </a:t>
            </a:r>
            <a:r>
              <a:rPr lang="fa-IR" sz="3600" b="1" dirty="0" smtClean="0">
                <a:cs typeface="B Lotus" pitchFamily="2" charset="-78"/>
              </a:rPr>
              <a:t>را در مباحث </a:t>
            </a:r>
            <a:r>
              <a:rPr lang="fa-IR" sz="3600" b="1" dirty="0" smtClean="0">
                <a:cs typeface="B Lotus" pitchFamily="2" charset="-78"/>
              </a:rPr>
              <a:t>علمي </a:t>
            </a:r>
            <a:r>
              <a:rPr lang="fa-IR" sz="3600" b="1" dirty="0" smtClean="0">
                <a:cs typeface="B Lotus" pitchFamily="2" charset="-78"/>
              </a:rPr>
              <a:t>استفاده کرد</a:t>
            </a:r>
            <a:r>
              <a:rPr lang="fa-IR" sz="3600" b="1" dirty="0" smtClean="0">
                <a:cs typeface="B Lotus" pitchFamily="2" charset="-78"/>
              </a:rPr>
              <a:t>.</a:t>
            </a:r>
            <a:endParaRPr lang="fa-I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372476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400" b="1" dirty="0" smtClean="0">
                <a:cs typeface="B Lotus" pitchFamily="2" charset="-78"/>
              </a:rPr>
              <a:t>1- آيا قبول دين </a:t>
            </a:r>
            <a:r>
              <a:rPr lang="fa-IR" sz="4400" b="1" dirty="0" smtClean="0">
                <a:cs typeface="B Lotus" pitchFamily="2" charset="-78"/>
              </a:rPr>
              <a:t>امري </a:t>
            </a:r>
            <a:r>
              <a:rPr lang="fa-IR" sz="4400" b="1" dirty="0" smtClean="0">
                <a:cs typeface="B Lotus" pitchFamily="2" charset="-78"/>
              </a:rPr>
              <a:t>معرفتي است يا غيرمعرفتي؟</a:t>
            </a:r>
            <a:endParaRPr lang="en-US" sz="4400" b="1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روش حل مساله: درون‌بيني يا ...؟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ثمره </a:t>
            </a:r>
            <a:r>
              <a:rPr lang="fa-IR" sz="3600" b="1" dirty="0" smtClean="0">
                <a:cs typeface="B Lotus" pitchFamily="2" charset="-78"/>
              </a:rPr>
              <a:t>بحث: 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گزاره هاي متون ديني، با ساير گزاره‌هاي نظري (حسي، برهاني و شهودي) و عملي (ارزشها، سياست و ...) چه نسبتي برقرار مي‌کند؟ (يعني آيا عرصه‌هايي مجزا از همديگرند يا متداخل؟)</a:t>
            </a:r>
            <a:endParaRPr lang="en-US" sz="3600" b="1" dirty="0" smtClean="0">
              <a:cs typeface="B Lotus" pitchFamily="2" charset="-78"/>
            </a:endParaRPr>
          </a:p>
          <a:p>
            <a:pPr>
              <a:buNone/>
            </a:pPr>
            <a:endParaRPr lang="fa-I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372476" cy="1285884"/>
          </a:xfrm>
        </p:spPr>
        <p:txBody>
          <a:bodyPr>
            <a:normAutofit fontScale="90000"/>
          </a:bodyPr>
          <a:lstStyle/>
          <a:p>
            <a:pPr algn="r"/>
            <a:r>
              <a:rPr lang="fa-IR" sz="4000" b="1" dirty="0" smtClean="0">
                <a:cs typeface="B Lotus" pitchFamily="2" charset="-78"/>
              </a:rPr>
              <a:t>2- عرصه مداخله وحي در مسائل مختلف انسان (علمي و عملي) چقدر است؟ (مساله انتظار بشر از دين</a:t>
            </a:r>
            <a:r>
              <a:rPr lang="fa-IR" sz="4000" dirty="0" smtClean="0">
                <a:cs typeface="B Lotus" pitchFamily="2" charset="-78"/>
              </a:rPr>
              <a:t>)</a:t>
            </a:r>
            <a:endParaRPr lang="en-US" sz="4000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Lotus" pitchFamily="2" charset="-78"/>
              </a:rPr>
              <a:t>دو </a:t>
            </a:r>
            <a:r>
              <a:rPr lang="fa-IR" b="1" dirty="0" smtClean="0">
                <a:cs typeface="B Lotus" pitchFamily="2" charset="-78"/>
              </a:rPr>
              <a:t>نتيجه </a:t>
            </a:r>
            <a:r>
              <a:rPr lang="fa-IR" b="1" dirty="0" smtClean="0">
                <a:cs typeface="B Lotus" pitchFamily="2" charset="-78"/>
              </a:rPr>
              <a:t>بحث </a:t>
            </a:r>
            <a:r>
              <a:rPr lang="fa-IR" b="1" dirty="0" smtClean="0">
                <a:cs typeface="B Lotus" pitchFamily="2" charset="-78"/>
              </a:rPr>
              <a:t>قبل</a:t>
            </a:r>
            <a:endParaRPr lang="en-US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1- ضرورت </a:t>
            </a:r>
            <a:r>
              <a:rPr lang="fa-IR" sz="2800" b="1" dirty="0" smtClean="0">
                <a:cs typeface="B Lotus" pitchFamily="2" charset="-78"/>
              </a:rPr>
              <a:t>جدي </a:t>
            </a:r>
            <a:r>
              <a:rPr lang="fa-IR" sz="2800" b="1" dirty="0" smtClean="0">
                <a:cs typeface="B Lotus" pitchFamily="2" charset="-78"/>
              </a:rPr>
              <a:t>گرفتن گزاره </a:t>
            </a:r>
            <a:r>
              <a:rPr lang="fa-IR" sz="2800" b="1" dirty="0" smtClean="0">
                <a:cs typeface="B Lotus" pitchFamily="2" charset="-78"/>
              </a:rPr>
              <a:t>هاي وحياني </a:t>
            </a:r>
            <a:r>
              <a:rPr lang="fa-IR" sz="2800" b="1" dirty="0" smtClean="0">
                <a:cs typeface="B Lotus" pitchFamily="2" charset="-78"/>
              </a:rPr>
              <a:t>در </a:t>
            </a:r>
            <a:r>
              <a:rPr lang="fa-IR" sz="2800" b="1" dirty="0" smtClean="0">
                <a:cs typeface="B Lotus" pitchFamily="2" charset="-78"/>
              </a:rPr>
              <a:t>علم=يومنون بالغيب </a:t>
            </a:r>
            <a:r>
              <a:rPr lang="fa-IR" sz="2800" b="1" dirty="0" smtClean="0">
                <a:cs typeface="B Lotus" pitchFamily="2" charset="-78"/>
              </a:rPr>
              <a:t>(اگر باور </a:t>
            </a:r>
            <a:r>
              <a:rPr lang="fa-IR" sz="2800" b="1" dirty="0" smtClean="0">
                <a:cs typeface="B Lotus" pitchFamily="2" charset="-78"/>
              </a:rPr>
              <a:t>کنيم آزمونهاي ويرانگر </a:t>
            </a:r>
            <a:r>
              <a:rPr lang="fa-IR" sz="2800" b="1" dirty="0" smtClean="0">
                <a:cs typeface="B Lotus" pitchFamily="2" charset="-78"/>
              </a:rPr>
              <a:t>وجود دارد و عقل تنها </a:t>
            </a:r>
            <a:r>
              <a:rPr lang="fa-IR" sz="2800" b="1" dirty="0" smtClean="0">
                <a:cs typeface="B Lotus" pitchFamily="2" charset="-78"/>
              </a:rPr>
              <a:t>کفايت نمي‌کند</a:t>
            </a:r>
            <a:r>
              <a:rPr lang="fa-IR" sz="2800" b="1" dirty="0" smtClean="0">
                <a:cs typeface="B Lotus" pitchFamily="2" charset="-78"/>
              </a:rPr>
              <a:t>: مشکلات </a:t>
            </a:r>
            <a:r>
              <a:rPr lang="fa-IR" sz="2800" b="1" dirty="0" smtClean="0">
                <a:cs typeface="B Lotus" pitchFamily="2" charset="-78"/>
              </a:rPr>
              <a:t>زيست محيطي </a:t>
            </a:r>
            <a:r>
              <a:rPr lang="fa-IR" sz="2800" b="1" dirty="0" smtClean="0">
                <a:cs typeface="B Lotus" pitchFamily="2" charset="-78"/>
              </a:rPr>
              <a:t>و </a:t>
            </a:r>
            <a:r>
              <a:rPr lang="fa-IR" sz="2800" b="1" dirty="0" smtClean="0">
                <a:cs typeface="B Lotus" pitchFamily="2" charset="-78"/>
              </a:rPr>
              <a:t>انساني) </a:t>
            </a:r>
            <a:endParaRPr lang="fa-IR" sz="2800" b="1" dirty="0" smtClean="0">
              <a:cs typeface="B Lotus" pitchFamily="2" charset="-78"/>
            </a:endParaRPr>
          </a:p>
          <a:p>
            <a:pPr>
              <a:buNone/>
            </a:pPr>
            <a:endParaRPr lang="fa-IR" sz="28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2- درک </a:t>
            </a:r>
            <a:r>
              <a:rPr lang="fa-IR" sz="2800" b="1" dirty="0" smtClean="0">
                <a:cs typeface="B Lotus" pitchFamily="2" charset="-78"/>
              </a:rPr>
              <a:t>جديدي </a:t>
            </a:r>
            <a:r>
              <a:rPr lang="fa-IR" sz="2800" b="1" dirty="0" smtClean="0">
                <a:cs typeface="B Lotus" pitchFamily="2" charset="-78"/>
              </a:rPr>
              <a:t>از </a:t>
            </a:r>
            <a:r>
              <a:rPr lang="fa-IR" sz="2800" b="1" dirty="0" smtClean="0">
                <a:cs typeface="B Lotus" pitchFamily="2" charset="-78"/>
              </a:rPr>
              <a:t>قلمروي </a:t>
            </a:r>
            <a:r>
              <a:rPr lang="fa-IR" sz="2800" b="1" dirty="0" smtClean="0">
                <a:cs typeface="B Lotus" pitchFamily="2" charset="-78"/>
              </a:rPr>
              <a:t>نفوذ گزاره </a:t>
            </a:r>
            <a:r>
              <a:rPr lang="fa-IR" sz="2800" b="1" dirty="0" smtClean="0">
                <a:cs typeface="B Lotus" pitchFamily="2" charset="-78"/>
              </a:rPr>
              <a:t>وحياني </a:t>
            </a:r>
            <a:r>
              <a:rPr lang="fa-IR" sz="2800" b="1" dirty="0" smtClean="0">
                <a:cs typeface="B Lotus" pitchFamily="2" charset="-78"/>
              </a:rPr>
              <a:t>درعرصه </a:t>
            </a:r>
            <a:r>
              <a:rPr lang="fa-IR" sz="2800" b="1" dirty="0" smtClean="0">
                <a:cs typeface="B Lotus" pitchFamily="2" charset="-78"/>
              </a:rPr>
              <a:t>هاي زندگي</a:t>
            </a:r>
            <a:endParaRPr lang="fa-IR" sz="2800" b="1" dirty="0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2800" b="1" dirty="0" smtClean="0">
                <a:cs typeface="B Lotus" pitchFamily="2" charset="-78"/>
              </a:rPr>
              <a:t>نومن ببعض و نکفر ببعض</a:t>
            </a:r>
          </a:p>
          <a:p>
            <a:pPr>
              <a:buFont typeface="Arial" pitchFamily="34" charset="0"/>
              <a:buChar char="•"/>
            </a:pPr>
            <a:r>
              <a:rPr lang="fa-IR" sz="2800" b="1" dirty="0" smtClean="0">
                <a:cs typeface="B Lotus" pitchFamily="2" charset="-78"/>
              </a:rPr>
              <a:t>اصلوتک تامرک ان </a:t>
            </a:r>
            <a:r>
              <a:rPr lang="fa-IR" sz="2800" b="1" dirty="0" smtClean="0">
                <a:cs typeface="B Lotus" pitchFamily="2" charset="-78"/>
              </a:rPr>
              <a:t>يترک </a:t>
            </a:r>
            <a:r>
              <a:rPr lang="fa-IR" sz="2800" b="1" dirty="0" smtClean="0">
                <a:cs typeface="B Lotus" pitchFamily="2" charset="-78"/>
              </a:rPr>
              <a:t>ما کان </a:t>
            </a:r>
            <a:r>
              <a:rPr lang="fa-IR" sz="2800" b="1" dirty="0" smtClean="0">
                <a:cs typeface="B Lotus" pitchFamily="2" charset="-78"/>
              </a:rPr>
              <a:t>يعبد </a:t>
            </a:r>
            <a:r>
              <a:rPr lang="fa-IR" sz="2800" b="1" dirty="0" smtClean="0">
                <a:cs typeface="B Lotus" pitchFamily="2" charset="-78"/>
              </a:rPr>
              <a:t>آبائنا او ان نفعل </a:t>
            </a:r>
            <a:r>
              <a:rPr lang="fa-IR" sz="2800" b="1" dirty="0" smtClean="0">
                <a:cs typeface="B Lotus" pitchFamily="2" charset="-78"/>
              </a:rPr>
              <a:t>في </a:t>
            </a:r>
            <a:r>
              <a:rPr lang="fa-IR" sz="2800" b="1" dirty="0" smtClean="0">
                <a:cs typeface="B Lotus" pitchFamily="2" charset="-78"/>
              </a:rPr>
              <a:t>اموالنا ما نشاء</a:t>
            </a:r>
          </a:p>
          <a:p>
            <a:pPr>
              <a:buFont typeface="Arial" pitchFamily="34" charset="0"/>
              <a:buChar char="•"/>
            </a:pPr>
            <a:r>
              <a:rPr lang="fa-IR" sz="2800" b="1" dirty="0" smtClean="0">
                <a:cs typeface="B Lotus" pitchFamily="2" charset="-78"/>
              </a:rPr>
              <a:t>ان نتبع </a:t>
            </a:r>
            <a:r>
              <a:rPr lang="fa-IR" sz="2800" b="1" dirty="0" smtClean="0">
                <a:cs typeface="B Lotus" pitchFamily="2" charset="-78"/>
              </a:rPr>
              <a:t>الهدي </a:t>
            </a:r>
            <a:r>
              <a:rPr lang="fa-IR" sz="2800" b="1" dirty="0" smtClean="0">
                <a:cs typeface="B Lotus" pitchFamily="2" charset="-78"/>
              </a:rPr>
              <a:t>معک نتخطف من ارضنا</a:t>
            </a:r>
          </a:p>
          <a:p>
            <a:pPr>
              <a:buFont typeface="Arial" pitchFamily="34" charset="0"/>
              <a:buChar char="•"/>
            </a:pPr>
            <a:r>
              <a:rPr lang="fa-IR" sz="2800" b="1" dirty="0" smtClean="0">
                <a:cs typeface="B Lotus" pitchFamily="2" charset="-78"/>
              </a:rPr>
              <a:t>انما </a:t>
            </a:r>
            <a:r>
              <a:rPr lang="fa-IR" sz="2800" b="1" dirty="0" smtClean="0">
                <a:cs typeface="B Lotus" pitchFamily="2" charset="-78"/>
              </a:rPr>
              <a:t>اوتيته علي </a:t>
            </a:r>
            <a:r>
              <a:rPr lang="fa-IR" sz="2800" b="1" dirty="0" smtClean="0">
                <a:cs typeface="B Lotus" pitchFamily="2" charset="-78"/>
              </a:rPr>
              <a:t>علم </a:t>
            </a:r>
            <a:r>
              <a:rPr lang="fa-IR" sz="2800" b="1" dirty="0" smtClean="0">
                <a:cs typeface="B Lotus" pitchFamily="2" charset="-78"/>
              </a:rPr>
              <a:t>عندي</a:t>
            </a:r>
            <a:endParaRPr lang="fa-IR" sz="2800" b="1" dirty="0" smtClean="0">
              <a:cs typeface="B Lotus" pitchFamily="2" charset="-78"/>
            </a:endParaRPr>
          </a:p>
          <a:p>
            <a:pPr>
              <a:buNone/>
            </a:pPr>
            <a:endParaRPr lang="en-US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282"/>
            <a:ext cx="8143932" cy="435771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نکات </a:t>
            </a:r>
            <a:r>
              <a:rPr lang="fa-IR" b="1" dirty="0" smtClean="0">
                <a:cs typeface="B Lotus" pitchFamily="2" charset="-78"/>
              </a:rPr>
              <a:t>بحث: </a:t>
            </a:r>
            <a:endParaRPr lang="en-US" b="1" dirty="0" smtClean="0">
              <a:cs typeface="B Lotus" pitchFamily="2" charset="-78"/>
            </a:endParaRPr>
          </a:p>
          <a:p>
            <a:pPr lvl="0"/>
            <a:r>
              <a:rPr lang="fa-IR" b="1" dirty="0" smtClean="0">
                <a:cs typeface="B Lotus" pitchFamily="2" charset="-78"/>
              </a:rPr>
              <a:t>خالق همان رب </a:t>
            </a:r>
            <a:r>
              <a:rPr lang="fa-IR" b="1" dirty="0" smtClean="0">
                <a:cs typeface="B Lotus" pitchFamily="2" charset="-78"/>
              </a:rPr>
              <a:t>است، پس کتاب خلقت و کتاب شريعت بر هم منطبق است.</a:t>
            </a:r>
            <a:endParaRPr lang="en-US" b="1" dirty="0" smtClean="0">
              <a:cs typeface="B Lotus" pitchFamily="2" charset="-78"/>
            </a:endParaRPr>
          </a:p>
          <a:p>
            <a:pPr lvl="0"/>
            <a:r>
              <a:rPr lang="fa-IR" b="1" dirty="0" smtClean="0">
                <a:cs typeface="B Lotus" pitchFamily="2" charset="-78"/>
              </a:rPr>
              <a:t>مساله همان مساله حجيت در علم اصول است. (حجيت عقل)</a:t>
            </a:r>
            <a:endParaRPr lang="en-US" b="1" dirty="0" smtClean="0">
              <a:cs typeface="B Lotus" pitchFamily="2" charset="-78"/>
            </a:endParaRPr>
          </a:p>
          <a:p>
            <a:pPr lvl="0"/>
            <a:r>
              <a:rPr lang="fa-IR" b="1" dirty="0" smtClean="0">
                <a:cs typeface="B Lotus" pitchFamily="2" charset="-78"/>
              </a:rPr>
              <a:t>تعارض بين عقل (گزاره‌هاي معرفتي غيروحياني يا «فهم» ما از خلقت) و نقل (فهم ما از وحي) است نه بين عقل و دين. دين مجموع عقل و نقل است.</a:t>
            </a:r>
            <a:endParaRPr lang="en-US" b="1" dirty="0" smtClean="0">
              <a:cs typeface="B Lotus" pitchFamily="2" charset="-78"/>
            </a:endParaRPr>
          </a:p>
          <a:p>
            <a:pPr lvl="0"/>
            <a:r>
              <a:rPr lang="fa-IR" b="1" dirty="0" smtClean="0">
                <a:cs typeface="B Lotus" pitchFamily="2" charset="-78"/>
              </a:rPr>
              <a:t>راه رفع تعارض، توسعه مباحث «تعادل و تراجيح» است: </a:t>
            </a:r>
          </a:p>
          <a:p>
            <a:pPr lvl="0">
              <a:buNone/>
            </a:pPr>
            <a:r>
              <a:rPr lang="fa-IR" b="1" dirty="0" smtClean="0">
                <a:cs typeface="B Lotus" pitchFamily="2" charset="-78"/>
              </a:rPr>
              <a:t>همان گونه که بين جملات وحي (قرآن و حديث) تناقضي نيست؛ و تعارض بين يک جمله معتبر و يک جمله </a:t>
            </a:r>
            <a:r>
              <a:rPr lang="fa-IR" b="1" dirty="0" smtClean="0">
                <a:cs typeface="B Lotus" pitchFamily="2" charset="-78"/>
              </a:rPr>
              <a:t>غيرمعتبر</a:t>
            </a:r>
            <a:r>
              <a:rPr lang="fa-IR" b="1" dirty="0" smtClean="0">
                <a:cs typeface="B Lotus" pitchFamily="2" charset="-78"/>
              </a:rPr>
              <a:t>، يا تعارض بين دو «فهم» از جملات وحي است؛ بين فعل تکويني خدا و فعل تشريعي او نيز تعارضي نيست؛ </a:t>
            </a:r>
            <a:r>
              <a:rPr lang="fa-IR" b="1" dirty="0" smtClean="0">
                <a:cs typeface="B Lotus" pitchFamily="2" charset="-78"/>
              </a:rPr>
              <a:t>و تعارض </a:t>
            </a:r>
            <a:r>
              <a:rPr lang="fa-IR" b="1" dirty="0" smtClean="0">
                <a:cs typeface="B Lotus" pitchFamily="2" charset="-78"/>
              </a:rPr>
              <a:t>بين «فهم» </a:t>
            </a:r>
            <a:r>
              <a:rPr lang="fa-IR" b="1" dirty="0" smtClean="0">
                <a:cs typeface="B Lotus" pitchFamily="2" charset="-78"/>
              </a:rPr>
              <a:t>ما </a:t>
            </a:r>
            <a:r>
              <a:rPr lang="fa-IR" b="1" dirty="0" smtClean="0">
                <a:cs typeface="B Lotus" pitchFamily="2" charset="-78"/>
              </a:rPr>
              <a:t>از فعل </a:t>
            </a:r>
            <a:r>
              <a:rPr lang="fa-IR" b="1" dirty="0" smtClean="0">
                <a:cs typeface="B Lotus" pitchFamily="2" charset="-78"/>
              </a:rPr>
              <a:t>خدا و </a:t>
            </a:r>
            <a:r>
              <a:rPr lang="fa-IR" b="1" dirty="0" smtClean="0">
                <a:cs typeface="B Lotus" pitchFamily="2" charset="-78"/>
              </a:rPr>
              <a:t>«فهم» </a:t>
            </a:r>
            <a:r>
              <a:rPr lang="fa-IR" b="1" dirty="0" smtClean="0">
                <a:cs typeface="B Lotus" pitchFamily="2" charset="-78"/>
              </a:rPr>
              <a:t>ما </a:t>
            </a:r>
            <a:r>
              <a:rPr lang="fa-IR" b="1" dirty="0" smtClean="0">
                <a:cs typeface="B Lotus" pitchFamily="2" charset="-78"/>
              </a:rPr>
              <a:t>از </a:t>
            </a:r>
            <a:r>
              <a:rPr lang="fa-IR" b="1" dirty="0" smtClean="0">
                <a:cs typeface="B Lotus" pitchFamily="2" charset="-78"/>
              </a:rPr>
              <a:t>سخن خداوند است</a:t>
            </a:r>
            <a:r>
              <a:rPr lang="fa-IR" b="1" dirty="0" smtClean="0">
                <a:cs typeface="B Lotus" pitchFamily="2" charset="-78"/>
              </a:rPr>
              <a:t>.</a:t>
            </a:r>
            <a:endParaRPr lang="fa-IR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20" y="1500174"/>
            <a:ext cx="8643998" cy="785818"/>
          </a:xfrm>
        </p:spPr>
        <p:txBody>
          <a:bodyPr>
            <a:noAutofit/>
          </a:bodyPr>
          <a:lstStyle/>
          <a:p>
            <a:pPr algn="ctr"/>
            <a:r>
              <a:rPr lang="fa-IR" sz="3200" b="1" dirty="0" smtClean="0">
                <a:cs typeface="B Lotus" pitchFamily="2" charset="-78"/>
              </a:rPr>
              <a:t>3- آيا دين فقط گزاره‌هاي وحياني را معتبر مي‌داند يا ساير گزاره‌هاي معرفتي (نظري يا عملي) را هم قبول مي‌کند؟ و در صورت دوم، اگر تعارضي بين آنها رخ دهد، چه مي‌کند؟</a:t>
            </a:r>
            <a:endParaRPr lang="en-US" sz="3200" b="1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fa-IR" sz="4000" b="1" dirty="0" smtClean="0">
                <a:cs typeface="B Lotus" pitchFamily="2" charset="-78"/>
              </a:rPr>
              <a:t>علم: </a:t>
            </a:r>
            <a:r>
              <a:rPr lang="fa-IR" sz="4000" b="1" dirty="0" smtClean="0">
                <a:cs typeface="B Lotus" pitchFamily="2" charset="-78"/>
              </a:rPr>
              <a:t>علم بودن علم در گرو چيست؟</a:t>
            </a:r>
            <a:endParaRPr lang="fa-IR" sz="4000" b="1" dirty="0" smtClean="0">
              <a:cs typeface="B Lotus" pitchFamily="2" charset="-78"/>
            </a:endParaRPr>
          </a:p>
          <a:p>
            <a:pPr marL="514350" indent="-514350">
              <a:buFont typeface="+mj-lt"/>
              <a:buAutoNum type="arabicParenR"/>
            </a:pPr>
            <a:endParaRPr lang="fa-IR" sz="4000" b="1" dirty="0" smtClean="0">
              <a:cs typeface="B Lotus" pitchFamily="2" charset="-78"/>
            </a:endParaRPr>
          </a:p>
          <a:p>
            <a:pPr marL="514350" indent="-514350">
              <a:buFont typeface="+mj-lt"/>
              <a:buAutoNum type="arabicParenR"/>
            </a:pPr>
            <a:r>
              <a:rPr lang="fa-IR" sz="4000" b="1" dirty="0" smtClean="0">
                <a:cs typeface="B Lotus" pitchFamily="2" charset="-78"/>
              </a:rPr>
              <a:t>ديني: ديني بودن علم در گرو چيست؟</a:t>
            </a:r>
          </a:p>
          <a:p>
            <a:pPr marL="514350" indent="-514350">
              <a:buNone/>
            </a:pPr>
            <a:r>
              <a:rPr lang="fa-IR" sz="4000" b="1" dirty="0" smtClean="0">
                <a:cs typeface="B Lotus" pitchFamily="2" charset="-78"/>
              </a:rPr>
              <a:t>آيا علم، اسلامي </a:t>
            </a:r>
            <a:r>
              <a:rPr lang="fa-IR" sz="4000" b="1" dirty="0" smtClean="0">
                <a:cs typeface="B Lotus" pitchFamily="2" charset="-78"/>
              </a:rPr>
              <a:t>و </a:t>
            </a:r>
            <a:r>
              <a:rPr lang="fa-IR" sz="4000" b="1" dirty="0" smtClean="0">
                <a:cs typeface="B Lotus" pitchFamily="2" charset="-78"/>
              </a:rPr>
              <a:t>غيراسلامي </a:t>
            </a:r>
            <a:r>
              <a:rPr lang="fa-IR" sz="4000" b="1" dirty="0" smtClean="0">
                <a:cs typeface="B Lotus" pitchFamily="2" charset="-78"/>
              </a:rPr>
              <a:t>دارد؟</a:t>
            </a:r>
            <a:endParaRPr lang="en-US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4- شرط </a:t>
            </a:r>
            <a:r>
              <a:rPr lang="fa-IR" b="1" dirty="0" smtClean="0">
                <a:cs typeface="B Lotus" pitchFamily="2" charset="-78"/>
              </a:rPr>
              <a:t>مطلوب دين </a:t>
            </a:r>
            <a:r>
              <a:rPr lang="fa-IR" b="1" dirty="0" smtClean="0">
                <a:cs typeface="B Lotus" pitchFamily="2" charset="-78"/>
              </a:rPr>
              <a:t>شدن يک علم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1) استفاده </a:t>
            </a:r>
            <a:r>
              <a:rPr lang="fa-IR" sz="2800" b="1" dirty="0" smtClean="0">
                <a:cs typeface="B Lotus" pitchFamily="2" charset="-78"/>
              </a:rPr>
              <a:t>از منابع مورد قبول اسلام (عقل و نقل</a:t>
            </a:r>
            <a:r>
              <a:rPr lang="fa-IR" sz="2800" b="1" dirty="0" smtClean="0">
                <a:cs typeface="B Lotus" pitchFamily="2" charset="-78"/>
              </a:rPr>
              <a:t>) (= محتواي صحيح)</a:t>
            </a:r>
            <a:endParaRPr lang="fa-IR" sz="28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	اِئْتُونِي </a:t>
            </a:r>
            <a:r>
              <a:rPr lang="fa-IR" sz="2800" b="1" dirty="0" smtClean="0">
                <a:cs typeface="B Lotus" pitchFamily="2" charset="-78"/>
              </a:rPr>
              <a:t>بِكِتَابٍ مِّن قَبْلِ هَذَا أَوْ أَثَارَةٍ مِّنْ عِلْمٍ إِن كُنتُمْ صَادِقِينَ (احقاف/4)</a:t>
            </a:r>
          </a:p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2) در راستای غایات مطلوب بودن (</a:t>
            </a:r>
            <a:r>
              <a:rPr lang="fa-IR" sz="2800" dirty="0" smtClean="0">
                <a:cs typeface="B Lotus" pitchFamily="2" charset="-78"/>
              </a:rPr>
              <a:t>=</a:t>
            </a:r>
            <a:r>
              <a:rPr lang="fa-IR" sz="2800" b="1" dirty="0" smtClean="0">
                <a:cs typeface="B Lotus" pitchFamily="2" charset="-78"/>
              </a:rPr>
              <a:t> قرب خدا</a:t>
            </a:r>
            <a:r>
              <a:rPr lang="fa-IR" sz="2800" dirty="0" smtClean="0">
                <a:cs typeface="B Lotus" pitchFamily="2" charset="-78"/>
              </a:rPr>
              <a:t>=</a:t>
            </a:r>
            <a:r>
              <a:rPr lang="fa-IR" sz="2800" b="1" dirty="0" smtClean="0">
                <a:cs typeface="B Lotus" pitchFamily="2" charset="-78"/>
              </a:rPr>
              <a:t> تقرب به حقیقت محض)</a:t>
            </a:r>
          </a:p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	</a:t>
            </a:r>
            <a:r>
              <a:rPr lang="fa-IR" sz="2800" b="1" dirty="0" smtClean="0">
                <a:cs typeface="B Lotus" pitchFamily="2" charset="-78"/>
              </a:rPr>
              <a:t>علم </a:t>
            </a:r>
            <a:r>
              <a:rPr lang="fa-IR" sz="2800" b="1" dirty="0" smtClean="0">
                <a:cs typeface="B Lotus" pitchFamily="2" charset="-78"/>
              </a:rPr>
              <a:t>منافق (سوره منافقون، آیه 1)، اضلال با قرآن (يُضِلُّ بِهِ كَثِيراً - بقره/6)</a:t>
            </a:r>
          </a:p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3) مبتنی بر مبانی صحیح </a:t>
            </a:r>
            <a:r>
              <a:rPr lang="fa-IR" sz="2800" b="1" dirty="0" smtClean="0">
                <a:cs typeface="B Lotus" pitchFamily="2" charset="-78"/>
              </a:rPr>
              <a:t>(= درک </a:t>
            </a:r>
            <a:r>
              <a:rPr lang="fa-IR" sz="2800" b="1" dirty="0" smtClean="0">
                <a:cs typeface="B Lotus" pitchFamily="2" charset="-78"/>
              </a:rPr>
              <a:t>صحیح) </a:t>
            </a:r>
          </a:p>
          <a:p>
            <a:pPr>
              <a:buNone/>
            </a:pPr>
            <a:r>
              <a:rPr lang="fa-IR" sz="2800" b="1" dirty="0" smtClean="0">
                <a:cs typeface="B Lotus" pitchFamily="2" charset="-78"/>
              </a:rPr>
              <a:t>	</a:t>
            </a:r>
            <a:r>
              <a:rPr lang="fa-IR" sz="2800" b="1" dirty="0" smtClean="0">
                <a:cs typeface="B Lotus" pitchFamily="2" charset="-78"/>
              </a:rPr>
              <a:t>خوارج </a:t>
            </a:r>
            <a:r>
              <a:rPr lang="fa-IR" sz="2800" b="1" dirty="0" smtClean="0">
                <a:cs typeface="B Lotus" pitchFamily="2" charset="-78"/>
              </a:rPr>
              <a:t>(کلمه حق یراد بها الباطل)، وَمِنْهُمْ أُمِّيُّونَ لاَ يَعْلَمُونَ الْكِتَابَ إِلاَّ أَمَانِيَّ وَإِنْ هُمْ إِلاَّ </a:t>
            </a:r>
            <a:r>
              <a:rPr lang="fa-IR" sz="2800" b="1" dirty="0" smtClean="0">
                <a:cs typeface="B Lotus" pitchFamily="2" charset="-78"/>
              </a:rPr>
              <a:t>يَظُنُّونَ</a:t>
            </a:r>
            <a:r>
              <a:rPr lang="en-US" sz="2800" b="1" dirty="0" smtClean="0">
                <a:cs typeface="B Lotus" pitchFamily="2" charset="-78"/>
              </a:rPr>
              <a:t>	</a:t>
            </a:r>
            <a:r>
              <a:rPr lang="fa-IR" sz="2800" b="1" dirty="0" smtClean="0">
                <a:cs typeface="B Lotus" pitchFamily="2" charset="-78"/>
              </a:rPr>
              <a:t>(بقره/78) لَّيْسَ بِأَمَانِيِّكُمْ وَلا أَمَانِيِّ أَهْلِ الْكِتَابِ (نساء/123)</a:t>
            </a:r>
            <a:endParaRPr lang="en-US" sz="2800" b="1" dirty="0" smtClean="0">
              <a:cs typeface="B Lotus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56"/>
            <a:ext cx="8858280" cy="1000132"/>
          </a:xfrm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cs typeface="B Lotus" pitchFamily="2" charset="-78"/>
              </a:rPr>
              <a:t>علم مطلوب دين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fa-IR" sz="2800" b="1" dirty="0" smtClean="0">
                <a:cs typeface="B Lotus" pitchFamily="2" charset="-78"/>
              </a:rPr>
              <a:t>«</a:t>
            </a:r>
            <a:r>
              <a:rPr lang="fa-IR" sz="2800" b="1" dirty="0" smtClean="0">
                <a:cs typeface="B Badr" pitchFamily="2" charset="-78"/>
              </a:rPr>
              <a:t>انما العلم ثلاثة : آية محکمة، أو فريضة عادلة أو سنة قائمة؛ و ما خلاهنّ فهو فضل</a:t>
            </a:r>
            <a:r>
              <a:rPr lang="fa-IR" sz="2800" b="1" dirty="0" smtClean="0">
                <a:cs typeface="B Lotus" pitchFamily="2" charset="-78"/>
              </a:rPr>
              <a:t>» (اصول کافي، </a:t>
            </a:r>
            <a:r>
              <a:rPr lang="fa-IR" sz="2800" b="1" dirty="0" smtClean="0">
                <a:cs typeface="B Lotus" pitchFamily="2" charset="-78"/>
              </a:rPr>
              <a:t>ج1</a:t>
            </a:r>
            <a:r>
              <a:rPr lang="fa-IR" sz="2800" b="1" dirty="0" smtClean="0">
                <a:cs typeface="B Lotus" pitchFamily="2" charset="-78"/>
              </a:rPr>
              <a:t>، </a:t>
            </a:r>
            <a:r>
              <a:rPr lang="fa-IR" sz="2800" b="1" dirty="0" smtClean="0">
                <a:cs typeface="B Lotus" pitchFamily="2" charset="-78"/>
              </a:rPr>
              <a:t>ص‌32</a:t>
            </a:r>
            <a:r>
              <a:rPr lang="fa-IR" sz="2800" b="1" dirty="0" smtClean="0">
                <a:cs typeface="B Lotus" pitchFamily="2" charset="-78"/>
              </a:rPr>
              <a:t>)</a:t>
            </a:r>
            <a:endParaRPr lang="en-US" sz="2800" b="1" dirty="0" smtClean="0">
              <a:cs typeface="B Lotus" pitchFamily="2" charset="-78"/>
            </a:endParaRPr>
          </a:p>
          <a:p>
            <a:pPr algn="just">
              <a:lnSpc>
                <a:spcPct val="110000"/>
              </a:lnSpc>
              <a:buNone/>
            </a:pPr>
            <a:r>
              <a:rPr lang="fa-IR" sz="2800" b="1" dirty="0" smtClean="0">
                <a:cs typeface="B Lotus" pitchFamily="2" charset="-78"/>
              </a:rPr>
              <a:t>يعني هر علمي که واقعا به حقيقت مرتبط </a:t>
            </a:r>
            <a:r>
              <a:rPr lang="fa-IR" sz="2800" b="1" dirty="0" smtClean="0">
                <a:cs typeface="B Lotus" pitchFamily="2" charset="-78"/>
              </a:rPr>
              <a:t>باشد (نظري) يا در راستاي تحقق حق به کار آيد (عملي)؛ </a:t>
            </a:r>
            <a:r>
              <a:rPr lang="fa-IR" sz="2800" b="1" dirty="0" smtClean="0">
                <a:cs typeface="B Lotus" pitchFamily="2" charset="-78"/>
              </a:rPr>
              <a:t>و از آنجا که خدا ريشه و پشتوانه و اصل همه حقايق است، نگاه توحيدي بايد در هر شناختي (چه نظري، چه عملي) حضور داشته باشد؛ و هر شناختي که از خدا غافل باشد، فضل هست، اما علم </a:t>
            </a:r>
            <a:r>
              <a:rPr lang="fa-IR" sz="2800" b="1" dirty="0" smtClean="0">
                <a:cs typeface="B Lotus" pitchFamily="2" charset="-78"/>
              </a:rPr>
              <a:t>نيست؛ يا به تعبير ديگر، علم هست، اما علم مطلوب نيست: </a:t>
            </a:r>
            <a:endParaRPr lang="fa-IR" sz="2800" b="1" dirty="0" smtClean="0">
              <a:cs typeface="B Lotus" pitchFamily="2" charset="-78"/>
            </a:endParaRPr>
          </a:p>
          <a:p>
            <a:pPr algn="just">
              <a:lnSpc>
                <a:spcPct val="110000"/>
              </a:lnSpc>
              <a:buNone/>
            </a:pPr>
            <a:r>
              <a:rPr lang="fa-IR" sz="2800" b="1" dirty="0" smtClean="0">
                <a:cs typeface="B Badr" pitchFamily="2" charset="-78"/>
              </a:rPr>
              <a:t>يَعْلَمُونَ </a:t>
            </a:r>
            <a:r>
              <a:rPr lang="fa-IR" sz="2800" b="1" dirty="0" smtClean="0">
                <a:cs typeface="B Badr" pitchFamily="2" charset="-78"/>
              </a:rPr>
              <a:t>ظَاهِراً </a:t>
            </a:r>
            <a:r>
              <a:rPr lang="fa-IR" sz="2800" b="1" dirty="0" smtClean="0">
                <a:cs typeface="B Badr" pitchFamily="2" charset="-78"/>
              </a:rPr>
              <a:t>مِنَ </a:t>
            </a:r>
            <a:r>
              <a:rPr lang="fa-IR" sz="2800" b="1" dirty="0" smtClean="0">
                <a:cs typeface="B Badr" pitchFamily="2" charset="-78"/>
              </a:rPr>
              <a:t>الْحَيَاةِ الدُّنْيَا وَهُمْ عَنِ الْآخِرَةِ هُمْ غَافِلُونَ </a:t>
            </a:r>
            <a:r>
              <a:rPr lang="fa-IR" sz="2800" b="1" dirty="0" smtClean="0">
                <a:cs typeface="B Lotus" pitchFamily="2" charset="-78"/>
              </a:rPr>
              <a:t>(روم/7</a:t>
            </a:r>
            <a:r>
              <a:rPr lang="fa-IR" sz="2800" b="1" dirty="0" smtClean="0">
                <a:cs typeface="B Lotus" pitchFamily="2" charset="-78"/>
              </a:rPr>
              <a:t>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443344">
            <a:off x="3546566" y="2142541"/>
            <a:ext cx="457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قسمت </a:t>
            </a:r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دوم:</a:t>
            </a:r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/>
            </a:r>
            <a:b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</a:br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مباحث </a:t>
            </a:r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عملي</a:t>
            </a:r>
            <a:endParaRPr lang="fa-I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428868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fa-IR" sz="6600" dirty="0" smtClean="0">
                <a:cs typeface="B Lotus" pitchFamily="2" charset="-78"/>
              </a:rPr>
              <a:t>راهکارهايي براي</a:t>
            </a:r>
            <a:br>
              <a:rPr lang="fa-IR" sz="6600" dirty="0" smtClean="0">
                <a:cs typeface="B Lotus" pitchFamily="2" charset="-78"/>
              </a:rPr>
            </a:br>
            <a:r>
              <a:rPr lang="fa-IR" sz="6600" dirty="0" smtClean="0">
                <a:cs typeface="B Lotus" pitchFamily="2" charset="-78"/>
              </a:rPr>
              <a:t/>
            </a:r>
            <a:br>
              <a:rPr lang="fa-IR" sz="6600" dirty="0" smtClean="0">
                <a:cs typeface="B Lotus" pitchFamily="2" charset="-78"/>
              </a:rPr>
            </a:br>
            <a:r>
              <a:rPr lang="fa-IR" sz="6600" dirty="0" smtClean="0">
                <a:cs typeface="B Lotus" pitchFamily="2" charset="-78"/>
              </a:rPr>
              <a:t>زمينه‌سازي </a:t>
            </a:r>
            <a:r>
              <a:rPr lang="fa-IR" sz="6600" dirty="0" smtClean="0">
                <a:cs typeface="B Lotus" pitchFamily="2" charset="-78"/>
              </a:rPr>
              <a:t>تحقق علم ديني</a:t>
            </a:r>
            <a:endParaRPr lang="fa-I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1ـ در برنامه‌هاي آموزشي و درسي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922520"/>
          </a:xfrm>
        </p:spPr>
        <p:txBody>
          <a:bodyPr>
            <a:normAutofit fontScale="62500" lnSpcReduction="20000"/>
          </a:bodyPr>
          <a:lstStyle/>
          <a:p>
            <a:pPr marL="514350" indent="-514350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fa-IR" sz="5100" b="1" dirty="0" smtClean="0">
                <a:cs typeface="B Lotus" pitchFamily="2" charset="-78"/>
              </a:rPr>
              <a:t> ورود مباني نظري، معارف عملي و غايات اسلامي</a:t>
            </a:r>
          </a:p>
          <a:p>
            <a:pPr>
              <a:buNone/>
            </a:pPr>
            <a:r>
              <a:rPr lang="fa-IR" dirty="0" smtClean="0">
                <a:cs typeface="B Lotus" pitchFamily="2" charset="-78"/>
              </a:rPr>
              <a:t>	</a:t>
            </a:r>
            <a:endParaRPr lang="fa-IR" sz="3100" dirty="0" smtClean="0">
              <a:cs typeface="B Lotus" pitchFamily="2" charset="-78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a-IR" sz="3800" b="1" dirty="0" smtClean="0">
                <a:cs typeface="B Lotus" pitchFamily="2" charset="-78"/>
              </a:rPr>
              <a:t>ارائه نگرش‌هاي </a:t>
            </a:r>
            <a:r>
              <a:rPr lang="fa-IR" sz="3800" b="1" dirty="0" smtClean="0">
                <a:cs typeface="B Lotus" pitchFamily="2" charset="-78"/>
              </a:rPr>
              <a:t>اسلامي در باب کل جهان و جهان‌بينيِ صحيح </a:t>
            </a:r>
            <a:r>
              <a:rPr lang="fa-IR" sz="3800" b="1" dirty="0" smtClean="0">
                <a:cs typeface="B Lotus" pitchFamily="2" charset="-78"/>
              </a:rPr>
              <a:t>(متناسب با هر رشته‌ علمي)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a-IR" sz="3800" b="1" dirty="0" smtClean="0">
                <a:cs typeface="B Lotus" pitchFamily="2" charset="-78"/>
              </a:rPr>
              <a:t>استخراج </a:t>
            </a:r>
            <a:r>
              <a:rPr lang="ar-SA" sz="3800" b="1" dirty="0" smtClean="0">
                <a:cs typeface="B Lotus" pitchFamily="2" charset="-78"/>
              </a:rPr>
              <a:t>مباني </a:t>
            </a:r>
            <a:r>
              <a:rPr lang="ar-SA" sz="3800" b="1" dirty="0" smtClean="0">
                <a:cs typeface="B Lotus" pitchFamily="2" charset="-78"/>
              </a:rPr>
              <a:t>ارزشي هر علمي </a:t>
            </a:r>
            <a:r>
              <a:rPr lang="ar-SA" sz="3800" b="1" dirty="0" smtClean="0">
                <a:cs typeface="B Lotus" pitchFamily="2" charset="-78"/>
              </a:rPr>
              <a:t>و </a:t>
            </a:r>
            <a:r>
              <a:rPr lang="fa-IR" sz="3800" b="1" dirty="0" smtClean="0">
                <a:cs typeface="B Lotus" pitchFamily="2" charset="-78"/>
              </a:rPr>
              <a:t>تبيين </a:t>
            </a:r>
            <a:r>
              <a:rPr lang="ar-SA" sz="3800" b="1" dirty="0" smtClean="0">
                <a:cs typeface="B Lotus" pitchFamily="2" charset="-78"/>
              </a:rPr>
              <a:t>جهت‌گيري‌هاي </a:t>
            </a:r>
            <a:r>
              <a:rPr lang="ar-SA" sz="3800" b="1" dirty="0" smtClean="0">
                <a:cs typeface="B Lotus" pitchFamily="2" charset="-78"/>
              </a:rPr>
              <a:t>مطلوب در آن </a:t>
            </a:r>
            <a:r>
              <a:rPr lang="ar-SA" sz="3800" b="1" dirty="0" smtClean="0">
                <a:cs typeface="B Lotus" pitchFamily="2" charset="-78"/>
              </a:rPr>
              <a:t>علم</a:t>
            </a:r>
            <a:endParaRPr lang="fa-IR" sz="3800" b="1" dirty="0" smtClean="0">
              <a:cs typeface="B Lotus" pitchFamily="2" charset="-78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a-IR" sz="3800" b="1" dirty="0" smtClean="0">
                <a:cs typeface="B Lotus" pitchFamily="2" charset="-78"/>
              </a:rPr>
              <a:t>استخراج </a:t>
            </a:r>
            <a:r>
              <a:rPr lang="ar-SA" sz="3800" b="1" dirty="0" smtClean="0">
                <a:cs typeface="B Lotus" pitchFamily="2" charset="-78"/>
              </a:rPr>
              <a:t>مسائل </a:t>
            </a:r>
            <a:r>
              <a:rPr lang="ar-SA" sz="3800" b="1" dirty="0" smtClean="0">
                <a:cs typeface="B Lotus" pitchFamily="2" charset="-78"/>
              </a:rPr>
              <a:t>فقهي و اخلاقي مربوط به هر رشته علمي </a:t>
            </a:r>
            <a:r>
              <a:rPr lang="fa-IR" sz="3800" b="1" dirty="0" smtClean="0">
                <a:cs typeface="B Lotus" pitchFamily="2" charset="-78"/>
              </a:rPr>
              <a:t>براي ارائه</a:t>
            </a:r>
            <a:r>
              <a:rPr lang="ar-SA" sz="3800" b="1" dirty="0" smtClean="0">
                <a:cs typeface="B Lotus" pitchFamily="2" charset="-78"/>
              </a:rPr>
              <a:t> چارچوب‌ </a:t>
            </a:r>
            <a:r>
              <a:rPr lang="ar-SA" sz="3800" b="1" dirty="0" smtClean="0">
                <a:cs typeface="B Lotus" pitchFamily="2" charset="-78"/>
              </a:rPr>
              <a:t>ارزشي حاكم بر روش‌هاي </a:t>
            </a:r>
            <a:r>
              <a:rPr lang="ar-SA" sz="3800" b="1" dirty="0" smtClean="0">
                <a:cs typeface="B Lotus" pitchFamily="2" charset="-78"/>
              </a:rPr>
              <a:t>پژوهشي</a:t>
            </a:r>
            <a:endParaRPr lang="fa-IR" sz="3800" b="1" dirty="0" smtClean="0">
              <a:cs typeface="B Lotus" pitchFamily="2" charset="-78"/>
            </a:endParaRPr>
          </a:p>
          <a:p>
            <a:pPr marL="514350" indent="-514350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fa-IR" sz="5100" b="1" dirty="0" smtClean="0">
                <a:cs typeface="B Lotus" pitchFamily="2" charset="-78"/>
              </a:rPr>
              <a:t>از حيث نحوه ورود و آموزش مباحث غربي	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a-IR" sz="3800" b="1" dirty="0" smtClean="0">
                <a:cs typeface="B Lotus" pitchFamily="2" charset="-78"/>
              </a:rPr>
              <a:t>تبيين </a:t>
            </a:r>
            <a:r>
              <a:rPr lang="ar-SA" sz="3800" b="1" dirty="0" smtClean="0">
                <a:cs typeface="B Lotus" pitchFamily="2" charset="-78"/>
              </a:rPr>
              <a:t>نگاه </a:t>
            </a:r>
            <a:r>
              <a:rPr lang="ar-SA" sz="3800" b="1" dirty="0" smtClean="0">
                <a:cs typeface="B Lotus" pitchFamily="2" charset="-78"/>
              </a:rPr>
              <a:t>كلان به علوم مختلف </a:t>
            </a:r>
            <a:r>
              <a:rPr lang="fa-IR" sz="3800" b="1" dirty="0" smtClean="0">
                <a:cs typeface="B Lotus" pitchFamily="2" charset="-78"/>
              </a:rPr>
              <a:t>به منظور تبيين </a:t>
            </a:r>
            <a:r>
              <a:rPr lang="ar-SA" sz="3800" b="1" dirty="0" smtClean="0">
                <a:cs typeface="B Lotus" pitchFamily="2" charset="-78"/>
              </a:rPr>
              <a:t>جايگاه </a:t>
            </a:r>
            <a:r>
              <a:rPr lang="ar-SA" sz="3800" b="1" dirty="0" smtClean="0">
                <a:cs typeface="B Lotus" pitchFamily="2" charset="-78"/>
              </a:rPr>
              <a:t>خود </a:t>
            </a:r>
            <a:r>
              <a:rPr lang="ar-SA" sz="3800" b="1" dirty="0" smtClean="0">
                <a:cs typeface="B Lotus" pitchFamily="2" charset="-78"/>
              </a:rPr>
              <a:t>در </a:t>
            </a:r>
            <a:r>
              <a:rPr lang="ar-SA" sz="3800" b="1" dirty="0" smtClean="0">
                <a:cs typeface="B Lotus" pitchFamily="2" charset="-78"/>
              </a:rPr>
              <a:t>قبال </a:t>
            </a:r>
            <a:r>
              <a:rPr lang="ar-SA" sz="3800" b="1" dirty="0" smtClean="0">
                <a:cs typeface="B Lotus" pitchFamily="2" charset="-78"/>
              </a:rPr>
              <a:t>سايرعلوم</a:t>
            </a:r>
            <a:endParaRPr lang="fa-IR" sz="3800" b="1" dirty="0" smtClean="0">
              <a:cs typeface="B Lotus" pitchFamily="2" charset="-78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a-IR" sz="3800" b="1" dirty="0" smtClean="0">
                <a:cs typeface="B Lotus" pitchFamily="2" charset="-78"/>
              </a:rPr>
              <a:t>جايگزيني </a:t>
            </a:r>
            <a:r>
              <a:rPr lang="ar-SA" sz="3800" b="1" dirty="0" smtClean="0">
                <a:cs typeface="B Lotus" pitchFamily="2" charset="-78"/>
              </a:rPr>
              <a:t>رويكرد </a:t>
            </a:r>
            <a:r>
              <a:rPr lang="ar-SA" sz="3800" b="1" dirty="0" smtClean="0">
                <a:cs typeface="B Lotus" pitchFamily="2" charset="-78"/>
              </a:rPr>
              <a:t>«نظريه‌پرداز»‌پرور </a:t>
            </a:r>
            <a:r>
              <a:rPr lang="ar-SA" sz="3800" b="1" dirty="0" smtClean="0">
                <a:cs typeface="B Lotus" pitchFamily="2" charset="-78"/>
              </a:rPr>
              <a:t>را</a:t>
            </a:r>
            <a:r>
              <a:rPr lang="fa-IR" sz="3800" b="1" dirty="0" smtClean="0">
                <a:cs typeface="B Lotus" pitchFamily="2" charset="-78"/>
              </a:rPr>
              <a:t>به جاي </a:t>
            </a:r>
            <a:r>
              <a:rPr lang="ar-SA" sz="3800" b="1" dirty="0" smtClean="0">
                <a:cs typeface="B Lotus" pitchFamily="2" charset="-78"/>
              </a:rPr>
              <a:t>رويكرد </a:t>
            </a:r>
            <a:r>
              <a:rPr lang="ar-SA" sz="3800" b="1" dirty="0" smtClean="0">
                <a:cs typeface="B Lotus" pitchFamily="2" charset="-78"/>
              </a:rPr>
              <a:t>«</a:t>
            </a:r>
            <a:r>
              <a:rPr lang="ar-SA" sz="3800" b="1" dirty="0" smtClean="0">
                <a:cs typeface="B Lotus" pitchFamily="2" charset="-78"/>
              </a:rPr>
              <a:t>كارشناس»‌پرور</a:t>
            </a:r>
            <a:endParaRPr lang="fa-IR" sz="3800" b="1" dirty="0" smtClean="0">
              <a:cs typeface="B Lotus" pitchFamily="2" charset="-78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a-IR" sz="3800" b="1" dirty="0" smtClean="0">
                <a:cs typeface="B Lotus" pitchFamily="2" charset="-78"/>
              </a:rPr>
              <a:t>نشان دادن و تبيين و نقادي </a:t>
            </a:r>
            <a:r>
              <a:rPr lang="ar-SA" sz="3800" b="1" dirty="0" smtClean="0">
                <a:cs typeface="B Lotus" pitchFamily="2" charset="-78"/>
              </a:rPr>
              <a:t>مباني </a:t>
            </a:r>
            <a:r>
              <a:rPr lang="fa-IR" sz="3800" b="1" dirty="0" smtClean="0">
                <a:cs typeface="B Lotus" pitchFamily="2" charset="-78"/>
              </a:rPr>
              <a:t>مغاير با </a:t>
            </a:r>
            <a:r>
              <a:rPr lang="ar-SA" sz="3800" b="1" dirty="0" smtClean="0">
                <a:cs typeface="B Lotus" pitchFamily="2" charset="-78"/>
              </a:rPr>
              <a:t>نگاه </a:t>
            </a:r>
            <a:r>
              <a:rPr lang="ar-SA" sz="3800" b="1" dirty="0" smtClean="0">
                <a:cs typeface="B Lotus" pitchFamily="2" charset="-78"/>
              </a:rPr>
              <a:t>ديني </a:t>
            </a:r>
            <a:r>
              <a:rPr lang="fa-IR" sz="3800" b="1" dirty="0" smtClean="0">
                <a:cs typeface="B Lotus" pitchFamily="2" charset="-78"/>
              </a:rPr>
              <a:t>نهفته </a:t>
            </a:r>
            <a:r>
              <a:rPr lang="ar-SA" sz="3800" b="1" dirty="0" smtClean="0">
                <a:cs typeface="B Lotus" pitchFamily="2" charset="-78"/>
              </a:rPr>
              <a:t>در </a:t>
            </a:r>
            <a:r>
              <a:rPr lang="ar-SA" sz="3800" b="1" dirty="0" smtClean="0">
                <a:cs typeface="B Lotus" pitchFamily="2" charset="-78"/>
              </a:rPr>
              <a:t>دل آموزش‌ </a:t>
            </a:r>
            <a:r>
              <a:rPr lang="ar-SA" sz="3800" b="1" dirty="0" smtClean="0">
                <a:cs typeface="B Lotus" pitchFamily="2" charset="-78"/>
              </a:rPr>
              <a:t>علوم</a:t>
            </a:r>
            <a:endParaRPr lang="fa-IR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در برنامه‌هاي تربيتي و پرورشي</a:t>
            </a:r>
            <a:r>
              <a:rPr lang="fa-IR" dirty="0" smtClean="0">
                <a:cs typeface="B Lotus" pitchFamily="2" charset="-78"/>
              </a:rPr>
              <a:t>	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81418"/>
          </a:xfrm>
        </p:spPr>
        <p:txBody>
          <a:bodyPr>
            <a:normAutofit/>
          </a:bodyPr>
          <a:lstStyle/>
          <a:p>
            <a:r>
              <a:rPr lang="fa-IR" sz="3600" b="1" dirty="0" smtClean="0">
                <a:cs typeface="B Lotus" pitchFamily="2" charset="-78"/>
              </a:rPr>
              <a:t>در گزينش معلم و متعلم</a:t>
            </a:r>
          </a:p>
          <a:p>
            <a:endParaRPr lang="fa-IR" sz="3600" b="1" dirty="0" smtClean="0">
              <a:cs typeface="B Lotus" pitchFamily="2" charset="-78"/>
            </a:endParaRPr>
          </a:p>
          <a:p>
            <a:r>
              <a:rPr lang="fa-IR" sz="3600" b="1" dirty="0" smtClean="0">
                <a:cs typeface="B Lotus" pitchFamily="2" charset="-78"/>
              </a:rPr>
              <a:t>در فضاي علم‌آموزي و محيط علمي</a:t>
            </a:r>
          </a:p>
          <a:p>
            <a:endParaRPr lang="fa-IR" sz="3600" b="1" dirty="0" smtClean="0">
              <a:cs typeface="B Lotus" pitchFamily="2" charset="-78"/>
            </a:endParaRPr>
          </a:p>
          <a:p>
            <a:r>
              <a:rPr lang="fa-IR" sz="3600" b="1" dirty="0" smtClean="0">
                <a:cs typeface="B Lotus" pitchFamily="2" charset="-78"/>
              </a:rPr>
              <a:t>در روش‌هاي آموزش و پژوهش</a:t>
            </a:r>
            <a:endParaRPr lang="fa-IR" sz="36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fa-IR" sz="4000" b="1" dirty="0" smtClean="0">
                <a:cs typeface="B Lotus" pitchFamily="2" charset="-78"/>
              </a:rPr>
              <a:t>3ـ از حيث نظام رسمي علم </a:t>
            </a:r>
            <a:r>
              <a:rPr lang="fa-IR" sz="4000" b="1" dirty="0" smtClean="0">
                <a:cs typeface="B Lotus" pitchFamily="2" charset="-78"/>
              </a:rPr>
              <a:t/>
            </a:r>
            <a:br>
              <a:rPr lang="fa-IR" sz="4000" b="1" dirty="0" smtClean="0">
                <a:cs typeface="B Lotus" pitchFamily="2" charset="-78"/>
              </a:rPr>
            </a:br>
            <a:r>
              <a:rPr lang="fa-IR" sz="4000" b="1" dirty="0" smtClean="0">
                <a:cs typeface="B Lotus" pitchFamily="2" charset="-78"/>
              </a:rPr>
              <a:t>(</a:t>
            </a:r>
            <a:r>
              <a:rPr lang="fa-IR" sz="4000" b="1" dirty="0" smtClean="0">
                <a:cs typeface="B Lotus" pitchFamily="2" charset="-78"/>
              </a:rPr>
              <a:t>ساختارهاي </a:t>
            </a:r>
            <a:r>
              <a:rPr lang="fa-IR" sz="4000" b="1" dirty="0" smtClean="0">
                <a:cs typeface="B Lotus" pitchFamily="2" charset="-78"/>
              </a:rPr>
              <a:t>فرهنگي حاكم بر دانش و </a:t>
            </a:r>
            <a:r>
              <a:rPr lang="fa-IR" sz="4000" b="1" dirty="0" smtClean="0">
                <a:cs typeface="B Lotus" pitchFamily="2" charset="-78"/>
              </a:rPr>
              <a:t>پژوهش)</a:t>
            </a:r>
            <a:endParaRPr lang="fa-I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35771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آيا علم و نظام علمي بايد تنها مسير شغل باشد؟ </a:t>
            </a:r>
          </a:p>
          <a:p>
            <a:pPr>
              <a:buNone/>
            </a:pPr>
            <a:r>
              <a:rPr lang="fa-IR" b="1" dirty="0" smtClean="0">
                <a:cs typeface="B Lotus" pitchFamily="2" charset="-78"/>
              </a:rPr>
              <a:t>	(جايگاه مدرک در نظام اجتماعي)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نظام اعتباربخشي به پژوهش‌ها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نوع هدايت تحصيلي (آيا نظام حوزوي هم جايگاهي دارد؟)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جايگاه و نسبت مباحث اسلامي با ساير مباحث علمي</a:t>
            </a:r>
            <a:endParaRPr lang="fa-IR" b="1" dirty="0" smtClean="0">
              <a:cs typeface="B Lotus" pitchFamily="2" charset="-78"/>
            </a:endParaRP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نظام علمي واحد يا دوگانه حوزه و دانشگاه؟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پيشنهادات کوتاه‌مدت و ميان‌مدت  </a:t>
            </a:r>
            <a:r>
              <a:rPr lang="fa-IR" b="1" dirty="0" smtClean="0">
                <a:cs typeface="B Lotus" pitchFamily="2" charset="-78"/>
              </a:rPr>
              <a:t>در مورد حوزه و دانشگاه	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وضعيت و نقش ساير نهادهاي اجتماعي مرتبط با علم در کشور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...</a:t>
            </a:r>
            <a:endParaRPr lang="fa-I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000240"/>
            <a:ext cx="7851648" cy="1828800"/>
          </a:xfrm>
        </p:spPr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والسلام عليکم و رحمة الله و برکاته</a:t>
            </a:r>
            <a:endParaRPr lang="fa-I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تلقي رايج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1- علم بودن در گروي «استفاده از روش تجربي» است.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2- اسلامي </a:t>
            </a:r>
            <a:r>
              <a:rPr lang="fa-IR" sz="3200" b="1" dirty="0" smtClean="0">
                <a:cs typeface="B Lotus" pitchFamily="2" charset="-78"/>
              </a:rPr>
              <a:t>بودن </a:t>
            </a:r>
            <a:r>
              <a:rPr lang="fa-IR" sz="3200" b="1" dirty="0" smtClean="0">
                <a:cs typeface="B Lotus" pitchFamily="2" charset="-78"/>
              </a:rPr>
              <a:t>يک محتوا </a:t>
            </a:r>
            <a:r>
              <a:rPr lang="fa-IR" sz="3200" b="1" dirty="0" smtClean="0">
                <a:cs typeface="B Lotus" pitchFamily="2" charset="-78"/>
              </a:rPr>
              <a:t>در گرو </a:t>
            </a:r>
            <a:r>
              <a:rPr lang="fa-IR" sz="3200" b="1" dirty="0" smtClean="0">
                <a:cs typeface="B Lotus" pitchFamily="2" charset="-78"/>
              </a:rPr>
              <a:t>«استناد </a:t>
            </a:r>
            <a:r>
              <a:rPr lang="fa-IR" sz="3200" b="1" dirty="0" smtClean="0">
                <a:cs typeface="B Lotus" pitchFamily="2" charset="-78"/>
              </a:rPr>
              <a:t>به متون </a:t>
            </a:r>
            <a:r>
              <a:rPr lang="fa-IR" sz="3200" b="1" dirty="0" smtClean="0">
                <a:cs typeface="B Lotus" pitchFamily="2" charset="-78"/>
              </a:rPr>
              <a:t>ديني» </a:t>
            </a:r>
            <a:r>
              <a:rPr lang="fa-IR" sz="3200" b="1" dirty="0" smtClean="0">
                <a:cs typeface="B Lotus" pitchFamily="2" charset="-78"/>
              </a:rPr>
              <a:t>است</a:t>
            </a:r>
            <a:r>
              <a:rPr lang="fa-IR" sz="3200" b="1" dirty="0" smtClean="0">
                <a:cs typeface="B Lotus" pitchFamily="2" charset="-78"/>
              </a:rPr>
              <a:t>.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نتيجه: «علم اسلامي» ترکيبي بي‌معناست.</a:t>
            </a:r>
          </a:p>
          <a:p>
            <a:pPr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نقد: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1- آيا شناخت واقعيت، منحصر در استفاده از روش تجربي است؟</a:t>
            </a:r>
          </a:p>
          <a:p>
            <a:pPr>
              <a:buNone/>
            </a:pPr>
            <a:r>
              <a:rPr lang="fa-IR" sz="3200" b="1" dirty="0" smtClean="0">
                <a:cs typeface="B Lotus" pitchFamily="2" charset="-78"/>
              </a:rPr>
              <a:t>2- آيا نظرات منافقان و خوارج، اسلامي است؟</a:t>
            </a:r>
            <a:endParaRPr lang="fa-IR" sz="3200" b="1" dirty="0" smtClean="0">
              <a:cs typeface="B Lotus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814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a-IR" sz="3200" b="1" dirty="0" smtClean="0">
                <a:cs typeface="B Lotus" pitchFamily="2" charset="-78"/>
              </a:rPr>
              <a:t>در </a:t>
            </a:r>
            <a:r>
              <a:rPr lang="fa-IR" sz="3200" b="1" dirty="0" smtClean="0">
                <a:cs typeface="B Lotus" pitchFamily="2" charset="-78"/>
              </a:rPr>
              <a:t>اسلام، اين دو همراه هم رشد يا افول کرده‌اند. </a:t>
            </a:r>
            <a:endParaRPr lang="en-US" sz="3200" b="1" dirty="0" smtClean="0">
              <a:cs typeface="B Lotus" pitchFamily="2" charset="-78"/>
            </a:endParaRPr>
          </a:p>
          <a:p>
            <a:pPr algn="just">
              <a:buNone/>
            </a:pPr>
            <a:r>
              <a:rPr lang="fa-IR" sz="3200" b="1" dirty="0" smtClean="0">
                <a:cs typeface="B Lotus" pitchFamily="2" charset="-78"/>
              </a:rPr>
              <a:t>حداکثر، </a:t>
            </a:r>
            <a:endParaRPr lang="fa-IR" sz="3200" b="1" dirty="0" smtClean="0">
              <a:cs typeface="B Lotus" pitchFamily="2" charset="-78"/>
            </a:endParaRPr>
          </a:p>
          <a:p>
            <a:pPr algn="just">
              <a:buNone/>
            </a:pPr>
            <a:r>
              <a:rPr lang="fa-IR" sz="3200" b="1" dirty="0" smtClean="0">
                <a:cs typeface="B Lotus" pitchFamily="2" charset="-78"/>
              </a:rPr>
              <a:t>بحث </a:t>
            </a:r>
            <a:r>
              <a:rPr lang="fa-IR" sz="3200" b="1" dirty="0" smtClean="0">
                <a:cs typeface="B Lotus" pitchFamily="2" charset="-78"/>
              </a:rPr>
              <a:t>رابطه عقل و وحي (به عنوان دو ابزار شناخت) </a:t>
            </a:r>
            <a:r>
              <a:rPr lang="fa-IR" sz="3200" b="1" dirty="0" smtClean="0">
                <a:cs typeface="B Lotus" pitchFamily="2" charset="-78"/>
              </a:rPr>
              <a:t>بوده</a:t>
            </a:r>
            <a:r>
              <a:rPr lang="fa-IR" sz="3200" b="1" dirty="0" smtClean="0">
                <a:cs typeface="B Lotus" pitchFamily="2" charset="-78"/>
              </a:rPr>
              <a:t>، </a:t>
            </a:r>
            <a:endParaRPr lang="fa-IR" sz="3200" b="1" dirty="0" smtClean="0">
              <a:cs typeface="B Lotus" pitchFamily="2" charset="-78"/>
            </a:endParaRPr>
          </a:p>
          <a:p>
            <a:pPr algn="just">
              <a:buNone/>
            </a:pPr>
            <a:r>
              <a:rPr lang="fa-IR" sz="3200" b="1" dirty="0" smtClean="0">
                <a:cs typeface="B Lotus" pitchFamily="2" charset="-78"/>
              </a:rPr>
              <a:t>نه </a:t>
            </a:r>
            <a:r>
              <a:rPr lang="fa-IR" sz="3200" b="1" dirty="0" smtClean="0">
                <a:cs typeface="B Lotus" pitchFamily="2" charset="-78"/>
              </a:rPr>
              <a:t>رابطه علم و دين (دو مجموعه معرفتي در مقابل هم</a:t>
            </a:r>
            <a:r>
              <a:rPr lang="fa-IR" sz="3200" b="1" dirty="0" smtClean="0">
                <a:cs typeface="B Lotus" pitchFamily="2" charset="-78"/>
              </a:rPr>
              <a:t>)</a:t>
            </a:r>
          </a:p>
          <a:p>
            <a:pPr algn="just">
              <a:buNone/>
            </a:pPr>
            <a:endParaRPr lang="fa-IR" sz="3200" b="1" dirty="0" smtClean="0">
              <a:cs typeface="B Lotus" pitchFamily="2" charset="-78"/>
            </a:endParaRPr>
          </a:p>
          <a:p>
            <a:pPr algn="ctr">
              <a:buNone/>
            </a:pPr>
            <a:r>
              <a:rPr lang="fa-IR" sz="4000" b="1" dirty="0" smtClean="0">
                <a:cs typeface="B Lotus" pitchFamily="2" charset="-78"/>
              </a:rPr>
              <a:t>(ضرورت تغيير </a:t>
            </a:r>
            <a:r>
              <a:rPr lang="fa-IR" sz="4000" b="1" dirty="0" smtClean="0">
                <a:cs typeface="B Lotus" pitchFamily="2" charset="-78"/>
              </a:rPr>
              <a:t>مبنايي </a:t>
            </a:r>
            <a:r>
              <a:rPr lang="fa-IR" sz="4000" b="1" dirty="0" smtClean="0">
                <a:cs typeface="B Lotus" pitchFamily="2" charset="-78"/>
              </a:rPr>
              <a:t>حل مساله)</a:t>
            </a:r>
            <a:endParaRPr lang="en-US" sz="4000" b="1" dirty="0" smtClean="0">
              <a:cs typeface="B Lotus" pitchFamily="2" charset="-78"/>
            </a:endParaRPr>
          </a:p>
          <a:p>
            <a:pPr algn="just">
              <a:buNone/>
            </a:pPr>
            <a:endParaRPr lang="en-US" sz="3200" b="1" dirty="0" smtClean="0">
              <a:cs typeface="B Lotus" pitchFamily="2" charset="-78"/>
            </a:endParaRPr>
          </a:p>
          <a:p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5400" b="1" dirty="0" smtClean="0">
                <a:cs typeface="B Lotus" pitchFamily="2" charset="-78"/>
              </a:rPr>
              <a:t>نکته: نزاع </a:t>
            </a:r>
            <a:r>
              <a:rPr lang="fa-IR" sz="5400" b="1" dirty="0" smtClean="0">
                <a:cs typeface="B Lotus" pitchFamily="2" charset="-78"/>
              </a:rPr>
              <a:t>علم و دين، مساله تمدن غربي است </a:t>
            </a:r>
            <a:r>
              <a:rPr lang="fa-IR" sz="5400" b="1" dirty="0" smtClean="0">
                <a:cs typeface="B Lotus" pitchFamily="2" charset="-78"/>
              </a:rPr>
              <a:t>يا </a:t>
            </a:r>
            <a:r>
              <a:rPr lang="fa-IR" sz="5400" b="1" dirty="0" smtClean="0">
                <a:cs typeface="B Lotus" pitchFamily="2" charset="-78"/>
              </a:rPr>
              <a:t>تمدن </a:t>
            </a:r>
            <a:r>
              <a:rPr lang="fa-IR" sz="5400" b="1" dirty="0" smtClean="0">
                <a:cs typeface="B Lotus" pitchFamily="2" charset="-78"/>
              </a:rPr>
              <a:t>اسلامي</a:t>
            </a:r>
            <a:r>
              <a:rPr lang="fa-IR" b="1" dirty="0" smtClean="0">
                <a:cs typeface="B Lotus" pitchFamily="2" charset="-78"/>
              </a:rPr>
              <a:t>؟</a:t>
            </a:r>
            <a:endParaRPr lang="fa-IR" b="1" dirty="0">
              <a:cs typeface="B Lotus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443344">
            <a:off x="3546566" y="2142541"/>
            <a:ext cx="457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قسمت اول:</a:t>
            </a:r>
            <a:b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</a:br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مباحث تئوريک</a:t>
            </a:r>
            <a:endParaRPr lang="fa-I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000372"/>
            <a:ext cx="7772400" cy="1362456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الف. </a:t>
            </a: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بررسي </a:t>
            </a: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مساله</a:t>
            </a:r>
            <a:br>
              <a:rPr lang="fa-IR" b="1" dirty="0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 b="1" dirty="0">
                <a:solidFill>
                  <a:schemeClr val="tx1"/>
                </a:solidFill>
                <a:cs typeface="B Lotus" pitchFamily="2" charset="-78"/>
              </a:rPr>
              <a:t/>
            </a:r>
            <a:br>
              <a:rPr lang="fa-IR" b="1" dirty="0">
                <a:solidFill>
                  <a:schemeClr val="tx1"/>
                </a:solidFill>
                <a:cs typeface="B Lotus" pitchFamily="2" charset="-78"/>
              </a:rPr>
            </a:b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 از منظر مباحث مربوط به </a:t>
            </a: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علم</a:t>
            </a:r>
            <a:endParaRPr lang="fa-IR" dirty="0">
              <a:solidFill>
                <a:schemeClr val="tx1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دو نکته روش‌شناختي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cs typeface="B Lotus" pitchFamily="2" charset="-78"/>
              </a:rPr>
              <a:t>تفکيک مباحث معرفت‌شناسي از فلسفه علم </a:t>
            </a:r>
          </a:p>
          <a:p>
            <a:pPr>
              <a:buNone/>
            </a:pPr>
            <a:r>
              <a:rPr lang="fa-IR" sz="4000" b="1" dirty="0" smtClean="0">
                <a:cs typeface="B Lotus" pitchFamily="2" charset="-78"/>
              </a:rPr>
              <a:t>	(گزاره معرفتي يا نظام معرفتي)</a:t>
            </a:r>
          </a:p>
          <a:p>
            <a:pPr>
              <a:buNone/>
            </a:pPr>
            <a:endParaRPr lang="fa-IR" sz="4000" b="1" dirty="0" smtClean="0">
              <a:cs typeface="B Lotus" pitchFamily="2" charset="-78"/>
            </a:endParaRPr>
          </a:p>
          <a:p>
            <a:r>
              <a:rPr lang="fa-IR" sz="4000" b="1" dirty="0" smtClean="0">
                <a:cs typeface="B Lotus" pitchFamily="2" charset="-78"/>
              </a:rPr>
              <a:t>تفکيک دو سنخ تحليل:</a:t>
            </a:r>
          </a:p>
          <a:p>
            <a:pPr>
              <a:buNone/>
            </a:pPr>
            <a:r>
              <a:rPr lang="fa-IR" sz="4000" b="1" dirty="0" smtClean="0">
                <a:cs typeface="B Lotus" pitchFamily="2" charset="-78"/>
              </a:rPr>
              <a:t>«منطقي- فلسفي»   يا   «تاريخي- جامعه‌شناختي»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53854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a-IR" sz="4000" b="1" dirty="0" smtClean="0">
                <a:cs typeface="B Lotus" pitchFamily="2" charset="-78"/>
              </a:rPr>
              <a:t>تلقي اسلامي</a:t>
            </a: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درصدد يافتن حقيقت، ذومراتب، داراي فضيلت، قرين ايمان</a:t>
            </a:r>
          </a:p>
          <a:p>
            <a:pPr>
              <a:buNone/>
            </a:pPr>
            <a:endParaRPr lang="fa-IR" sz="36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4000" b="1" dirty="0" smtClean="0">
                <a:cs typeface="B Lotus" pitchFamily="2" charset="-78"/>
              </a:rPr>
              <a:t>تلقي غربي: مفهوم </a:t>
            </a:r>
            <a:r>
              <a:rPr lang="fa-IR" sz="4000" b="1" dirty="0" smtClean="0">
                <a:cs typeface="B Lotus" pitchFamily="2" charset="-78"/>
              </a:rPr>
              <a:t>امروزي «</a:t>
            </a:r>
            <a:r>
              <a:rPr lang="en-US" sz="4000" b="1" dirty="0" smtClean="0">
                <a:cs typeface="B Lotus" pitchFamily="2" charset="-78"/>
              </a:rPr>
              <a:t>science</a:t>
            </a:r>
            <a:r>
              <a:rPr lang="fa-IR" sz="4000" b="1" dirty="0" smtClean="0">
                <a:cs typeface="B Lotus" pitchFamily="2" charset="-78"/>
              </a:rPr>
              <a:t>» </a:t>
            </a:r>
            <a:endParaRPr lang="fa-IR" sz="4000" b="1" dirty="0" smtClean="0">
              <a:cs typeface="B Lotus" pitchFamily="2" charset="-78"/>
            </a:endParaRPr>
          </a:p>
          <a:p>
            <a:pPr>
              <a:buNone/>
            </a:pPr>
            <a:r>
              <a:rPr lang="fa-IR" sz="3600" b="1" dirty="0" smtClean="0">
                <a:cs typeface="B Lotus" pitchFamily="2" charset="-78"/>
              </a:rPr>
              <a:t>درصدد </a:t>
            </a:r>
            <a:r>
              <a:rPr lang="fa-IR" sz="3600" b="1" dirty="0" smtClean="0">
                <a:cs typeface="B Lotus" pitchFamily="2" charset="-78"/>
              </a:rPr>
              <a:t>تسلط بر عالم و </a:t>
            </a:r>
            <a:r>
              <a:rPr lang="fa-IR" sz="3600" b="1" dirty="0" smtClean="0">
                <a:cs typeface="B Lotus" pitchFamily="2" charset="-78"/>
              </a:rPr>
              <a:t>آدم،</a:t>
            </a:r>
            <a:r>
              <a:rPr lang="fa-IR" sz="3600" b="1" dirty="0" smtClean="0">
                <a:cs typeface="B Lotus" pitchFamily="2" charset="-78"/>
              </a:rPr>
              <a:t> حسي </a:t>
            </a:r>
            <a:r>
              <a:rPr lang="fa-IR" sz="3600" b="1" dirty="0" smtClean="0">
                <a:cs typeface="B Lotus" pitchFamily="2" charset="-78"/>
              </a:rPr>
              <a:t>وتجربي </a:t>
            </a:r>
            <a:r>
              <a:rPr lang="fa-IR" sz="3600" b="1" dirty="0" smtClean="0">
                <a:cs typeface="B Lotus" pitchFamily="2" charset="-78"/>
              </a:rPr>
              <a:t>(تقليل‌گرا</a:t>
            </a:r>
            <a:r>
              <a:rPr lang="fa-IR" sz="3600" b="1" dirty="0" smtClean="0">
                <a:cs typeface="B Lotus" pitchFamily="2" charset="-78"/>
              </a:rPr>
              <a:t>)</a:t>
            </a:r>
            <a:endParaRPr lang="en-US" sz="3600" b="1" dirty="0" smtClean="0">
              <a:cs typeface="B Lotus" pitchFamily="2" charset="-78"/>
            </a:endParaRPr>
          </a:p>
          <a:p>
            <a:endParaRPr lang="fa-I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715404" cy="1143000"/>
          </a:xfrm>
        </p:spPr>
        <p:txBody>
          <a:bodyPr>
            <a:noAutofit/>
          </a:bodyPr>
          <a:lstStyle/>
          <a:p>
            <a:pPr algn="ctr"/>
            <a:r>
              <a:rPr lang="fa-IR" sz="4400" b="1" dirty="0" smtClean="0">
                <a:cs typeface="B Lotus" pitchFamily="2" charset="-78"/>
              </a:rPr>
              <a:t>تفاوت تلقي از علم در فرهنگ اسلامي و غربي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606</TotalTime>
  <Words>1759</Words>
  <Application>Microsoft Office PowerPoint</Application>
  <PresentationFormat>On-screen Show (4:3)</PresentationFormat>
  <Paragraphs>228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Flow</vt:lpstr>
      <vt:lpstr>Slide 1</vt:lpstr>
      <vt:lpstr>علم ديني</vt:lpstr>
      <vt:lpstr>Slide 3</vt:lpstr>
      <vt:lpstr>تلقي رايج</vt:lpstr>
      <vt:lpstr>نکته: نزاع علم و دين، مساله تمدن غربي است يا تمدن اسلامي؟</vt:lpstr>
      <vt:lpstr>Slide 6</vt:lpstr>
      <vt:lpstr>الف. بررسي مساله   از منظر مباحث مربوط به علم</vt:lpstr>
      <vt:lpstr>دو نکته روش‌شناختي</vt:lpstr>
      <vt:lpstr>تفاوت تلقي از علم در فرهنگ اسلامي و غربي</vt:lpstr>
      <vt:lpstr>«science» چيست؟</vt:lpstr>
      <vt:lpstr>ويژگي هاي علم و معرفت نزد پوزيتيويسم</vt:lpstr>
      <vt:lpstr>ويژگي‌هاي معرفت نزد پساپوزيتيويسم</vt:lpstr>
      <vt:lpstr>جمع‌بندي علم در فضاي فکري غرب</vt:lpstr>
      <vt:lpstr>ورود اين نگاه به جامعه ما</vt:lpstr>
      <vt:lpstr>آيا روش تجربي را ملاک علم بودن علم دانستن و  تفکيک روشي علوم (به روش تجربي و روش عقلي) منطقي و قابل دفاع است؟</vt:lpstr>
      <vt:lpstr>Slide 16</vt:lpstr>
      <vt:lpstr>معرفت چيست؟ </vt:lpstr>
      <vt:lpstr>علم چيست؟</vt:lpstr>
      <vt:lpstr>نکته: مزايا و معايب تخصصي شدن علم و تکنولوژي</vt:lpstr>
      <vt:lpstr>اصلاح مبادي و مباني (پيش‌فرض‌ها!) راهي براي غلبه بر تقليل‌گرايي</vt:lpstr>
      <vt:lpstr>حکمت عملي (جايگاه غايات در علم) راهي براي غلبه بر جدايي اخلاق از علم </vt:lpstr>
      <vt:lpstr>نقش و جايگاه عالم در علم</vt:lpstr>
      <vt:lpstr>نحوه شکل گيري علم در ضمير عالم</vt:lpstr>
      <vt:lpstr>جمع‌بندي بحث علم</vt:lpstr>
      <vt:lpstr>ب. بررسي مساله  از منظر مباحث مربوط به دين</vt:lpstr>
      <vt:lpstr>1- آيا قبول دين امري معرفتي است يا غيرمعرفتي؟</vt:lpstr>
      <vt:lpstr>2- عرصه مداخله وحي در مسائل مختلف انسان (علمي و عملي) چقدر است؟ (مساله انتظار بشر از دين)</vt:lpstr>
      <vt:lpstr>دو نتيجه بحث قبل</vt:lpstr>
      <vt:lpstr>3- آيا دين فقط گزاره‌هاي وحياني را معتبر مي‌داند يا ساير گزاره‌هاي معرفتي (نظري يا عملي) را هم قبول مي‌کند؟ و در صورت دوم، اگر تعارضي بين آنها رخ دهد، چه مي‌کند؟</vt:lpstr>
      <vt:lpstr>4- شرط مطلوب دين شدن يک علم</vt:lpstr>
      <vt:lpstr>علم مطلوب دين</vt:lpstr>
      <vt:lpstr>Slide 32</vt:lpstr>
      <vt:lpstr>راهکارهايي براي  زمينه‌سازي تحقق علم ديني</vt:lpstr>
      <vt:lpstr>1ـ در برنامه‌هاي آموزشي و درسي</vt:lpstr>
      <vt:lpstr>در برنامه‌هاي تربيتي و پرورشي </vt:lpstr>
      <vt:lpstr>3ـ از حيث نظام رسمي علم  (ساختارهاي فرهنگي حاكم بر دانش و پژوهش)</vt:lpstr>
      <vt:lpstr>والسلام عليکم و رحمة الله و برکاته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رابطه علم و دين</dc:title>
  <dc:creator>Hosein</dc:creator>
  <cp:lastModifiedBy>Razieh</cp:lastModifiedBy>
  <cp:revision>173</cp:revision>
  <dcterms:created xsi:type="dcterms:W3CDTF">2011-10-19T19:46:40Z</dcterms:created>
  <dcterms:modified xsi:type="dcterms:W3CDTF">2012-08-18T14:31:06Z</dcterms:modified>
</cp:coreProperties>
</file>