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notesMasterIdLst>
    <p:notesMasterId r:id="rId50"/>
  </p:notesMasterIdLst>
  <p:sldIdLst>
    <p:sldId id="272" r:id="rId2"/>
    <p:sldId id="325" r:id="rId3"/>
    <p:sldId id="318" r:id="rId4"/>
    <p:sldId id="350" r:id="rId5"/>
    <p:sldId id="326" r:id="rId6"/>
    <p:sldId id="334" r:id="rId7"/>
    <p:sldId id="310" r:id="rId8"/>
    <p:sldId id="308" r:id="rId9"/>
    <p:sldId id="320" r:id="rId10"/>
    <p:sldId id="304" r:id="rId11"/>
    <p:sldId id="329" r:id="rId12"/>
    <p:sldId id="330" r:id="rId13"/>
    <p:sldId id="331" r:id="rId14"/>
    <p:sldId id="355" r:id="rId15"/>
    <p:sldId id="337" r:id="rId16"/>
    <p:sldId id="338" r:id="rId17"/>
    <p:sldId id="356" r:id="rId18"/>
    <p:sldId id="342" r:id="rId19"/>
    <p:sldId id="343" r:id="rId20"/>
    <p:sldId id="351" r:id="rId21"/>
    <p:sldId id="339" r:id="rId22"/>
    <p:sldId id="344" r:id="rId23"/>
    <p:sldId id="353" r:id="rId24"/>
    <p:sldId id="341" r:id="rId25"/>
    <p:sldId id="354" r:id="rId26"/>
    <p:sldId id="346" r:id="rId27"/>
    <p:sldId id="311" r:id="rId28"/>
    <p:sldId id="260" r:id="rId29"/>
    <p:sldId id="324" r:id="rId30"/>
    <p:sldId id="274" r:id="rId31"/>
    <p:sldId id="290" r:id="rId32"/>
    <p:sldId id="291" r:id="rId33"/>
    <p:sldId id="276" r:id="rId34"/>
    <p:sldId id="348" r:id="rId35"/>
    <p:sldId id="347" r:id="rId36"/>
    <p:sldId id="286" r:id="rId37"/>
    <p:sldId id="300" r:id="rId38"/>
    <p:sldId id="282" r:id="rId39"/>
    <p:sldId id="287" r:id="rId40"/>
    <p:sldId id="263" r:id="rId41"/>
    <p:sldId id="345" r:id="rId42"/>
    <p:sldId id="292" r:id="rId43"/>
    <p:sldId id="357" r:id="rId44"/>
    <p:sldId id="358" r:id="rId45"/>
    <p:sldId id="359" r:id="rId46"/>
    <p:sldId id="360" r:id="rId47"/>
    <p:sldId id="361" r:id="rId48"/>
    <p:sldId id="297" r:id="rId49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Majalla UI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036" autoAdjust="0"/>
    <p:restoredTop sz="96092" autoAdjust="0"/>
  </p:normalViewPr>
  <p:slideViewPr>
    <p:cSldViewPr>
      <p:cViewPr varScale="1">
        <p:scale>
          <a:sx n="74" d="100"/>
          <a:sy n="74" d="100"/>
        </p:scale>
        <p:origin x="4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BFFDA1-9E88-43A9-8A92-8B0476D122FF}" type="datetimeFigureOut">
              <a:rPr lang="fa-IR" smtClean="0"/>
              <a:t>1436/10/11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93C0164-6CD9-4EE7-9135-3C22F0BB507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815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0164-6CD9-4EE7-9135-3C22F0BB5076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214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0164-6CD9-4EE7-9135-3C22F0BB5076}" type="slidenum">
              <a:rPr lang="fa-IR" smtClean="0">
                <a:solidFill>
                  <a:prstClr val="black"/>
                </a:solidFill>
              </a:rPr>
              <a:pPr/>
              <a:t>7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9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0164-6CD9-4EE7-9135-3C22F0BB5076}" type="slidenum">
              <a:rPr lang="fa-IR" smtClean="0"/>
              <a:t>22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064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9DC2B-CBDA-422F-BE63-46DEBB0B497A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4A836-3FB4-4259-BBDB-D2C4326FD0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D2AA8-82B6-4759-9AF7-3FB48938A319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3850A-C5F7-4C6C-96C6-BFA132CF87B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3989C-1DE0-4D2D-9759-63846945C15A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A08A1-0B86-4EC8-84A1-1E1D8EAF5CE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9B13A-88B4-40B1-91E8-BE7850C6D158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2692-66D8-4435-A91E-5703AD1707A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30CB1-5C62-449A-8619-492E0813B711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F1F0C-E5B7-40B7-AFA9-70A76A6CCF0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4C9B-B78A-48FE-B585-D829CE2D1F2C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23CBA-4730-49E8-A218-43D60E9A2AA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51E6B-6A71-4809-80B2-74A97B42F4DB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49C9A-EC09-4715-BD26-94A41DA8264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6CCC4-51C1-4E14-90FA-B980E9FA8B89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F8A12-1FAB-40E0-8B3A-99E09701F94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52CB-73F5-40B2-81B8-C47244E7A4D3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6599-F7B2-4839-98F3-EFA73A21D8B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89C7-8D2D-4FB6-A0B5-57ABFB0A6CF0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7185-8205-45C1-AB58-CBAC73C84AE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BB377-1900-40E2-BCAF-D17304E7E1F7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1A6F5-A5EB-4170-9906-6CDFEE6FB4F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B4AD37-1EFF-4279-AF51-9C9A4733277B}" type="datetimeFigureOut">
              <a:rPr lang="fa-IR"/>
              <a:pPr>
                <a:defRPr/>
              </a:pPr>
              <a:t>1436/10/11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EB6AC86-D17D-4279-8CF0-88E7479362B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5" r:id="rId2"/>
    <p:sldLayoutId id="2147483864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5" r:id="rId9"/>
    <p:sldLayoutId id="2147483861" r:id="rId10"/>
    <p:sldLayoutId id="2147483862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2pPr>
      <a:lvl3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3pPr>
      <a:lvl4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4pPr>
      <a:lvl5pPr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2" charset="-78"/>
        </a:defRPr>
      </a:lvl9pPr>
    </p:titleStyle>
    <p:bodyStyle>
      <a:lvl1pPr marL="273050" indent="-273050" algn="r" rtl="1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DF593-3C82-4FCA-A946-59B29C677D7F}" type="slidenum">
              <a:rPr lang="fa-IR"/>
              <a:pPr>
                <a:defRPr/>
              </a:pPr>
              <a:t>1</a:t>
            </a:fld>
            <a:endParaRPr lang="fa-IR"/>
          </a:p>
        </p:txBody>
      </p:sp>
      <p:pic>
        <p:nvPicPr>
          <p:cNvPr id="5" name="Picture 4" descr="04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05063" y="1624013"/>
            <a:ext cx="433387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pPr algn="ctr">
              <a:spcAft>
                <a:spcPts val="1200"/>
              </a:spcAft>
            </a:pPr>
            <a:r>
              <a:rPr lang="fa-IR" sz="4400" b="1" smtClean="0">
                <a:cs typeface="B Lotus" pitchFamily="2" charset="-78"/>
              </a:rPr>
              <a:t>ضرورت تعیین </a:t>
            </a:r>
            <a:r>
              <a:rPr lang="fa-IR" sz="4400" b="1">
                <a:cs typeface="B Lotus" pitchFamily="2" charset="-78"/>
              </a:rPr>
              <a:t>نسبت صحیح بین علم و دین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lnSpcReduction="10000"/>
          </a:bodyPr>
          <a:lstStyle/>
          <a:p>
            <a:pPr algn="r" rtl="1">
              <a:spcAft>
                <a:spcPts val="1200"/>
              </a:spcAft>
              <a:buNone/>
            </a:pPr>
            <a:r>
              <a:rPr lang="fa-IR" sz="2800" b="1" smtClean="0">
                <a:cs typeface="B Lotus" pitchFamily="2" charset="-78"/>
              </a:rPr>
              <a:t>برای حل این مساله، دو مطلب را باید بررسی کرد:</a:t>
            </a:r>
          </a:p>
          <a:p>
            <a:pPr marL="0" indent="0" algn="ctr" rtl="1">
              <a:spcAft>
                <a:spcPts val="1200"/>
              </a:spcAft>
              <a:buNone/>
            </a:pPr>
            <a:r>
              <a:rPr lang="fa-IR" sz="3900" b="1" smtClean="0">
                <a:solidFill>
                  <a:srgbClr val="FF0000"/>
                </a:solidFill>
                <a:cs typeface="B Lotus" pitchFamily="2" charset="-78"/>
              </a:rPr>
              <a:t>1. ماهیت و جایگاه علم جدید در زندگی انسان</a:t>
            </a:r>
          </a:p>
          <a:p>
            <a:pPr marL="514350" indent="-514350">
              <a:spcAft>
                <a:spcPts val="1200"/>
              </a:spcAft>
              <a:buNone/>
            </a:pPr>
            <a:r>
              <a:rPr lang="fa-IR" sz="2800" b="1">
                <a:cs typeface="B Lotus" pitchFamily="2" charset="-78"/>
              </a:rPr>
              <a:t>چه نیازی به علم </a:t>
            </a:r>
            <a:r>
              <a:rPr lang="fa-IR" sz="2800" b="1" smtClean="0">
                <a:cs typeface="B Lotus" pitchFamily="2" charset="-78"/>
              </a:rPr>
              <a:t>داریم (کارکرد علم در جامعه چیست)؟ </a:t>
            </a:r>
          </a:p>
          <a:p>
            <a:pPr marL="514350" indent="-514350">
              <a:spcAft>
                <a:spcPts val="1200"/>
              </a:spcAft>
              <a:buNone/>
            </a:pPr>
            <a:r>
              <a:rPr lang="fa-IR" sz="2800" b="1" smtClean="0">
                <a:cs typeface="B Lotus" pitchFamily="2" charset="-78"/>
              </a:rPr>
              <a:t>علم بودن علم (حقانیت علم) در گروی چیست؟</a:t>
            </a:r>
          </a:p>
          <a:p>
            <a:pPr marL="514350" indent="-514350" algn="ctr" rtl="1">
              <a:spcAft>
                <a:spcPts val="1200"/>
              </a:spcAft>
              <a:buNone/>
            </a:pPr>
            <a:r>
              <a:rPr lang="fa-IR" sz="3900" b="1" smtClean="0">
                <a:solidFill>
                  <a:srgbClr val="FF0000"/>
                </a:solidFill>
                <a:cs typeface="B Lotus" pitchFamily="2" charset="-78"/>
              </a:rPr>
              <a:t>2. ماهیت و جایگاه دین اسلام در زندگی انسان</a:t>
            </a:r>
          </a:p>
          <a:p>
            <a:pPr marL="514350" indent="-514350">
              <a:spcAft>
                <a:spcPts val="1200"/>
              </a:spcAft>
              <a:buNone/>
            </a:pPr>
            <a:r>
              <a:rPr lang="fa-IR" sz="2800" b="1">
                <a:cs typeface="B Lotus" pitchFamily="2" charset="-78"/>
              </a:rPr>
              <a:t>چه نیازی به دین </a:t>
            </a:r>
            <a:r>
              <a:rPr lang="fa-IR" sz="2800" b="1" smtClean="0">
                <a:cs typeface="B Lotus" pitchFamily="2" charset="-78"/>
              </a:rPr>
              <a:t>داریم (کارکرد دین در جامعه چیست)؟ </a:t>
            </a:r>
          </a:p>
          <a:p>
            <a:pPr marL="514350" indent="-514350">
              <a:spcAft>
                <a:spcPts val="1200"/>
              </a:spcAft>
              <a:buNone/>
            </a:pPr>
            <a:r>
              <a:rPr lang="fa-IR" sz="2800" b="1" smtClean="0">
                <a:cs typeface="B Lotus" pitchFamily="2" charset="-78"/>
              </a:rPr>
              <a:t>دین بودن دین (حقانیت دین) در گروی چیست؟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5443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r"/>
            <a:r>
              <a:rPr lang="fa-I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علم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036496" cy="4525963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sz="3900" b="1" smtClean="0">
                <a:cs typeface="B Lotus" pitchFamily="2" charset="-78"/>
              </a:rPr>
              <a:t>مقصود از علم در این بحث: رشته های متعارف دانشگاهی: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smtClean="0">
                <a:cs typeface="B Lotus" pitchFamily="2" charset="-78"/>
              </a:rPr>
              <a:t>علوم پایه: ریاضی، فیزیک، شیمی، زیست شناسی، زمین شناسی و...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smtClean="0">
                <a:cs typeface="B Lotus" pitchFamily="2" charset="-78"/>
              </a:rPr>
              <a:t>علوم کاربردی: علوم سلامت، علوم مهندسی، علوم کشاورزی و...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smtClean="0">
                <a:cs typeface="B Lotus" pitchFamily="2" charset="-78"/>
              </a:rPr>
              <a:t>علوم انسانی و اجتماعی: جامعه شناسی، اقتصاد، روانشناسی، مدیریت، حقوق و...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smtClean="0">
                <a:cs typeface="B Lotus" pitchFamily="2" charset="-78"/>
              </a:rPr>
              <a:t>هنر و ادبیات: معماری، هنرهای تجسمی، ادبیات فارسی، زبان شناسی، سینما و...</a:t>
            </a:r>
          </a:p>
          <a:p>
            <a:pPr algn="r" rtl="1">
              <a:buNone/>
            </a:pPr>
            <a:endParaRPr lang="fa-IR" b="1" smtClean="0">
              <a:cs typeface="B Lotus" pitchFamily="2" charset="-78"/>
            </a:endParaRPr>
          </a:p>
          <a:p>
            <a:pPr algn="ctr" rtl="1">
              <a:buNone/>
            </a:pPr>
            <a:r>
              <a:rPr lang="fa-IR" sz="4000" b="1" smtClean="0">
                <a:solidFill>
                  <a:schemeClr val="accent6">
                    <a:lumMod val="75000"/>
                  </a:schemeClr>
                </a:solidFill>
                <a:cs typeface="B Lotus" pitchFamily="2" charset="-78"/>
              </a:rPr>
              <a:t>کارکرد علوم موجود چیست؟ </a:t>
            </a:r>
          </a:p>
          <a:p>
            <a:pPr rtl="1">
              <a:buNone/>
            </a:pPr>
            <a:r>
              <a:rPr lang="fa-IR" sz="3500" b="1" smtClean="0">
                <a:cs typeface="B Lotus" pitchFamily="2" charset="-78"/>
              </a:rPr>
              <a:t>درک بهتری از واقعیات در اختیار ما قرار می دهند تا با شناخت بهتری از خود و پیرامون خود، بیشتر به اهدافمان دست یابیم.</a:t>
            </a:r>
            <a:endParaRPr lang="en-US" sz="35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664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pPr algn="r"/>
            <a:r>
              <a:rPr lang="fa-I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دین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sz="3600" b="1" smtClean="0">
                <a:cs typeface="B Lotus" pitchFamily="2" charset="-78"/>
              </a:rPr>
              <a:t>مقصود از دین در این بحث: دین اسلام:</a:t>
            </a:r>
          </a:p>
          <a:p>
            <a:pPr algn="r" rtl="1">
              <a:buNone/>
            </a:pPr>
            <a:r>
              <a:rPr lang="fa-IR" sz="3000" b="1" smtClean="0">
                <a:cs typeface="B Lotus" pitchFamily="2" charset="-78"/>
              </a:rPr>
              <a:t>خدایی هست که انسان را در جهان رها نکرده، بلکه اصول کلی راه زندگی </a:t>
            </a:r>
            <a:r>
              <a:rPr lang="fa-IR" sz="3000" b="1" err="1" smtClean="0">
                <a:cs typeface="B Lotus" pitchFamily="2" charset="-78"/>
              </a:rPr>
              <a:t>سعادتمندانه</a:t>
            </a:r>
            <a:r>
              <a:rPr lang="fa-IR" sz="3000" b="1" smtClean="0">
                <a:cs typeface="B Lotus" pitchFamily="2" charset="-78"/>
              </a:rPr>
              <a:t> را از طریق پیامبر در اختیار او قرار داده.</a:t>
            </a:r>
          </a:p>
          <a:p>
            <a:pPr algn="justLow" rtl="1">
              <a:buNone/>
            </a:pPr>
            <a:endParaRPr lang="fa-IR" sz="3000" b="1">
              <a:cs typeface="B Lotus" pitchFamily="2" charset="-78"/>
            </a:endParaRPr>
          </a:p>
          <a:p>
            <a:pPr algn="ctr" rtl="1">
              <a:buNone/>
            </a:pPr>
            <a:r>
              <a:rPr lang="fa-IR" sz="4000" b="1" smtClean="0">
                <a:solidFill>
                  <a:schemeClr val="accent6">
                    <a:lumMod val="75000"/>
                  </a:schemeClr>
                </a:solidFill>
                <a:cs typeface="B Lotus" pitchFamily="2" charset="-78"/>
              </a:rPr>
              <a:t>کارکرد دین اسلام چیست؟</a:t>
            </a:r>
          </a:p>
          <a:p>
            <a:pPr algn="justLow" rtl="1">
              <a:buNone/>
            </a:pPr>
            <a:r>
              <a:rPr lang="fa-IR" sz="3000" b="1" smtClean="0">
                <a:cs typeface="B Lotus" pitchFamily="2" charset="-78"/>
              </a:rPr>
              <a:t> درک عمیقتری از واقعیات عالم در اختیار ما قرار می دهد تا با شناخت بهتری از مسیر زندگی، به بهترین وجه به هدف نهایی خود دست یابیم.</a:t>
            </a:r>
            <a:endParaRPr lang="en-US" sz="30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474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79934"/>
          </a:xfrm>
        </p:spPr>
        <p:txBody>
          <a:bodyPr/>
          <a:lstStyle/>
          <a:p>
            <a:pPr algn="r"/>
            <a:r>
              <a:rPr lang="fa-IR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مقایسه کنید: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695800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fa-IR" sz="2800" b="1" smtClean="0">
                <a:solidFill>
                  <a:schemeClr val="accent6">
                    <a:lumMod val="75000"/>
                  </a:schemeClr>
                </a:solidFill>
                <a:cs typeface="B Lotus" pitchFamily="2" charset="-78"/>
              </a:rPr>
              <a:t>کارکرد علوم موجود: </a:t>
            </a:r>
            <a:r>
              <a:rPr lang="fa-IR" sz="2800" b="1" smtClean="0">
                <a:cs typeface="B Lotus" pitchFamily="2" charset="-78"/>
              </a:rPr>
              <a:t>درک گسترده تری از </a:t>
            </a:r>
            <a:r>
              <a:rPr lang="fa-IR" sz="2800" b="1" err="1" smtClean="0">
                <a:cs typeface="B Lotus" pitchFamily="2" charset="-78"/>
              </a:rPr>
              <a:t>واقعیات</a:t>
            </a:r>
            <a:r>
              <a:rPr lang="fa-IR" sz="2800" b="1" smtClean="0">
                <a:cs typeface="B Lotus" pitchFamily="2" charset="-78"/>
              </a:rPr>
              <a:t> مختلف در اختیار ما قرار می دهند تا با شناخت بهتری از خود و پیرامون خود، به اهدافمان دست یابیم</a:t>
            </a:r>
          </a:p>
          <a:p>
            <a:pPr algn="r" rtl="1">
              <a:buNone/>
            </a:pPr>
            <a:endParaRPr lang="fa-IR" sz="2800" b="1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sz="2800" b="1" smtClean="0">
                <a:solidFill>
                  <a:schemeClr val="accent6">
                    <a:lumMod val="75000"/>
                  </a:schemeClr>
                </a:solidFill>
                <a:cs typeface="B Lotus" pitchFamily="2" charset="-78"/>
              </a:rPr>
              <a:t>کارکرد دین اسلام: </a:t>
            </a:r>
            <a:r>
              <a:rPr lang="fa-IR" sz="2800" b="1" smtClean="0">
                <a:cs typeface="B Lotus" pitchFamily="2" charset="-78"/>
              </a:rPr>
              <a:t>درک عمیقتری از واقعیات عالم در اختیار ما قرار می دهد تا با شناخت بهتری از مسیر زندگی، به هدف نهایی خود دست یابیم</a:t>
            </a:r>
            <a:endParaRPr lang="en-US" sz="2800" b="1" smtClean="0">
              <a:cs typeface="B Lotus" pitchFamily="2" charset="-78"/>
            </a:endParaRPr>
          </a:p>
          <a:p>
            <a:pPr algn="r" rtl="1">
              <a:buNone/>
            </a:pPr>
            <a:endParaRPr lang="fa-IR" sz="2800" b="1" smtClean="0">
              <a:cs typeface="B Lotus" pitchFamily="2" charset="-78"/>
            </a:endParaRPr>
          </a:p>
          <a:p>
            <a:pPr algn="r" rtl="1">
              <a:buNone/>
            </a:pPr>
            <a:r>
              <a:rPr lang="fa-IR" sz="2800" b="1" smtClean="0">
                <a:cs typeface="B Lotus" pitchFamily="2" charset="-78"/>
              </a:rPr>
              <a:t>آیا بین این درگیری پیش می آید؟ اگر رخ داد چه کنیم؟</a:t>
            </a:r>
          </a:p>
          <a:p>
            <a:pPr algn="r" rtl="1">
              <a:buNone/>
            </a:pPr>
            <a:r>
              <a:rPr lang="fa-IR" sz="2800" b="1" smtClean="0">
                <a:cs typeface="B Lotus" pitchFamily="2" charset="-78"/>
              </a:rPr>
              <a:t> آیا این دو می توانند به جای رقابت، با هم رفاقت کنند؟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344390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pPr algn="ctr"/>
            <a:r>
              <a:rPr lang="fa-IR" sz="5400" b="1" smtClean="0"/>
              <a:t>مقایسه کنید</a:t>
            </a:r>
            <a:endParaRPr lang="en-US" sz="54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sz="2800" b="1" smtClean="0">
                <a:solidFill>
                  <a:srgbClr val="FF0000"/>
                </a:solidFill>
                <a:cs typeface="B Lotus" panose="00000400000000000000" pitchFamily="2" charset="-78"/>
              </a:rPr>
              <a:t>هدف علوم پزشکی</a:t>
            </a:r>
          </a:p>
          <a:p>
            <a:r>
              <a:rPr lang="fa-IR" sz="2800" b="1" smtClean="0">
                <a:cs typeface="B Lotus" panose="00000400000000000000" pitchFamily="2" charset="-78"/>
              </a:rPr>
              <a:t>تامین سلامت دنیوی انسان</a:t>
            </a:r>
          </a:p>
          <a:p>
            <a:pPr marL="0" indent="0" algn="ctr">
              <a:buNone/>
            </a:pPr>
            <a:r>
              <a:rPr lang="fa-IR" sz="2800" b="1" smtClean="0">
                <a:solidFill>
                  <a:srgbClr val="FF0000"/>
                </a:solidFill>
                <a:cs typeface="B Lotus" panose="00000400000000000000" pitchFamily="2" charset="-78"/>
              </a:rPr>
              <a:t>هدف دین</a:t>
            </a:r>
          </a:p>
          <a:p>
            <a:r>
              <a:rPr lang="fa-IR" sz="2800" b="1" smtClean="0">
                <a:cs typeface="B Lotus" panose="00000400000000000000" pitchFamily="2" charset="-78"/>
              </a:rPr>
              <a:t>تامین سلامت روح و روان انسان (الا من اتی الله بقلب سلیم)</a:t>
            </a:r>
          </a:p>
          <a:p>
            <a:endParaRPr lang="fa-IR" sz="2800" b="1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solidFill>
                  <a:srgbClr val="FF0000"/>
                </a:solidFill>
                <a:cs typeface="B Lotus" panose="00000400000000000000" pitchFamily="2" charset="-78"/>
              </a:rPr>
              <a:t>چه نسبتی بین سلامتی دنیوی و سلامت روح و روان انسان هست؟ </a:t>
            </a:r>
          </a:p>
          <a:p>
            <a:r>
              <a:rPr lang="fa-IR" sz="2800" b="1" smtClean="0">
                <a:cs typeface="B Lotus" panose="00000400000000000000" pitchFamily="2" charset="-78"/>
              </a:rPr>
              <a:t>سلامت دنیوی (سلامت مادی و معنوی در افق زندگی دنیا)</a:t>
            </a:r>
          </a:p>
          <a:p>
            <a:r>
              <a:rPr lang="fa-IR" sz="2800" b="1" smtClean="0">
                <a:cs typeface="B Lotus" panose="00000400000000000000" pitchFamily="2" charset="-78"/>
              </a:rPr>
              <a:t>سلامت روح و روان (سلامت مادی و معنوی در افق دنیا و آخرت)</a:t>
            </a:r>
            <a:endParaRPr lang="en-US" sz="2800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482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643182"/>
            <a:ext cx="7851648" cy="1828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mtClean="0">
                <a:solidFill>
                  <a:schemeClr val="tx1"/>
                </a:solidFill>
                <a:cs typeface="B Lotus" pitchFamily="2" charset="-78"/>
              </a:rPr>
              <a:t>بررسي اصل مساله</a:t>
            </a:r>
            <a:br>
              <a:rPr lang="fa-IR" smtClean="0">
                <a:solidFill>
                  <a:schemeClr val="tx1"/>
                </a:solidFill>
                <a:cs typeface="B Lotus" pitchFamily="2" charset="-78"/>
              </a:rPr>
            </a:br>
            <a:endParaRPr lang="fa-I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2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68563"/>
            <a:ext cx="8229600" cy="4389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fa-IR" sz="3600" b="1" smtClean="0">
                <a:cs typeface="B Lotus" pitchFamily="2" charset="-78"/>
              </a:rPr>
              <a:t>نکته: تحقيقي بودن اصول </a:t>
            </a:r>
            <a:r>
              <a:rPr lang="fa-IR" sz="3600" b="1" err="1" smtClean="0">
                <a:cs typeface="B Lotus" pitchFamily="2" charset="-78"/>
              </a:rPr>
              <a:t>دين</a:t>
            </a:r>
            <a:r>
              <a:rPr lang="fa-IR" sz="3600" b="1" smtClean="0">
                <a:cs typeface="B Lotus" pitchFamily="2" charset="-78"/>
              </a:rPr>
              <a:t> در اسلام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smtClean="0">
                <a:solidFill>
                  <a:srgbClr val="FF0000"/>
                </a:solidFill>
                <a:cs typeface="B Lotus" pitchFamily="2" charset="-78"/>
              </a:rPr>
              <a:t>استدلال بر توحید </a:t>
            </a:r>
          </a:p>
          <a:p>
            <a:pPr>
              <a:buFont typeface="Wingdings 2" pitchFamily="18" charset="2"/>
              <a:buNone/>
            </a:pPr>
            <a:r>
              <a:rPr lang="fa-IR" sz="3200" b="1" smtClean="0">
                <a:cs typeface="B Lotus" pitchFamily="2" charset="-78"/>
              </a:rPr>
              <a:t>برهان وجوب و امکان؛ درک نیاز ذاتی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smtClean="0">
                <a:solidFill>
                  <a:srgbClr val="FF0000"/>
                </a:solidFill>
                <a:cs typeface="B Lotus" pitchFamily="2" charset="-78"/>
              </a:rPr>
              <a:t>استدلال بر معاد</a:t>
            </a:r>
          </a:p>
          <a:p>
            <a:pPr>
              <a:buFont typeface="Wingdings 2" pitchFamily="18" charset="2"/>
              <a:buNone/>
            </a:pPr>
            <a:r>
              <a:rPr lang="fa-IR" sz="3200" b="1" smtClean="0">
                <a:cs typeface="B Lotus" pitchFamily="2" charset="-78"/>
              </a:rPr>
              <a:t>مرگ، بی‌نهایت‌طلبی</a:t>
            </a:r>
          </a:p>
          <a:p>
            <a:pPr algn="ctr">
              <a:buFont typeface="Wingdings 2" pitchFamily="18" charset="2"/>
              <a:buNone/>
            </a:pPr>
            <a:r>
              <a:rPr lang="fa-IR" sz="3600" b="1" smtClean="0">
                <a:solidFill>
                  <a:srgbClr val="FF0000"/>
                </a:solidFill>
                <a:cs typeface="B Lotus" pitchFamily="2" charset="-78"/>
              </a:rPr>
              <a:t>استدلال بر نبوت</a:t>
            </a:r>
          </a:p>
          <a:p>
            <a:pPr>
              <a:buFont typeface="Wingdings 2" pitchFamily="18" charset="2"/>
              <a:buNone/>
            </a:pPr>
            <a:r>
              <a:rPr lang="fa-IR" sz="3200" b="1" smtClean="0">
                <a:cs typeface="B Lotus" pitchFamily="2" charset="-78"/>
              </a:rPr>
              <a:t>عدم کفایت عقل بشر در حل مسائل زندگی (سعادت)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1520" y="908720"/>
            <a:ext cx="8372475" cy="1166391"/>
          </a:xfrm>
        </p:spPr>
        <p:txBody>
          <a:bodyPr>
            <a:noAutofit/>
          </a:bodyPr>
          <a:lstStyle/>
          <a:p>
            <a:pPr algn="ctr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fa-IR" sz="3600" b="1" smtClean="0">
                <a:cs typeface="B Titr" panose="00000700000000000000" pitchFamily="2" charset="-78"/>
              </a:rPr>
              <a:t>1. چرایی و ضرورت دین</a:t>
            </a:r>
            <a:r>
              <a:rPr lang="fa-IR" sz="3600" b="1">
                <a:cs typeface="B Titr" panose="00000700000000000000" pitchFamily="2" charset="-78"/>
              </a:rPr>
              <a:t/>
            </a:r>
            <a:br>
              <a:rPr lang="fa-IR" sz="3600" b="1">
                <a:cs typeface="B Titr" panose="00000700000000000000" pitchFamily="2" charset="-78"/>
              </a:rPr>
            </a:br>
            <a:r>
              <a:rPr lang="fa-IR" sz="2800" b="1" smtClean="0">
                <a:cs typeface="B Titr" panose="00000700000000000000" pitchFamily="2" charset="-78"/>
              </a:rPr>
              <a:t>ثمره بحث: باور دینی (ایمان)، امري </a:t>
            </a:r>
            <a:r>
              <a:rPr lang="fa-IR" sz="2800" b="1" err="1" smtClean="0">
                <a:cs typeface="B Titr" panose="00000700000000000000" pitchFamily="2" charset="-78"/>
              </a:rPr>
              <a:t>معرفتي</a:t>
            </a:r>
            <a:r>
              <a:rPr lang="fa-IR" sz="2800" b="1" smtClean="0">
                <a:cs typeface="B Titr" panose="00000700000000000000" pitchFamily="2" charset="-78"/>
              </a:rPr>
              <a:t> است</a:t>
            </a:r>
            <a:endParaRPr lang="en-US" sz="28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543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algn="ctr"/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اثبات </a:t>
            </a:r>
            <a:r>
              <a:rPr lang="fa-IR" sz="4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نبوت </a:t>
            </a:r>
            <a:endParaRPr lang="fa-I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770437"/>
          </a:xfrm>
        </p:spPr>
        <p:txBody>
          <a:bodyPr/>
          <a:lstStyle/>
          <a:p>
            <a:r>
              <a:rPr lang="fa-IR" sz="2400" b="1" dirty="0" smtClean="0">
                <a:cs typeface="B Lotus" pitchFamily="2" charset="-78"/>
              </a:rPr>
              <a:t>خدا هست. (موجودی که همه عالم وابسته به اوست و او بی‌نیاز از همه است)</a:t>
            </a:r>
          </a:p>
          <a:p>
            <a:pPr marL="0" indent="0" algn="ctr">
              <a:buNone/>
            </a:pPr>
            <a:r>
              <a:rPr lang="fa-IR" sz="2000" b="1" dirty="0" smtClean="0">
                <a:cs typeface="B Lotus" pitchFamily="2" charset="-78"/>
              </a:rPr>
              <a:t>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یا ایها الناس انتم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الفقراء الی الله و الله هو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الغنی الحمید. فاطر/15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  <a:p>
            <a:r>
              <a:rPr lang="fa-IR" sz="2400" b="1" dirty="0" smtClean="0">
                <a:cs typeface="B Lotus" pitchFamily="2" charset="-78"/>
              </a:rPr>
              <a:t> خداوند عالم مطلق و مهربان (رحمن) است. 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الایعلم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من خلق و هو اللطیف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الخبیر. ملک/14</a:t>
            </a:r>
          </a:p>
          <a:p>
            <a:r>
              <a:rPr lang="fa-IR" sz="24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نتیجه1: </a:t>
            </a:r>
            <a:r>
              <a:rPr lang="fa-IR" sz="2400" b="1" dirty="0" smtClean="0">
                <a:cs typeface="B Lotus" pitchFamily="2" charset="-78"/>
              </a:rPr>
              <a:t>راه </a:t>
            </a:r>
            <a:r>
              <a:rPr lang="fa-IR" sz="2400" b="1" dirty="0">
                <a:cs typeface="B Lotus" pitchFamily="2" charset="-78"/>
              </a:rPr>
              <a:t>رفع تمام نیازهای بشر را می‌داند و انسان را </a:t>
            </a:r>
            <a:r>
              <a:rPr lang="fa-IR" sz="2400" b="1" dirty="0" smtClean="0">
                <a:cs typeface="B Lotus" pitchFamily="2" charset="-78"/>
              </a:rPr>
              <a:t>رها نمی‌کند.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ایحسب الانسان ان یترک سدی. قیامت/36</a:t>
            </a:r>
          </a:p>
          <a:p>
            <a:r>
              <a:rPr lang="fa-IR" sz="2400" b="1" dirty="0" smtClean="0">
                <a:cs typeface="B Lotus" pitchFamily="2" charset="-78"/>
              </a:rPr>
              <a:t>عقل بشر برای درک راه زندگی به تنهایی کفایت نمی‌کند.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cs typeface="B Lotus" pitchFamily="2" charset="-78"/>
              </a:rPr>
              <a:t> </a:t>
            </a:r>
            <a:endParaRPr lang="fa-IR" sz="2400" b="1" dirty="0" smtClean="0">
              <a:solidFill>
                <a:schemeClr val="accent1">
                  <a:lumMod val="75000"/>
                </a:schemeClr>
              </a:solidFill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عسی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ان تکرهوا شیئا و هو خیر لکم و ... والله یعلم و انتم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لاتعلمون. بقره/216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  <a:p>
            <a:r>
              <a:rPr lang="fa-IR" sz="2400" b="1" dirty="0" smtClean="0">
                <a:cs typeface="B Lotus" pitchFamily="2" charset="-78"/>
              </a:rPr>
              <a:t>نتیجه2: از راه دیگری به عقل کمک می‌رساند. (وحی. اصل نبوت) 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الرحمن علم القرآن. رحمن/1-2</a:t>
            </a:r>
          </a:p>
          <a:p>
            <a:pPr marL="0" indent="0" algn="ctr">
              <a:buNone/>
            </a:pP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 ان </a:t>
            </a: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ربکم الرحمن فاتبعونی و اطیعوا امری.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طه/90</a:t>
            </a:r>
          </a:p>
          <a:p>
            <a:pPr marL="0" indent="0" algn="ctr">
              <a:buNone/>
            </a:pPr>
            <a:r>
              <a:rPr lang="fa-IR" sz="2000" b="1" dirty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مایاتیهم من ذکر من الرحمن محدث الا استمعوه و هم یلعبون. </a:t>
            </a:r>
            <a:r>
              <a:rPr lang="fa-IR" sz="2000" b="1" dirty="0" smtClean="0">
                <a:solidFill>
                  <a:schemeClr val="accent2">
                    <a:lumMod val="50000"/>
                  </a:schemeClr>
                </a:solidFill>
                <a:cs typeface="B Lotus" pitchFamily="2" charset="-78"/>
              </a:rPr>
              <a:t>شعرا/5</a:t>
            </a:r>
            <a:endParaRPr lang="fa-IR" sz="2000" b="1" dirty="0">
              <a:solidFill>
                <a:schemeClr val="accent2">
                  <a:lumMod val="50000"/>
                </a:schemeClr>
              </a:solidFill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244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pPr algn="ctr"/>
            <a:r>
              <a:rPr lang="fa-IR" sz="4000" smtClean="0">
                <a:cs typeface="B Titr" panose="00000700000000000000" pitchFamily="2" charset="-78"/>
              </a:rPr>
              <a:t>بررسی شبهه جانشینی علوم مدرن به جای دین</a:t>
            </a:r>
            <a:endParaRPr lang="en-US" sz="40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3" y="2204864"/>
            <a:ext cx="8229600" cy="4389437"/>
          </a:xfrm>
        </p:spPr>
        <p:txBody>
          <a:bodyPr/>
          <a:lstStyle/>
          <a:p>
            <a:pPr marL="0" indent="0">
              <a:buNone/>
            </a:pPr>
            <a:r>
              <a:rPr lang="fa-IR" sz="2800" b="1">
                <a:cs typeface="B Lotus" pitchFamily="2" charset="-78"/>
              </a:rPr>
              <a:t>مقدمه: روش علوم مدرن، آزمون و خطاست</a:t>
            </a:r>
            <a:r>
              <a:rPr lang="fa-IR" sz="2800" b="1" smtClean="0">
                <a:cs typeface="B Lotus" pitchFamily="2" charset="-78"/>
              </a:rPr>
              <a:t>.</a:t>
            </a: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دو پاسخ:</a:t>
            </a:r>
            <a:endParaRPr lang="fa-IR" sz="2800" b="1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1. ناتوانی </a:t>
            </a:r>
            <a:r>
              <a:rPr lang="fa-IR" sz="2800" b="1">
                <a:cs typeface="B Lotus" pitchFamily="2" charset="-78"/>
              </a:rPr>
              <a:t>علوم مدرن از مساله زندگی پس از مرگ (</a:t>
            </a:r>
            <a:r>
              <a:rPr lang="fa-IR" sz="2800" b="1" err="1">
                <a:cs typeface="B Lotus" pitchFamily="2" charset="-78"/>
              </a:rPr>
              <a:t>شرطی‌های</a:t>
            </a:r>
            <a:r>
              <a:rPr lang="fa-IR" sz="2800" b="1">
                <a:cs typeface="B Lotus" pitchFamily="2" charset="-78"/>
              </a:rPr>
              <a:t> امام صادق (ع) - </a:t>
            </a:r>
            <a:r>
              <a:rPr lang="fa-IR" sz="2800" b="1" err="1">
                <a:cs typeface="B Lotus" pitchFamily="2" charset="-78"/>
              </a:rPr>
              <a:t>پاسکال</a:t>
            </a:r>
            <a:r>
              <a:rPr lang="fa-IR" sz="2800" b="1" smtClean="0">
                <a:cs typeface="B Lotus" pitchFamily="2" charset="-78"/>
              </a:rPr>
              <a:t>)</a:t>
            </a:r>
          </a:p>
          <a:p>
            <a:pPr marL="0" indent="0">
              <a:buNone/>
            </a:pPr>
            <a:endParaRPr lang="fa-IR" sz="2800" b="1">
              <a:cs typeface="B Lotus" pitchFamily="2" charset="-78"/>
            </a:endParaRPr>
          </a:p>
          <a:p>
            <a:pPr>
              <a:buNone/>
            </a:pPr>
            <a:r>
              <a:rPr lang="fa-IR" sz="2800" b="1">
                <a:cs typeface="B Lotus" pitchFamily="2" charset="-78"/>
              </a:rPr>
              <a:t>2. نقص ذاتی علوم مدرن در سعادت </a:t>
            </a:r>
            <a:r>
              <a:rPr lang="fa-IR" sz="2800" b="1" smtClean="0">
                <a:cs typeface="B Lotus" pitchFamily="2" charset="-78"/>
              </a:rPr>
              <a:t>دنیوی</a:t>
            </a:r>
            <a:endParaRPr lang="fa-IR" sz="2800" b="1">
              <a:cs typeface="B Lotus" pitchFamily="2" charset="-78"/>
            </a:endParaRPr>
          </a:p>
          <a:p>
            <a:pPr>
              <a:buNone/>
            </a:pPr>
            <a:r>
              <a:rPr lang="fa-IR" sz="2800" b="1">
                <a:cs typeface="B Lotus" pitchFamily="2" charset="-78"/>
              </a:rPr>
              <a:t>الف) </a:t>
            </a:r>
            <a:r>
              <a:rPr lang="fa-IR" sz="2800" b="1" err="1">
                <a:cs typeface="B Lotus" pitchFamily="2" charset="-78"/>
              </a:rPr>
              <a:t>آزمون‌های</a:t>
            </a:r>
            <a:r>
              <a:rPr lang="fa-IR" sz="2800" b="1">
                <a:cs typeface="B Lotus" pitchFamily="2" charset="-78"/>
              </a:rPr>
              <a:t> ویرانگر وجود دارد که </a:t>
            </a:r>
            <a:r>
              <a:rPr lang="fa-IR" sz="2800" b="1" err="1">
                <a:cs typeface="B Lotus" pitchFamily="2" charset="-78"/>
              </a:rPr>
              <a:t>آزمودنش</a:t>
            </a:r>
            <a:r>
              <a:rPr lang="fa-IR" sz="2800" b="1">
                <a:cs typeface="B Lotus" pitchFamily="2" charset="-78"/>
              </a:rPr>
              <a:t> خلاف عقل است</a:t>
            </a:r>
            <a:r>
              <a:rPr lang="fa-IR" sz="2800" b="1" smtClean="0">
                <a:cs typeface="B Lotus" pitchFamily="2" charset="-78"/>
              </a:rPr>
              <a:t>.</a:t>
            </a:r>
          </a:p>
          <a:p>
            <a:pPr>
              <a:buNone/>
            </a:pPr>
            <a:r>
              <a:rPr lang="fa-IR" sz="2800" b="1" smtClean="0">
                <a:cs typeface="B Lotus" pitchFamily="2" charset="-78"/>
              </a:rPr>
              <a:t>ب) خدای مهربانی هست که انسان را رها نکرده</a:t>
            </a:r>
            <a:r>
              <a:rPr lang="fa-IR" smtClean="0"/>
              <a:t> است</a:t>
            </a:r>
            <a:endParaRPr lang="fa-IR" sz="2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3479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800" b="1">
                <a:cs typeface="B Titr" panose="00000700000000000000" pitchFamily="2" charset="-78"/>
              </a:rPr>
              <a:t>ثمره </a:t>
            </a:r>
            <a:r>
              <a:rPr lang="fa-IR" sz="4800" b="1" smtClean="0">
                <a:cs typeface="B Titr" panose="00000700000000000000" pitchFamily="2" charset="-78"/>
              </a:rPr>
              <a:t>بحث از ضرورت دین (</a:t>
            </a:r>
            <a:r>
              <a:rPr lang="fa-IR" sz="4800" b="1" err="1" smtClean="0">
                <a:cs typeface="B Titr" panose="00000700000000000000" pitchFamily="2" charset="-78"/>
              </a:rPr>
              <a:t>نبوت</a:t>
            </a:r>
            <a:r>
              <a:rPr lang="fa-IR" sz="4800" b="1" smtClean="0">
                <a:cs typeface="B Titr" panose="00000700000000000000" pitchFamily="2" charset="-78"/>
              </a:rPr>
              <a:t>)</a:t>
            </a:r>
            <a:endParaRPr lang="en-US" sz="48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471664"/>
          </a:xfrm>
        </p:spPr>
        <p:txBody>
          <a:bodyPr/>
          <a:lstStyle/>
          <a:p>
            <a:pPr marL="0" indent="0" algn="ctr">
              <a:buNone/>
            </a:pPr>
            <a:r>
              <a:rPr lang="fa-IR" sz="4400" b="1" smtClean="0">
                <a:cs typeface="B Lotus" pitchFamily="2" charset="-78"/>
              </a:rPr>
              <a:t>گزاره </a:t>
            </a:r>
            <a:r>
              <a:rPr lang="fa-IR" sz="4400" b="1" err="1">
                <a:cs typeface="B Lotus" pitchFamily="2" charset="-78"/>
              </a:rPr>
              <a:t>هاي</a:t>
            </a:r>
            <a:r>
              <a:rPr lang="fa-IR" sz="4400" b="1">
                <a:cs typeface="B Lotus" pitchFamily="2" charset="-78"/>
              </a:rPr>
              <a:t> متون </a:t>
            </a:r>
            <a:r>
              <a:rPr lang="fa-IR" sz="4400" b="1" smtClean="0">
                <a:cs typeface="B Lotus" pitchFamily="2" charset="-78"/>
              </a:rPr>
              <a:t>اسلامی، </a:t>
            </a:r>
            <a:r>
              <a:rPr lang="fa-IR" sz="4400" b="1" err="1">
                <a:cs typeface="B Lotus" pitchFamily="2" charset="-78"/>
              </a:rPr>
              <a:t>معرفت‌زاست</a:t>
            </a:r>
            <a:r>
              <a:rPr lang="fa-IR" sz="4400" b="1">
                <a:cs typeface="B Lotus" pitchFamily="2" charset="-78"/>
              </a:rPr>
              <a:t> </a:t>
            </a:r>
            <a:endParaRPr lang="fa-IR" sz="4400" b="1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4400" b="1" smtClean="0">
                <a:cs typeface="B Lotus" pitchFamily="2" charset="-78"/>
              </a:rPr>
              <a:t>و </a:t>
            </a:r>
          </a:p>
          <a:p>
            <a:pPr marL="0" indent="0" algn="ctr">
              <a:buNone/>
            </a:pPr>
            <a:r>
              <a:rPr lang="fa-IR" sz="4400" b="1" err="1" smtClean="0">
                <a:cs typeface="B Lotus" pitchFamily="2" charset="-78"/>
              </a:rPr>
              <a:t>مي‌توان</a:t>
            </a:r>
            <a:r>
              <a:rPr lang="fa-IR" sz="4400" b="1" smtClean="0">
                <a:cs typeface="B Lotus" pitchFamily="2" charset="-78"/>
              </a:rPr>
              <a:t> از آنها در </a:t>
            </a:r>
            <a:r>
              <a:rPr lang="fa-IR" sz="4400" b="1">
                <a:cs typeface="B Lotus" pitchFamily="2" charset="-78"/>
              </a:rPr>
              <a:t>مباحث </a:t>
            </a:r>
            <a:r>
              <a:rPr lang="fa-IR" sz="4400" b="1" err="1">
                <a:cs typeface="B Lotus" pitchFamily="2" charset="-78"/>
              </a:rPr>
              <a:t>علمي</a:t>
            </a:r>
            <a:r>
              <a:rPr lang="fa-IR" sz="4400" b="1">
                <a:cs typeface="B Lotus" pitchFamily="2" charset="-78"/>
              </a:rPr>
              <a:t> استفاده کرد.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2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1772816"/>
            <a:ext cx="8458200" cy="265989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700" smtClean="0">
                <a:solidFill>
                  <a:schemeClr val="accent3">
                    <a:lumMod val="20000"/>
                    <a:lumOff val="80000"/>
                  </a:schemeClr>
                </a:solidFill>
                <a:cs typeface="B Titr" panose="00000700000000000000" pitchFamily="2" charset="-78"/>
              </a:rPr>
              <a:t>معرفت شناسی اسلامی (2)</a:t>
            </a:r>
            <a:r>
              <a:rPr lang="fa-IR" smtClean="0">
                <a:cs typeface="B Titr" panose="00000700000000000000" pitchFamily="2" charset="-78"/>
              </a:rPr>
              <a:t/>
            </a:r>
            <a:br>
              <a:rPr lang="fa-IR" smtClean="0">
                <a:cs typeface="B Titr" panose="00000700000000000000" pitchFamily="2" charset="-78"/>
              </a:rPr>
            </a:br>
            <a:r>
              <a:rPr lang="fa-IR" smtClean="0">
                <a:cs typeface="B Titr" panose="00000700000000000000" pitchFamily="2" charset="-78"/>
              </a:rPr>
              <a:t/>
            </a:r>
            <a:br>
              <a:rPr lang="fa-IR" smtClean="0">
                <a:cs typeface="B Titr" panose="00000700000000000000" pitchFamily="2" charset="-78"/>
              </a:rPr>
            </a:br>
            <a:r>
              <a:rPr lang="fa-IR" sz="5400">
                <a:solidFill>
                  <a:srgbClr val="FFFF00"/>
                </a:solidFill>
                <a:cs typeface="B Titr" panose="00000700000000000000" pitchFamily="2" charset="-78"/>
              </a:rPr>
              <a:t>علم ديني</a:t>
            </a:r>
          </a:p>
        </p:txBody>
      </p:sp>
    </p:spTree>
    <p:extLst>
      <p:ext uri="{BB962C8B-B14F-4D97-AF65-F5344CB8AC3E}">
        <p14:creationId xmlns:p14="http://schemas.microsoft.com/office/powerpoint/2010/main" val="12586545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Titr" panose="00000700000000000000" pitchFamily="2" charset="-78"/>
              </a:rPr>
              <a:t>حقیقت وحی و قرآن</a:t>
            </a:r>
            <a:endParaRPr lang="en-US" b="1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smtClean="0">
                <a:cs typeface="B Lotus" panose="00000400000000000000" pitchFamily="2" charset="-78"/>
              </a:rPr>
              <a:t>آیا وحی از سنخ تجربه دینی است؟ (تفاوت تجربه دینی، شهود و وحی)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درک مبهم، درک نیازمند تعبیر، دریافت کلام با عصمت</a:t>
            </a:r>
          </a:p>
          <a:p>
            <a:pPr marL="0" indent="0">
              <a:buNone/>
            </a:pPr>
            <a:endParaRPr lang="fa-IR" b="1" smtClean="0">
              <a:cs typeface="B Lotus" panose="00000400000000000000" pitchFamily="2" charset="-78"/>
            </a:endParaRPr>
          </a:p>
          <a:p>
            <a:r>
              <a:rPr lang="fa-IR" b="1" smtClean="0">
                <a:cs typeface="B Lotus" panose="00000400000000000000" pitchFamily="2" charset="-78"/>
              </a:rPr>
              <a:t>تفاوت بنیادین: آیا خدا به انسان اعتنا دارد یا انسان را رها کرده است؟ (مفهوم رحمانیت)</a:t>
            </a:r>
          </a:p>
          <a:p>
            <a:r>
              <a:rPr lang="fa-IR" b="1" smtClean="0">
                <a:cs typeface="B Lotus" panose="00000400000000000000" pitchFamily="2" charset="-78"/>
              </a:rPr>
              <a:t>ریشه اشکال: تلقی مسیحی از وحی</a:t>
            </a:r>
          </a:p>
          <a:p>
            <a:endParaRPr lang="fa-IR" b="1">
              <a:cs typeface="B Lotus" panose="00000400000000000000" pitchFamily="2" charset="-78"/>
            </a:endParaRPr>
          </a:p>
          <a:p>
            <a:r>
              <a:rPr lang="fa-IR" b="1" smtClean="0">
                <a:cs typeface="B Lotus" panose="00000400000000000000" pitchFamily="2" charset="-78"/>
              </a:rPr>
              <a:t>کلام خدا: امکان استعمال لفظ در بیش از یک معنا + علم بی‌نهایت</a:t>
            </a:r>
          </a:p>
          <a:p>
            <a:endParaRPr lang="fa-IR" b="1">
              <a:cs typeface="B Lotus" panose="00000400000000000000" pitchFamily="2" charset="-78"/>
            </a:endParaRPr>
          </a:p>
          <a:p>
            <a:r>
              <a:rPr lang="fa-IR" b="1" smtClean="0">
                <a:cs typeface="B Lotus" panose="00000400000000000000" pitchFamily="2" charset="-78"/>
              </a:rPr>
              <a:t>اعجاز و کارکرد آن (اثبات نبوت خاصه و کلام خدا بودن قرآن)</a:t>
            </a:r>
            <a:endParaRPr lang="en-US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36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4864"/>
            <a:ext cx="8964488" cy="4653135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>
                <a:cs typeface="B Lotus" pitchFamily="2" charset="-78"/>
              </a:rPr>
              <a:t>عرصه مداخله وحي در مسائل مختلف انسان (علمي و عملي) چقدر است؟ </a:t>
            </a:r>
            <a:endParaRPr lang="fa-IR" sz="3600" b="1" smtClean="0"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600" b="1" smtClean="0"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روش حل مساله: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1) ملکیان: درون‌بيني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نقد و بررسی: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انتظار از هر چیزی با توجه به خود آن چیز است، نه صرف احساسات ما نسبت به آن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2) سروش:‌ دین حداقلی (جایی که علم ناتوان می‌شود)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نقد و بررسی: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ویرانگری فرضیه، بعد از آزمودن معلوم می‌شود؛ و نیاز ما قبل از آزمودن است.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57188" y="857251"/>
            <a:ext cx="8372475" cy="843558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000" b="1" smtClean="0">
                <a:cs typeface="B Titr" panose="00000700000000000000" pitchFamily="2" charset="-78"/>
              </a:rPr>
              <a:t>2. قلمروی دین (مساله انتظار بشر از دين</a:t>
            </a:r>
            <a:r>
              <a:rPr lang="fa-IR" sz="4000" smtClean="0">
                <a:cs typeface="B Titr" panose="00000700000000000000" pitchFamily="2" charset="-78"/>
              </a:rPr>
              <a:t>)</a:t>
            </a:r>
            <a:endParaRPr lang="en-US" sz="4000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721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/>
          <a:lstStyle/>
          <a:p>
            <a:pPr algn="ctr"/>
            <a:r>
              <a:rPr lang="fa-IR" sz="4000" b="1">
                <a:cs typeface="B Titr" panose="00000700000000000000" pitchFamily="2" charset="-78"/>
              </a:rPr>
              <a:t>روش </a:t>
            </a:r>
            <a:r>
              <a:rPr lang="fa-IR" sz="4000" b="1" smtClean="0">
                <a:cs typeface="B Titr" panose="00000700000000000000" pitchFamily="2" charset="-78"/>
              </a:rPr>
              <a:t>صحیح حل مساله قلمروی وحی: </a:t>
            </a:r>
            <a:r>
              <a:rPr lang="fa-IR" sz="4000" b="1">
                <a:cs typeface="B Titr" panose="00000700000000000000" pitchFamily="2" charset="-78"/>
              </a:rPr>
              <a:t>بازخوانی دلیل </a:t>
            </a:r>
            <a:r>
              <a:rPr lang="fa-IR" sz="4000" b="1" smtClean="0">
                <a:cs typeface="B Titr" panose="00000700000000000000" pitchFamily="2" charset="-78"/>
              </a:rPr>
              <a:t>نبوت</a:t>
            </a:r>
            <a:endParaRPr lang="en-US" sz="40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68563"/>
            <a:ext cx="9036496" cy="4389437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2800" b="1" smtClean="0">
                <a:solidFill>
                  <a:srgbClr val="00B050"/>
                </a:solidFill>
                <a:cs typeface="B Lotus" pitchFamily="2" charset="-78"/>
              </a:rPr>
              <a:t>1</a:t>
            </a: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) از باب زندگی پس از مرگ: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2800" b="1" smtClean="0">
                <a:cs typeface="B Lotus" pitchFamily="2" charset="-78"/>
              </a:rPr>
              <a:t>در بسیاری از عرصه‌ها نمی‌دانیم کدام اقدام دنیوی در آخرت ما چه اثری دارد.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sz="2800" b="1" smtClean="0">
              <a:cs typeface="B Lotus" pitchFamily="2" charset="-78"/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00B050"/>
                </a:solidFill>
                <a:cs typeface="B Lotus" pitchFamily="2" charset="-78"/>
              </a:rPr>
              <a:t>2) از باب ناتوانی عقل به خاطر </a:t>
            </a:r>
            <a:r>
              <a:rPr lang="fa-IR" sz="3200" b="1">
                <a:solidFill>
                  <a:srgbClr val="00B050"/>
                </a:solidFill>
                <a:cs typeface="B Lotus" pitchFamily="2" charset="-78"/>
              </a:rPr>
              <a:t>احتمال آزمونهای ویرانگر </a:t>
            </a:r>
            <a:endParaRPr lang="fa-IR" sz="3200" b="1" smtClean="0">
              <a:solidFill>
                <a:srgbClr val="00B050"/>
              </a:solidFill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2800" b="1" smtClean="0">
                <a:cs typeface="B Lotus" pitchFamily="2" charset="-78"/>
              </a:rPr>
              <a:t>چون </a:t>
            </a:r>
            <a:r>
              <a:rPr lang="fa-IR" sz="2800" b="1">
                <a:cs typeface="B Lotus" pitchFamily="2" charset="-78"/>
              </a:rPr>
              <a:t>وحی باید قبل از آزمودن، ما را مطلع کند، پس پذیرش </a:t>
            </a:r>
            <a:r>
              <a:rPr lang="fa-IR" sz="2800" b="1" smtClean="0">
                <a:cs typeface="B Lotus" pitchFamily="2" charset="-78"/>
              </a:rPr>
              <a:t>سخن وحی، مقدم </a:t>
            </a:r>
            <a:r>
              <a:rPr lang="fa-IR" sz="2800" b="1">
                <a:cs typeface="B Lotus" pitchFamily="2" charset="-78"/>
              </a:rPr>
              <a:t>بر آزمودن است نه متوقف </a:t>
            </a:r>
            <a:r>
              <a:rPr lang="fa-IR" sz="2800" b="1" smtClean="0">
                <a:cs typeface="B Lotus" pitchFamily="2" charset="-78"/>
              </a:rPr>
              <a:t>برآن.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sz="2800" b="1" smtClean="0"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FF0000"/>
                </a:solidFill>
                <a:cs typeface="B Lotus" pitchFamily="2" charset="-78"/>
              </a:rPr>
              <a:t>نتیجه: </a:t>
            </a: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	     </a:t>
            </a:r>
            <a:r>
              <a:rPr lang="fa-IR" sz="2800" b="1" smtClean="0">
                <a:cs typeface="B Lotus" pitchFamily="2" charset="-78"/>
              </a:rPr>
              <a:t>نمی‌توان </a:t>
            </a:r>
            <a:r>
              <a:rPr lang="fa-IR" sz="2800" b="1">
                <a:cs typeface="B Lotus" pitchFamily="2" charset="-78"/>
              </a:rPr>
              <a:t>پیشاپیش </a:t>
            </a:r>
            <a:r>
              <a:rPr lang="fa-IR" sz="2800" b="1" smtClean="0">
                <a:cs typeface="B Lotus" pitchFamily="2" charset="-78"/>
              </a:rPr>
              <a:t>قلمروی مداخله </a:t>
            </a:r>
            <a:r>
              <a:rPr lang="fa-IR" sz="2800" b="1">
                <a:cs typeface="B Lotus" pitchFamily="2" charset="-78"/>
              </a:rPr>
              <a:t>وحی را محدود </a:t>
            </a:r>
            <a:r>
              <a:rPr lang="fa-IR" sz="2800" b="1" smtClean="0">
                <a:cs typeface="B Lotus" pitchFamily="2" charset="-78"/>
              </a:rPr>
              <a:t>کرد.</a:t>
            </a:r>
            <a:endParaRPr lang="fa-IR" sz="2800" b="1">
              <a:cs typeface="B Lotus" pitchFamily="2" charset="-78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6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algn="ctr"/>
            <a:r>
              <a:rPr lang="fa-IR" sz="4400" smtClean="0">
                <a:cs typeface="B Titr" panose="00000700000000000000" pitchFamily="2" charset="-78"/>
              </a:rPr>
              <a:t>2. جامعیت قرآن</a:t>
            </a:r>
            <a:endParaRPr lang="en-US" sz="44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1) سعادت دنیا و آخرت (بحث قبل)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2)‌ دین حداقلی و دین حداکثری (بحث قبل)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3) ذاتی و عرضی دین 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آیا روش حل مساله، شرطیهای خلاف واقع است یا مراجعه به دلیل ضرورت دین؟</a:t>
            </a:r>
          </a:p>
          <a:p>
            <a:pPr marL="0" indent="0">
              <a:buNone/>
            </a:pPr>
            <a:r>
              <a:rPr lang="fa-IR" b="1" smtClean="0">
                <a:cs typeface="B Lotus" panose="00000400000000000000" pitchFamily="2" charset="-78"/>
              </a:rPr>
              <a:t>4) شخصی بودن دین، آیا گوهره دین معنویت و اخلاق است؟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سعادت، </a:t>
            </a:r>
            <a:r>
              <a:rPr lang="fa-IR" b="1" smtClean="0">
                <a:cs typeface="B Lotus" panose="00000400000000000000" pitchFamily="2" charset="-78"/>
              </a:rPr>
              <a:t>مساله‌ای شخصی </a:t>
            </a:r>
            <a:r>
              <a:rPr lang="fa-IR" b="1" smtClean="0">
                <a:cs typeface="B Lotus" panose="00000400000000000000" pitchFamily="2" charset="-78"/>
              </a:rPr>
              <a:t>یا اجتماعی</a:t>
            </a:r>
            <a:r>
              <a:rPr lang="fa-IR" b="1" smtClean="0">
                <a:cs typeface="B Lotus" panose="00000400000000000000" pitchFamily="2" charset="-78"/>
              </a:rPr>
              <a:t>؟ </a:t>
            </a:r>
            <a:r>
              <a:rPr lang="fa-IR" b="1" smtClean="0">
                <a:cs typeface="B Lotus" panose="00000400000000000000" pitchFamily="2" charset="-78"/>
              </a:rPr>
              <a:t>(نسبت فرد و جامعه)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افق نهایی انسان، اخلاق یا ایمان؟ (تفکیک ذات، صفات و فعل) </a:t>
            </a:r>
          </a:p>
          <a:p>
            <a:pPr>
              <a:buFontTx/>
              <a:buChar char="-"/>
            </a:pPr>
            <a:r>
              <a:rPr lang="fa-IR" b="1" smtClean="0">
                <a:cs typeface="B Lotus" panose="00000400000000000000" pitchFamily="2" charset="-78"/>
              </a:rPr>
              <a:t>نهایت انسان: حیوان اخلاقمند یا خلیفه الله؟</a:t>
            </a:r>
            <a:endParaRPr lang="en-US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530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780928"/>
            <a:ext cx="9120474" cy="3312368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cs typeface="B Lotus" pitchFamily="2" charset="-78"/>
              </a:rPr>
              <a:t>آيا اسلام </a:t>
            </a:r>
            <a:r>
              <a:rPr lang="fa-IR" sz="3200" b="1">
                <a:cs typeface="B Lotus" pitchFamily="2" charset="-78"/>
              </a:rPr>
              <a:t>فقط گزاره‌هاي وحياني را معتبر مي‌داند يا ساير گزاره‌هاي معرفتي </a:t>
            </a:r>
            <a:r>
              <a:rPr lang="fa-IR" sz="3200" b="1" smtClean="0">
                <a:cs typeface="B Lotus" pitchFamily="2" charset="-78"/>
              </a:rPr>
              <a:t>(محصول عقل بشری) </a:t>
            </a:r>
            <a:r>
              <a:rPr lang="fa-IR" sz="3200" b="1">
                <a:cs typeface="B Lotus" pitchFamily="2" charset="-78"/>
              </a:rPr>
              <a:t>را هم قبول مي‌کند</a:t>
            </a:r>
            <a:r>
              <a:rPr lang="fa-IR" sz="3200" b="1" smtClean="0">
                <a:cs typeface="B Lotus" pitchFamily="2" charset="-78"/>
              </a:rPr>
              <a:t>؟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cs typeface="B Lotus" pitchFamily="2" charset="-78"/>
              </a:rPr>
              <a:t>(علم دینی از زاویه دین)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8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خالق همان رب است، پس کتاب خلقت و کتاب شريعت بر هم منطبق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مساله همان مساله حجيت در علم اصول است. (حجيت عقل)</a:t>
            </a:r>
            <a:endParaRPr lang="en-US" sz="2800" b="1" smtClean="0">
              <a:ea typeface="+mn-ea"/>
              <a:cs typeface="B Lotus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8268" y="908720"/>
            <a:ext cx="8643938" cy="1584176"/>
          </a:xfrm>
        </p:spPr>
        <p:txBody>
          <a:bodyPr/>
          <a:lstStyle/>
          <a:p>
            <a:pPr algn="ctr"/>
            <a:r>
              <a:rPr lang="fa-IR" sz="3600" b="1" smtClean="0">
                <a:cs typeface="B Titr" panose="00000700000000000000" pitchFamily="2" charset="-78"/>
              </a:rPr>
              <a:t>3. موضع علم و دین در قبال هم</a:t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 smtClean="0">
                <a:cs typeface="B Titr" panose="00000700000000000000" pitchFamily="2" charset="-78"/>
              </a:rPr>
              <a:t/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>
                <a:cs typeface="B Lotus" pitchFamily="2" charset="-78"/>
              </a:rPr>
              <a:t>الف. موضع دین </a:t>
            </a:r>
            <a:r>
              <a:rPr lang="fa-IR" sz="3600" b="1" smtClean="0">
                <a:cs typeface="B Lotus" pitchFamily="2" charset="-78"/>
              </a:rPr>
              <a:t>اسلام در </a:t>
            </a:r>
            <a:r>
              <a:rPr lang="fa-IR" sz="3600" b="1">
                <a:cs typeface="B Lotus" pitchFamily="2" charset="-78"/>
              </a:rPr>
              <a:t>قبال </a:t>
            </a:r>
            <a:r>
              <a:rPr lang="fa-IR" sz="3600" b="1" smtClean="0">
                <a:cs typeface="B Lotus" pitchFamily="2" charset="-78"/>
              </a:rPr>
              <a:t>علم</a:t>
            </a:r>
            <a:endParaRPr lang="en-US" sz="36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626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smtClean="0">
                <a:cs typeface="B Titr" panose="00000700000000000000" pitchFamily="2" charset="-78"/>
              </a:rPr>
              <a:t>3. معرفت دینی</a:t>
            </a:r>
            <a:endParaRPr lang="en-US" sz="4400" b="1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sz="3200" b="1" smtClean="0">
                <a:cs typeface="B Lotus" panose="00000400000000000000" pitchFamily="2" charset="-78"/>
              </a:rPr>
              <a:t>الف: متون دینی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تعدد </a:t>
            </a:r>
            <a:r>
              <a:rPr lang="fa-IR" sz="3200" b="1">
                <a:cs typeface="B Lotus" panose="00000400000000000000" pitchFamily="2" charset="-78"/>
              </a:rPr>
              <a:t>قرائات (معنای صحیح و غلط آن) 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تدبر همگانی در قرآن و مساله تفسیر به رای </a:t>
            </a:r>
          </a:p>
          <a:p>
            <a:r>
              <a:rPr lang="fa-IR" sz="3200" b="1">
                <a:cs typeface="B Lotus" panose="00000400000000000000" pitchFamily="2" charset="-78"/>
              </a:rPr>
              <a:t>امکان قرائت معتبر و </a:t>
            </a:r>
            <a:r>
              <a:rPr lang="fa-IR" sz="3200" b="1" smtClean="0">
                <a:cs typeface="B Lotus" panose="00000400000000000000" pitchFamily="2" charset="-78"/>
              </a:rPr>
              <a:t>معیار</a:t>
            </a:r>
          </a:p>
          <a:p>
            <a:pPr marL="0" indent="0">
              <a:buNone/>
            </a:pPr>
            <a:endParaRPr lang="fa-IR" sz="3200" b="1">
              <a:cs typeface="B Lotus" panose="00000400000000000000" pitchFamily="2" charset="-78"/>
            </a:endParaRPr>
          </a:p>
          <a:p>
            <a:pPr marL="0" indent="0" algn="ctr">
              <a:buNone/>
            </a:pPr>
            <a:r>
              <a:rPr lang="fa-IR" sz="3200" b="1" smtClean="0">
                <a:cs typeface="B Lotus" panose="00000400000000000000" pitchFamily="2" charset="-78"/>
              </a:rPr>
              <a:t>ب. گزاره‌های معتبر بشری</a:t>
            </a:r>
          </a:p>
          <a:p>
            <a:endParaRPr lang="fa-IR" sz="32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3200" b="1" smtClean="0">
                <a:cs typeface="B Lotus" panose="00000400000000000000" pitchFamily="2" charset="-78"/>
              </a:rPr>
              <a:t>نکته: جایگاه نقل در نظام معرفتی بشر</a:t>
            </a:r>
          </a:p>
          <a:p>
            <a:endParaRPr lang="en-US" sz="3200" b="1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2688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996952"/>
            <a:ext cx="8507288" cy="3327648"/>
          </a:xfrm>
        </p:spPr>
        <p:txBody>
          <a:bodyPr/>
          <a:lstStyle/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امروزه گمان می‌شود علم</a:t>
            </a:r>
            <a:r>
              <a:rPr lang="fa-IR" sz="2800" b="1">
                <a:cs typeface="B Lotus" panose="00000400000000000000" pitchFamily="2" charset="-78"/>
              </a:rPr>
              <a:t>، فقط </a:t>
            </a:r>
            <a:r>
              <a:rPr lang="fa-IR" sz="2800" b="1" smtClean="0">
                <a:cs typeface="B Lotus" panose="00000400000000000000" pitchFamily="2" charset="-78"/>
              </a:rPr>
              <a:t>باید از </a:t>
            </a:r>
            <a:r>
              <a:rPr lang="fa-IR" sz="2800" b="1">
                <a:cs typeface="B Lotus" panose="00000400000000000000" pitchFamily="2" charset="-78"/>
              </a:rPr>
              <a:t>روش تجربی </a:t>
            </a:r>
            <a:r>
              <a:rPr lang="fa-IR" sz="2800" b="1" smtClean="0">
                <a:cs typeface="B Lotus" panose="00000400000000000000" pitchFamily="2" charset="-78"/>
              </a:rPr>
              <a:t>استفاده کند.</a:t>
            </a: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آیا این سخن معتبر است؟</a:t>
            </a:r>
          </a:p>
          <a:p>
            <a:pPr marL="0" indent="0" algn="ctr">
              <a:buNone/>
            </a:pPr>
            <a:r>
              <a:rPr lang="fa-IR" sz="2800" b="1" smtClean="0">
                <a:cs typeface="B Lotus" panose="00000400000000000000" pitchFamily="2" charset="-78"/>
              </a:rPr>
              <a:t> (امکان علم دینی از زاویه علم)</a:t>
            </a:r>
          </a:p>
          <a:p>
            <a:pPr marL="0" indent="0">
              <a:buNone/>
            </a:pPr>
            <a:endParaRPr lang="fa-IR" sz="28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anose="00000400000000000000" pitchFamily="2" charset="-78"/>
              </a:rPr>
              <a:t>یادآوری: نزاع علم و دین، نزاع تمدن غربی است، نه اسلام</a:t>
            </a:r>
          </a:p>
          <a:p>
            <a:pPr marL="0" indent="0">
              <a:buNone/>
            </a:pPr>
            <a:r>
              <a:rPr lang="fa-IR" sz="2800" b="1">
                <a:solidFill>
                  <a:srgbClr val="0070C0"/>
                </a:solidFill>
                <a:cs typeface="B Lotus" pitchFamily="2" charset="-78"/>
              </a:rPr>
              <a:t>آیا می دانید تصویر ما از علم در طول تاریخ چه اندازه تغییر کرده است؟</a:t>
            </a:r>
          </a:p>
          <a:p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/>
          <a:lstStyle/>
          <a:p>
            <a:pPr algn="ctr"/>
            <a:r>
              <a:rPr lang="fa-IR" sz="3600" b="1" smtClean="0">
                <a:cs typeface="B Titr" panose="00000700000000000000" pitchFamily="2" charset="-78"/>
              </a:rPr>
              <a:t>3. موضع علم و دین در قبال هم</a:t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 smtClean="0">
                <a:cs typeface="B Titr" panose="00000700000000000000" pitchFamily="2" charset="-78"/>
              </a:rPr>
              <a:t/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>
                <a:cs typeface="B Lotus" pitchFamily="2" charset="-78"/>
              </a:rPr>
              <a:t>الف. موضع </a:t>
            </a:r>
            <a:r>
              <a:rPr lang="fa-IR" sz="3600" b="1" smtClean="0">
                <a:cs typeface="B Lotus" pitchFamily="2" charset="-78"/>
              </a:rPr>
              <a:t>علم </a:t>
            </a:r>
            <a:r>
              <a:rPr lang="fa-IR" sz="3600" b="1">
                <a:cs typeface="B Lotus" pitchFamily="2" charset="-78"/>
              </a:rPr>
              <a:t>در قبال </a:t>
            </a:r>
            <a:r>
              <a:rPr lang="fa-IR" sz="3600" b="1" smtClean="0">
                <a:cs typeface="B Lotus" pitchFamily="2" charset="-78"/>
              </a:rPr>
              <a:t>دین (اسلام)</a:t>
            </a:r>
            <a:endParaRPr lang="en-US" sz="3600" b="1" smtClean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500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rtl="0"/>
            <a:r>
              <a:rPr lang="fa-IR" sz="4000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itchFamily="2" charset="-78"/>
              </a:rPr>
              <a:t>نمود این تغییر در طبقه بندی علم</a:t>
            </a:r>
            <a:endParaRPr lang="fa-IR" sz="4000" b="1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a-I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59504"/>
              </p:ext>
            </p:extLst>
          </p:nvPr>
        </p:nvGraphicFramePr>
        <p:xfrm>
          <a:off x="-21506" y="1700808"/>
          <a:ext cx="8950499" cy="499207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8165"/>
                <a:gridCol w="1488165"/>
                <a:gridCol w="1471930"/>
                <a:gridCol w="1635819"/>
                <a:gridCol w="1258798"/>
                <a:gridCol w="1607622"/>
              </a:tblGrid>
              <a:tr h="462475"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علم در تلقی سنتی (ارسطو و دوره اسلامی)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در تلقی مدرن (</a:t>
                      </a:r>
                      <a:r>
                        <a:rPr lang="en-US" sz="2400" b="1" baseline="0" smtClean="0">
                          <a:cs typeface="B Lotus" pitchFamily="2" charset="-78"/>
                        </a:rPr>
                        <a:t>ISI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)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2475"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</a:t>
                      </a:r>
                    </a:p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(حکمت،  فلسفه)</a:t>
                      </a:r>
                    </a:p>
                    <a:p>
                      <a:pPr rtl="1"/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نظری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فلسفه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rowSpan="7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علم</a:t>
                      </a:r>
                    </a:p>
                    <a:p>
                      <a:pPr rtl="1"/>
                      <a:r>
                        <a:rPr lang="en-US" sz="2400" b="1" smtClean="0">
                          <a:cs typeface="B Lotus" pitchFamily="2" charset="-78"/>
                        </a:rPr>
                        <a:t>Science</a:t>
                      </a:r>
                      <a:endParaRPr lang="fa-IR" sz="2400" b="1" smtClean="0">
                        <a:cs typeface="B Lotus" pitchFamily="2" charset="-78"/>
                      </a:endParaRPr>
                    </a:p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(روش تجربی)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محض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فیزیک،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شیمی و ...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ریاضیات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طبیعیات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کاربردی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مهندسی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عملی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اخلاق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کشاورزی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6247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تدبیر منزل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پزشکی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23409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سیاست مدن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علوم اجتماعی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روانشناسی، جامعه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</a:t>
                      </a:r>
                      <a:r>
                        <a:rPr lang="fa-IR" sz="2400" b="1" smtClean="0">
                          <a:cs typeface="B Lotus" pitchFamily="2" charset="-78"/>
                        </a:rPr>
                        <a:t>شناسی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</a:tr>
              <a:tr h="479868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تولیدی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هنر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479868">
                <a:tc>
                  <a:txBody>
                    <a:bodyPr/>
                    <a:lstStyle/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غیر علم</a:t>
                      </a:r>
                      <a:endParaRPr kumimoji="0" lang="fa-IR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اسطوره، خرافات و ...</a:t>
                      </a:r>
                      <a:endParaRPr kumimoji="0" lang="fa-IR" sz="2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800" b="1" dirty="0"/>
                    </a:p>
                  </a:txBody>
                  <a:tcPr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smtClean="0">
                          <a:cs typeface="B Lotus" pitchFamily="2" charset="-78"/>
                        </a:rPr>
                        <a:t>Humanities</a:t>
                      </a:r>
                      <a:endParaRPr lang="fa-IR" sz="20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فلسفه،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هنر، ادبیات، اخلاق، سیاست</a:t>
                      </a:r>
                      <a:endParaRPr lang="fa-IR" sz="2400" b="1" smtClean="0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sz="2400" b="1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ln>
                            <a:solidFill>
                              <a:sysClr val="windowText" lastClr="000000"/>
                            </a:solidFill>
                          </a:ln>
                          <a:cs typeface="B Lotus" pitchFamily="2" charset="-78"/>
                        </a:rPr>
                        <a:t>منطق</a:t>
                      </a:r>
                      <a:endParaRPr lang="fa-IR" sz="2400" b="1">
                        <a:ln>
                          <a:solidFill>
                            <a:sysClr val="windowText" lastClr="000000"/>
                          </a:solidFill>
                        </a:ln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ابزار علم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1"/>
                      <a:r>
                        <a:rPr lang="fa-IR" sz="2400" b="1" smtClean="0">
                          <a:cs typeface="B Lotus" pitchFamily="2" charset="-78"/>
                        </a:rPr>
                        <a:t>ریاضیات و متدولوژی</a:t>
                      </a:r>
                      <a:endParaRPr lang="fa-IR" sz="2400" b="1">
                        <a:cs typeface="B Lotus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42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0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معرفي اجمالي دو جريان کلان علم‌شناسي در غرب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الف) </a:t>
            </a:r>
            <a:r>
              <a:rPr lang="fa-IR" b="1" smtClean="0">
                <a:ea typeface="+mn-ea"/>
                <a:cs typeface="B Lotus" pitchFamily="2" charset="-78"/>
              </a:rPr>
              <a:t>پوزيتيويست‌ها: فقط آنچه تجربي است علم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پس دين و اخلاق و هنر و سياست و ... خارج از علم است. </a:t>
            </a:r>
            <a:endParaRPr lang="en-US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مثال: طبقه‌بندي </a:t>
            </a:r>
            <a:r>
              <a:rPr lang="en-US" b="1" smtClean="0">
                <a:ea typeface="+mn-ea"/>
                <a:cs typeface="B Lotus" pitchFamily="2" charset="-78"/>
              </a:rPr>
              <a:t>ISI </a:t>
            </a:r>
            <a:r>
              <a:rPr lang="fa-IR" b="1" smtClean="0">
                <a:ea typeface="+mn-ea"/>
                <a:cs typeface="B Lotus" pitchFamily="2" charset="-78"/>
              </a:rPr>
              <a:t> در تفکيک علوم اجتماعي «</a:t>
            </a:r>
            <a:r>
              <a:rPr lang="en-US" b="1" smtClean="0">
                <a:ea typeface="+mn-ea"/>
                <a:cs typeface="B Lotus" pitchFamily="2" charset="-78"/>
              </a:rPr>
              <a:t>social science</a:t>
            </a:r>
            <a:r>
              <a:rPr lang="fa-IR" b="1" smtClean="0">
                <a:ea typeface="+mn-ea"/>
                <a:cs typeface="B Lotus" pitchFamily="2" charset="-78"/>
              </a:rPr>
              <a:t>» از علوم انساني «</a:t>
            </a:r>
            <a:r>
              <a:rPr lang="en-US" b="1" smtClean="0">
                <a:ea typeface="+mn-ea"/>
                <a:cs typeface="B Lotus" pitchFamily="2" charset="-78"/>
              </a:rPr>
              <a:t>humanities</a:t>
            </a:r>
            <a:r>
              <a:rPr lang="fa-IR" b="1" smtClean="0">
                <a:ea typeface="+mn-ea"/>
                <a:cs typeface="B Lotus" pitchFamily="2" charset="-78"/>
              </a:rPr>
              <a:t>»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ب) </a:t>
            </a:r>
            <a:r>
              <a:rPr lang="fa-IR" b="1" smtClean="0">
                <a:ea typeface="+mn-ea"/>
                <a:cs typeface="B Lotus" pitchFamily="2" charset="-78"/>
              </a:rPr>
              <a:t>پست‌پوزيتيويستها: «تجربه ناب» نداريم، بلکه تجربه‌ها آميخته است با پيش‌فرضها، ارزشها و ... 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پس علم واقعا يک مجموعه معرفتي نيست، بلکه يک پديده فرهنگي است و لذا نسبي است.</a:t>
            </a:r>
            <a:endParaRPr lang="en-US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>
              <a:ea typeface="+mn-ea"/>
              <a:cs typeface="B Lotus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2875" y="571500"/>
            <a:ext cx="8715375" cy="912813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«</a:t>
            </a:r>
            <a:r>
              <a:rPr lang="en-US" sz="4400" b="1" smtClean="0">
                <a:cs typeface="B Lotus" pitchFamily="2" charset="-78"/>
              </a:rPr>
              <a:t>science</a:t>
            </a:r>
            <a:r>
              <a:rPr lang="fa-IR" sz="4400" b="1" smtClean="0">
                <a:cs typeface="B Lotus" pitchFamily="2" charset="-78"/>
              </a:rPr>
              <a:t>» چيست؟</a:t>
            </a:r>
            <a:endParaRPr lang="fa-IR" sz="40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اما پوزیتیویسم دچار چالشهای جدی شد</a:t>
            </a:r>
            <a:endParaRPr lang="en-US" sz="4400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sz="1100" b="1" smtClean="0">
              <a:cs typeface="B Lotus" pitchFamily="2" charset="-78"/>
            </a:endParaRPr>
          </a:p>
          <a:p>
            <a:pPr marL="0" indent="0" algn="ctr">
              <a:buNone/>
            </a:pPr>
            <a:r>
              <a:rPr lang="fa-IR" sz="3200" b="1" smtClean="0">
                <a:cs typeface="B Lotus" pitchFamily="2" charset="-78"/>
              </a:rPr>
              <a:t>1</a:t>
            </a:r>
            <a:r>
              <a:rPr lang="fa-IR" sz="3200" b="1">
                <a:cs typeface="B Lotus" pitchFamily="2" charset="-78"/>
              </a:rPr>
              <a:t>. آیا مشاهده مقدم بر نظریه است؟</a:t>
            </a:r>
          </a:p>
          <a:p>
            <a:pPr marL="0" indent="0">
              <a:buNone/>
            </a:pPr>
            <a:r>
              <a:rPr lang="fa-IR" sz="2800" smtClean="0">
                <a:cs typeface="B Lotus" pitchFamily="2" charset="-78"/>
              </a:rPr>
              <a:t>مثال تصاویر سه بعدی، تصاویر دوگانه، تصاویر رادیولوژی</a:t>
            </a:r>
          </a:p>
          <a:p>
            <a:pPr marL="0" indent="0" algn="ctr">
              <a:buNone/>
            </a:pPr>
            <a:r>
              <a:rPr lang="fa-IR" sz="3200" b="1">
                <a:cs typeface="B Lotus" pitchFamily="2" charset="-78"/>
              </a:rPr>
              <a:t>2. آیا رهایی از پیشفرضها در علم ممکن است؟</a:t>
            </a:r>
          </a:p>
          <a:p>
            <a:pPr marL="0" indent="0">
              <a:buNone/>
            </a:pPr>
            <a:r>
              <a:rPr lang="fa-IR" sz="2800" smtClean="0">
                <a:cs typeface="B Lotus" pitchFamily="2" charset="-78"/>
              </a:rPr>
              <a:t>مثال: علل خرابیها در زلزله بم چه بود؟</a:t>
            </a:r>
          </a:p>
          <a:p>
            <a:pPr marL="0" indent="0" algn="ctr">
              <a:buNone/>
            </a:pPr>
            <a:r>
              <a:rPr lang="fa-IR" sz="3200" b="1" smtClean="0">
                <a:cs typeface="B Lotus" pitchFamily="2" charset="-78"/>
              </a:rPr>
              <a:t>3. آیا علم فارغ از ارزش ممکن است؟</a:t>
            </a:r>
          </a:p>
          <a:p>
            <a:pPr marL="0" indent="0">
              <a:buNone/>
            </a:pPr>
            <a:r>
              <a:rPr lang="fa-IR" sz="2800" smtClean="0">
                <a:cs typeface="B Lotus" pitchFamily="2" charset="-78"/>
              </a:rPr>
              <a:t>مثال: حمایتهای شرکتهای داروسازی در عرصه پزشکی</a:t>
            </a:r>
          </a:p>
          <a:p>
            <a:pPr marL="0" indent="0" algn="ctr">
              <a:buNone/>
            </a:pPr>
            <a:r>
              <a:rPr lang="fa-IR" sz="3200" b="1">
                <a:cs typeface="B Lotus" pitchFamily="2" charset="-78"/>
              </a:rPr>
              <a:t>4. آیا اصلا اثبات یک تئوری ممکن است؟</a:t>
            </a:r>
          </a:p>
          <a:p>
            <a:pPr marL="0" indent="0">
              <a:buNone/>
            </a:pPr>
            <a:r>
              <a:rPr lang="fa-IR" sz="2800" smtClean="0">
                <a:cs typeface="B Lotus" pitchFamily="2" charset="-78"/>
              </a:rPr>
              <a:t>مثال: ابطال گرایی، پارادیمها و ...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9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6000" b="1" smtClean="0">
                <a:cs typeface="B Lotus" pitchFamily="2" charset="-78"/>
              </a:rPr>
              <a:t>مساله اصلی</a:t>
            </a:r>
            <a:endParaRPr lang="en-US" sz="6000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a-IR" sz="2800" b="1" smtClean="0">
                <a:cs typeface="B Lotus" pitchFamily="2" charset="-78"/>
              </a:rPr>
              <a:t>زندگی امروز ما مسلمانان با علم جدید و دستاوردهای آن گره خورده؛ اما</a:t>
            </a:r>
            <a:endParaRPr lang="fa-IR" b="1" smtClean="0">
              <a:cs typeface="B Lotus" pitchFamily="2" charset="-78"/>
            </a:endParaRPr>
          </a:p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fa-IR" sz="4000" smtClean="0">
                <a:cs typeface="B Jadid" pitchFamily="2" charset="-78"/>
              </a:rPr>
              <a:t>بین علوم جدید و دین اسلام ناسازگاریهایی احساس می شود؛</a:t>
            </a:r>
          </a:p>
          <a:p>
            <a:pPr marL="0" indent="0" algn="ctr">
              <a:buNone/>
            </a:pPr>
            <a:endParaRPr lang="fa-IR" sz="4000" smtClean="0">
              <a:cs typeface="B Jadid" pitchFamily="2" charset="-78"/>
            </a:endParaRPr>
          </a:p>
          <a:p>
            <a:pPr marL="0" indent="0" algn="ctr">
              <a:buNone/>
            </a:pPr>
            <a:r>
              <a:rPr lang="fa-IR" sz="4000" smtClean="0">
                <a:cs typeface="B Jadid" pitchFamily="2" charset="-78"/>
              </a:rPr>
              <a:t>چه باید کرد؟</a:t>
            </a:r>
            <a:endParaRPr lang="en-US" sz="4000">
              <a:cs typeface="B Jadi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77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b="1" smtClean="0">
                <a:cs typeface="B Lotus" pitchFamily="2" charset="-78"/>
              </a:rPr>
              <a:t>ويژگي هاي علم و معرفت نزد پوزيتيويسم</a:t>
            </a:r>
            <a:endParaRPr lang="en-US" b="1">
              <a:cs typeface="B Lotus" pitchFamily="2" charset="-7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304123"/>
              </p:ext>
            </p:extLst>
          </p:nvPr>
        </p:nvGraphicFramePr>
        <p:xfrm>
          <a:off x="4571972" y="1571625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اوليه:</a:t>
                      </a:r>
                      <a:endParaRPr lang="fa-IR" sz="2800"/>
                    </a:p>
                  </a:txBody>
                  <a:tcPr/>
                </a:tc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مشاهده بر فرضيه و نظريه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(استقراگرايي)</a:t>
                      </a:r>
                    </a:p>
                    <a:p>
                      <a:pPr rtl="1"/>
                      <a:endParaRPr lang="fa-IR" sz="2800"/>
                    </a:p>
                  </a:txBody>
                  <a:tcPr/>
                </a:tc>
              </a:tr>
              <a:tr h="514602">
                <a:tc>
                  <a:txBody>
                    <a:bodyPr/>
                    <a:lstStyle/>
                    <a:p>
                      <a:pPr rtl="1"/>
                      <a:r>
                        <a:rPr lang="fa-IR" sz="2800" b="1" smtClean="0">
                          <a:cs typeface="B Lotus" pitchFamily="2" charset="-78"/>
                        </a:rPr>
                        <a:t>اثبات‌گرايي 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lang="fa-IR" sz="2800" b="1" smtClean="0">
                          <a:cs typeface="B Lotus" pitchFamily="2" charset="-78"/>
                        </a:rPr>
                        <a:t>بي‌معنايي شناختي گزاره‌هاي فلسفي، ديني، اخلاقي، هنري</a:t>
                      </a:r>
                      <a:endParaRPr lang="fa-IR" sz="2800" b="1">
                        <a:cs typeface="B Lotus" pitchFamily="2" charset="-78"/>
                      </a:endParaRPr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عدم ابتناي علم بر غيرتجربه</a:t>
                      </a:r>
                      <a:endParaRPr lang="fa-IR" sz="2800"/>
                    </a:p>
                  </a:txBody>
                  <a:tcPr/>
                </a:tc>
              </a:tr>
              <a:tr h="81501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 نفي نگاه اخلاقي به دانشمند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697962"/>
              </p:ext>
            </p:extLst>
          </p:nvPr>
        </p:nvGraphicFramePr>
        <p:xfrm>
          <a:off x="571472" y="1571625"/>
          <a:ext cx="4000528" cy="510620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اصلاح شده:</a:t>
                      </a:r>
                      <a:endParaRPr lang="fa-IR" sz="2800"/>
                    </a:p>
                  </a:txBody>
                  <a:tcPr/>
                </a:tc>
              </a:tr>
              <a:tr h="136218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زماني فرضيه بر مشاهده و تقدم رتبي مشاهده بر نظريه (تفکيک داوري از گردآوري)</a:t>
                      </a:r>
                      <a:endParaRPr lang="fa-IR" sz="2800"/>
                    </a:p>
                  </a:txBody>
                  <a:tcPr/>
                </a:tc>
              </a:tr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تاييدگرايي، ابطال‌گرايي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815012">
                <a:tc>
                  <a:txBody>
                    <a:bodyPr/>
                    <a:lstStyle/>
                    <a:p>
                      <a:pPr marL="514350" indent="-514350" algn="r" rtl="1" eaLnBrk="1" latinLnBrk="0" hangingPunct="1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 </a:t>
                      </a:r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اخلاق حرفه‌اي به جاي اخلاق انساني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428625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ويژگي‌هاي معرفت نزد پساپوزيتيويسم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5400435"/>
              </p:ext>
            </p:extLst>
          </p:nvPr>
        </p:nvGraphicFramePr>
        <p:xfrm>
          <a:off x="4686272" y="1920875"/>
          <a:ext cx="4000528" cy="479427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460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پوزيتيويسم (اصلاح شده)</a:t>
                      </a:r>
                      <a:endParaRPr lang="fa-IR" sz="2800"/>
                    </a:p>
                  </a:txBody>
                  <a:tcPr/>
                </a:tc>
              </a:tr>
              <a:tr h="9899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داوري از گردآوري</a:t>
                      </a:r>
                      <a:endParaRPr lang="fa-IR" sz="2800"/>
                    </a:p>
                  </a:txBody>
                  <a:tcPr/>
                </a:tc>
              </a:tr>
              <a:tr h="928694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تاييدگرايي،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</a:t>
                      </a:r>
                      <a:r>
                        <a:rPr lang="fa-IR" sz="2800" b="1" smtClean="0">
                          <a:cs typeface="B Lotus" pitchFamily="2" charset="-78"/>
                        </a:rPr>
                        <a:t>ابطال‌گرايي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تفکيک علم از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</a:tr>
              <a:tr h="938391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474183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 اخلاق حرفه‌اي به جاي اخلاق انساني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6382757"/>
              </p:ext>
            </p:extLst>
          </p:nvPr>
        </p:nvGraphicFramePr>
        <p:xfrm>
          <a:off x="495272" y="1920875"/>
          <a:ext cx="4000528" cy="48296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00528"/>
              </a:tblGrid>
              <a:tr h="51055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i="1" smtClean="0">
                          <a:cs typeface="B Lotus" pitchFamily="2" charset="-78"/>
                        </a:rPr>
                        <a:t>پساپوزيتيويسم</a:t>
                      </a:r>
                      <a:endParaRPr lang="fa-IR" sz="2800"/>
                    </a:p>
                  </a:txBody>
                  <a:tcPr/>
                </a:tc>
              </a:tr>
              <a:tr h="97543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تقدم رتبي نظريه بر مشاهده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(عدم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اعتبار معرفت‌شناختي‌تجربه)</a:t>
                      </a:r>
                      <a:endParaRPr lang="fa-IR" sz="2800"/>
                    </a:p>
                  </a:txBody>
                  <a:tcPr/>
                </a:tc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پارادايم، برنامه پژوهشي،آنارشيسم معرفت‌شناختي</a:t>
                      </a:r>
                      <a:endParaRPr lang="fa-IR" sz="2800"/>
                    </a:p>
                  </a:txBody>
                  <a:tcPr/>
                </a:tc>
              </a:tr>
              <a:tr h="93100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800" b="1" smtClean="0">
                          <a:cs typeface="B Lotus" pitchFamily="2" charset="-78"/>
                        </a:rPr>
                        <a:t>درهم‌تنيدگي علم با فلسفه، دين، اخلاق</a:t>
                      </a:r>
                      <a:r>
                        <a:rPr lang="fa-IR" sz="2800" b="1" baseline="0" smtClean="0">
                          <a:cs typeface="B Lotus" pitchFamily="2" charset="-78"/>
                        </a:rPr>
                        <a:t> و هنر</a:t>
                      </a:r>
                      <a:endParaRPr lang="fa-IR" sz="2800"/>
                    </a:p>
                  </a:txBody>
                  <a:tcPr/>
                </a:tc>
              </a:tr>
              <a:tr h="924614">
                <a:tc>
                  <a:txBody>
                    <a:bodyPr/>
                    <a:lstStyle/>
                    <a:p>
                      <a:pPr rtl="1"/>
                      <a:r>
                        <a:rPr kumimoji="0" lang="fa-IR" sz="28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تاکيد بر هويت جمعي علم </a:t>
                      </a:r>
                    </a:p>
                    <a:p>
                      <a:pPr rtl="1"/>
                      <a:r>
                        <a:rPr kumimoji="0" lang="fa-IR" sz="2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Lotus" pitchFamily="2" charset="-78"/>
                        </a:rPr>
                        <a:t>(ابتناي علم بر تصميم دانشمندان)</a:t>
                      </a:r>
                    </a:p>
                  </a:txBody>
                  <a:tcPr/>
                </a:tc>
              </a:tr>
              <a:tr h="521662">
                <a:tc>
                  <a:txBody>
                    <a:bodyPr/>
                    <a:lstStyle/>
                    <a:p>
                      <a:pPr marL="514350" indent="-514350">
                        <a:buNone/>
                      </a:pPr>
                      <a:r>
                        <a:rPr lang="fa-IR" sz="2400" b="1" smtClean="0">
                          <a:cs typeface="B Lotus" pitchFamily="2" charset="-78"/>
                        </a:rPr>
                        <a:t>کدام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مهمتر است:</a:t>
                      </a:r>
                      <a:r>
                        <a:rPr lang="fa-IR" sz="2400" b="1" smtClean="0">
                          <a:cs typeface="B Lotus" pitchFamily="2" charset="-78"/>
                        </a:rPr>
                        <a:t> آزادی یا</a:t>
                      </a:r>
                      <a:r>
                        <a:rPr lang="fa-IR" sz="2400" b="1" baseline="0" smtClean="0">
                          <a:cs typeface="B Lotus" pitchFamily="2" charset="-78"/>
                        </a:rPr>
                        <a:t> حقیقت؟</a:t>
                      </a:r>
                      <a:endParaRPr lang="fa-IR" sz="2400" b="1" smtClean="0">
                        <a:cs typeface="B Lotus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fa-IR" sz="4000" b="1" smtClean="0">
                <a:cs typeface="B Titr" panose="00000700000000000000" pitchFamily="2" charset="-78"/>
              </a:rPr>
              <a:t>جمع‌بندي علم در فضاي فکري غرب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گمان کردند ملاک علم روش تجربي است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اما فهميدند که روش تجربي ناب وجود ندارد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</a:t>
            </a:r>
            <a:r>
              <a:rPr lang="fa-IR" sz="36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پس: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 </a:t>
            </a:r>
            <a:r>
              <a:rPr lang="fa-IR" sz="3600" b="1" smtClean="0">
                <a:solidFill>
                  <a:schemeClr val="accent5">
                    <a:lumMod val="50000"/>
                  </a:schemeClr>
                </a:solidFill>
                <a:ea typeface="+mn-ea"/>
                <a:cs typeface="B Lotus" pitchFamily="2" charset="-78"/>
              </a:rPr>
              <a:t>الف) پوزيتيويسم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چاره‌اي نداريم؛ تا حد امکان سعي مي‌کنيم مولفه‌هاي غيرتجربي (پيشفرضها، ارزشها، نقش عالم و ...) را کنار بگذاريم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solidFill>
                  <a:schemeClr val="accent5">
                    <a:lumMod val="50000"/>
                  </a:schemeClr>
                </a:solidFill>
                <a:ea typeface="+mn-ea"/>
                <a:cs typeface="B Lotus" pitchFamily="2" charset="-78"/>
              </a:rPr>
              <a:t>ب) پساپوزيتيويسم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600" b="1" smtClean="0">
                <a:ea typeface="+mn-ea"/>
                <a:cs typeface="B Lotus" pitchFamily="2" charset="-78"/>
              </a:rPr>
              <a:t>فرقي بين علم و غيرعلم نيست (نسبيت‌گرايي)</a:t>
            </a:r>
            <a:endParaRPr lang="en-US" sz="36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71563"/>
          </a:xfrm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fa-IR" sz="3600" b="1" smtClean="0">
                <a:cs typeface="B Titr" panose="00000700000000000000" pitchFamily="2" charset="-78"/>
              </a:rPr>
              <a:t>ورود اين نگاه به جامعه ما</a:t>
            </a:r>
            <a:br>
              <a:rPr lang="fa-IR" sz="3600" b="1" smtClean="0">
                <a:cs typeface="B Titr" panose="00000700000000000000" pitchFamily="2" charset="-78"/>
              </a:rPr>
            </a:br>
            <a:r>
              <a:rPr lang="fa-IR" sz="3600" b="1" smtClean="0">
                <a:cs typeface="B Titr" panose="00000700000000000000" pitchFamily="2" charset="-78"/>
              </a:rPr>
              <a:t>اولین موضع‌گیری‌ها در مساله علم دینی</a:t>
            </a:r>
            <a:endParaRPr lang="en-US" sz="3600" smtClean="0">
              <a:cs typeface="B Titr" panose="00000700000000000000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1563" y="2214563"/>
            <a:ext cx="74295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 rtl="1"/>
            <a:r>
              <a:rPr lang="fa-IR" sz="3200" b="1">
                <a:solidFill>
                  <a:srgbClr val="C00000"/>
                </a:solidFill>
                <a:cs typeface="B Lotus" pitchFamily="2" charset="-78"/>
              </a:rPr>
              <a:t>محوريت روش تجربي در تحليل علم</a:t>
            </a:r>
          </a:p>
          <a:p>
            <a:pPr marL="514350" indent="-514350" algn="ctr" rtl="1"/>
            <a:endParaRPr lang="fa-IR" sz="3200" b="1">
              <a:cs typeface="B Lotus" pitchFamily="2" charset="-78"/>
            </a:endParaRPr>
          </a:p>
          <a:p>
            <a:pPr marL="514350" indent="-514350" algn="r" rtl="1"/>
            <a:r>
              <a:rPr lang="fa-IR" sz="3200" b="1">
                <a:cs typeface="B Lotus" pitchFamily="2" charset="-78"/>
              </a:rPr>
              <a:t>نگاه پوزيتيويستي (مخالفان علم ديني):</a:t>
            </a:r>
          </a:p>
          <a:p>
            <a:pPr marL="514350" indent="-514350" algn="ctr" rtl="1"/>
            <a:endParaRPr lang="fa-IR" sz="1200" b="1">
              <a:cs typeface="B Lotus" pitchFamily="2" charset="-78"/>
            </a:endParaRPr>
          </a:p>
          <a:p>
            <a:pPr marL="514350" indent="-514350" algn="ctr" rtl="1"/>
            <a:r>
              <a:rPr lang="fa-IR" sz="3200" b="1">
                <a:cs typeface="B Lotus" pitchFamily="2" charset="-78"/>
              </a:rPr>
              <a:t> </a:t>
            </a:r>
            <a:r>
              <a:rPr lang="fa-IR" sz="2800" b="1">
                <a:cs typeface="B Lotus" pitchFamily="2" charset="-78"/>
              </a:rPr>
              <a:t>تفکيک روش تجربي از روش عقلي و نقلي</a:t>
            </a:r>
          </a:p>
          <a:p>
            <a:pPr marL="514350" indent="-514350" algn="ctr" rtl="1"/>
            <a:endParaRPr lang="fa-IR" sz="3600" b="1">
              <a:cs typeface="B Lotus" pitchFamily="2" charset="-78"/>
            </a:endParaRPr>
          </a:p>
          <a:p>
            <a:pPr marL="514350" indent="-514350" algn="r" rtl="1"/>
            <a:r>
              <a:rPr lang="fa-IR" sz="3200" b="1">
                <a:cs typeface="B Lotus" pitchFamily="2" charset="-78"/>
              </a:rPr>
              <a:t>نگاه پساپوزيتيويستي (برخي موافقان علم ديني):</a:t>
            </a:r>
          </a:p>
          <a:p>
            <a:pPr marL="514350" indent="-514350" algn="ctr" rtl="1"/>
            <a:endParaRPr lang="fa-IR" sz="1400" b="1">
              <a:cs typeface="B Lotus" pitchFamily="2" charset="-78"/>
            </a:endParaRPr>
          </a:p>
          <a:p>
            <a:pPr marL="514350" indent="-514350" algn="ctr" rtl="1"/>
            <a:r>
              <a:rPr lang="fa-IR" sz="3600" b="1">
                <a:cs typeface="B Lotus" pitchFamily="2" charset="-78"/>
              </a:rPr>
              <a:t> </a:t>
            </a:r>
            <a:r>
              <a:rPr lang="fa-IR" sz="2800" b="1" smtClean="0">
                <a:cs typeface="B Lotus" pitchFamily="2" charset="-78"/>
              </a:rPr>
              <a:t>نسیبت معرفت و جدي </a:t>
            </a:r>
            <a:r>
              <a:rPr lang="fa-IR" sz="2800" b="1">
                <a:cs typeface="B Lotus" pitchFamily="2" charset="-78"/>
              </a:rPr>
              <a:t>گرفتن مولفه‌هاي فرهنگي در علم</a:t>
            </a:r>
            <a:endParaRPr lang="en-US" sz="2800" b="1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82416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fa-IR" sz="3200" b="1" smtClean="0">
                <a:cs typeface="B Lotus" panose="00000400000000000000" pitchFamily="2" charset="-78"/>
              </a:rPr>
              <a:t>ماده‌هاي مختلف قضيه در ذيل صورت واحد قياس قابل جمع است.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fa-IR" sz="2800" b="1" smtClean="0">
                <a:cs typeface="B Lotus" panose="00000400000000000000" pitchFamily="2" charset="-78"/>
              </a:rPr>
              <a:t>الف ب است + ب ج است = الف ج است.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fa-IR" sz="2800" b="1" smtClean="0">
              <a:cs typeface="B Lotus" panose="00000400000000000000" pitchFamily="2" charset="-78"/>
            </a:endParaRP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fa-IR" sz="3200" b="1" smtClean="0">
                <a:cs typeface="B Lotus" panose="00000400000000000000" pitchFamily="2" charset="-78"/>
              </a:rPr>
              <a:t>تناقض بين محصول دو روش قابل قبول نيست.</a:t>
            </a:r>
            <a:endParaRPr lang="en-US" sz="3200" b="1" smtClean="0">
              <a:cs typeface="B Lotus" panose="00000400000000000000" pitchFamily="2" charset="-78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fa-IR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5750" y="1071563"/>
            <a:ext cx="8372475" cy="1928812"/>
          </a:xfrm>
        </p:spPr>
        <p:txBody>
          <a:bodyPr/>
          <a:lstStyle/>
          <a:p>
            <a:pPr algn="ctr" eaLnBrk="1" hangingPunct="1"/>
            <a: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  <a:t>آيا روش تجربي را ملاک علم بودن علم دانستن و </a:t>
            </a:r>
            <a:b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</a:br>
            <a:r>
              <a:rPr lang="fa-IR" sz="3600" b="1" smtClean="0">
                <a:solidFill>
                  <a:srgbClr val="C00000"/>
                </a:solidFill>
                <a:cs typeface="B Lotus" panose="00000400000000000000" pitchFamily="2" charset="-78"/>
              </a:rPr>
              <a:t>تفکيک روشي علوم (به روش تجربي و روش عقلي) منطقي و قابل دفاع است؟</a:t>
            </a:r>
          </a:p>
        </p:txBody>
      </p:sp>
    </p:spTree>
    <p:extLst>
      <p:ext uri="{BB962C8B-B14F-4D97-AF65-F5344CB8AC3E}">
        <p14:creationId xmlns:p14="http://schemas.microsoft.com/office/powerpoint/2010/main" val="1077518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643562"/>
          </a:xfrm>
        </p:spPr>
        <p:txBody>
          <a:bodyPr>
            <a:normAutofit fontScale="92500" lnSpcReduction="20000"/>
          </a:bodyPr>
          <a:lstStyle/>
          <a:p>
            <a:pPr marL="274320" indent="-274320" algn="ctr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 با وجود آن اشکال مهم منطقي،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 چرا اصرار بر روش تجربي وتفکيک روشي اينقدر مهم و معروف گرديده است؟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سير نگاه به علم در غرب از بيکن تا کنت:</a:t>
            </a: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تبديل وظيفه علم از شناخت واقعيت به تسلط بر عالم</a:t>
            </a:r>
            <a:endParaRPr lang="en-US" sz="3200" b="1" dirty="0" smtClean="0">
              <a:ea typeface="+mn-ea"/>
              <a:cs typeface="B Lotus" pitchFamily="2" charset="-78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200" b="1" dirty="0" smtClean="0">
              <a:ea typeface="+mn-ea"/>
              <a:cs typeface="B Lotus" pitchFamily="2" charset="-78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 startAt="2"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سير تفکر فلسفي غرب از دکارت تا کانت: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تبديل وظيفه فلسفه از واقعيت‌شناسي به ذهن‌شناسي، و 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dirty="0" smtClean="0">
                <a:ea typeface="+mn-ea"/>
                <a:cs typeface="B Lotus" pitchFamily="2" charset="-78"/>
              </a:rPr>
              <a:t>جدا شدن عرصه کار فلسفه از عرصه کار علم تجربي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dirty="0" smtClean="0">
              <a:ea typeface="+mn-ea"/>
              <a:cs typeface="B Lotus" pitchFamily="2" charset="-78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271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16707"/>
          </a:xfrm>
          <a:noFill/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z="4800" b="1" smtClean="0">
                <a:cs typeface="B Lotus" pitchFamily="2" charset="-78"/>
              </a:rPr>
              <a:t>2. مبادي و مباني علم، یا پيش‌فرض‌ها؟</a:t>
            </a:r>
            <a:endParaRPr lang="en-US" sz="4800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84976" cy="4824536"/>
          </a:xfrm>
        </p:spPr>
        <p:txBody>
          <a:bodyPr/>
          <a:lstStyle/>
          <a:p>
            <a:pPr marL="0" indent="0">
              <a:buNone/>
            </a:pP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دیدگاه پوزیتیویسم و پساپوزیتیویسم</a:t>
            </a:r>
            <a:r>
              <a:rPr lang="fa-IR" sz="2800" b="1">
                <a:solidFill>
                  <a:srgbClr val="FF0000"/>
                </a:solidFill>
                <a:cs typeface="B Lotus" pitchFamily="2" charset="-78"/>
              </a:rPr>
              <a:t>: </a:t>
            </a: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معرفت منحصر در روش تجربی است</a:t>
            </a: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پوزیتیویسم: پیشفرضها را تا حد امکان دخالت ندهید.</a:t>
            </a: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پست پوزیتیویسم: نمی توانید؛ لذا علم پارادایمیک و نسبی است.</a:t>
            </a:r>
          </a:p>
          <a:p>
            <a:pPr marL="0" indent="0">
              <a:buNone/>
            </a:pPr>
            <a:r>
              <a:rPr lang="fa-IR" sz="2800" b="1">
                <a:solidFill>
                  <a:srgbClr val="FF0000"/>
                </a:solidFill>
                <a:cs typeface="B Lotus" pitchFamily="2" charset="-78"/>
              </a:rPr>
              <a:t>تحلیل منطقی- فلسفی از جایگاه </a:t>
            </a:r>
            <a:r>
              <a:rPr lang="fa-IR" sz="2800" b="1" smtClean="0">
                <a:solidFill>
                  <a:srgbClr val="FF0000"/>
                </a:solidFill>
                <a:cs typeface="B Lotus" pitchFamily="2" charset="-78"/>
              </a:rPr>
              <a:t>پیشفرضها</a:t>
            </a:r>
            <a:endParaRPr lang="fa-IR" sz="2800" b="1">
              <a:cs typeface="B Lotus" pitchFamily="2" charset="-78"/>
            </a:endParaRPr>
          </a:p>
          <a:p>
            <a:pPr marL="0" indent="0">
              <a:buNone/>
            </a:pPr>
            <a:r>
              <a:rPr lang="fa-IR" sz="2800" b="1" smtClean="0">
                <a:cs typeface="B Lotus" pitchFamily="2" charset="-78"/>
              </a:rPr>
              <a:t>اگر معرفت منحصر در داده های تجربی نیست، پس پیشفرضها قابلیت بحث معرفتی پیدا می کنند و به عنوان مبادی علم، مورد بررسی معرفتی قرار می گیرند و ورود آنها لزوما به نسبی گرایی منجر نمی شود. مثلا: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smtClean="0">
                <a:cs typeface="B Lotus" pitchFamily="2" charset="-78"/>
              </a:rPr>
              <a:t>1. آیا عالم منحصر در ماده فیزیکی است؟ 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smtClean="0">
                <a:cs typeface="B Lotus" pitchFamily="2" charset="-78"/>
              </a:rPr>
              <a:t>2. آیا انسان منحصر در ابعاد جسمی و مادی است؟</a:t>
            </a:r>
          </a:p>
          <a:p>
            <a:pPr marL="0" indent="0">
              <a:buFont typeface="Wingdings 2" pitchFamily="18" charset="2"/>
              <a:buNone/>
            </a:pPr>
            <a:r>
              <a:rPr lang="fa-IR" sz="2400" b="1" smtClean="0">
                <a:cs typeface="B Lotus" pitchFamily="2" charset="-78"/>
              </a:rPr>
              <a:t>3</a:t>
            </a:r>
            <a:r>
              <a:rPr lang="fa-IR" sz="2400" b="1">
                <a:cs typeface="B Lotus" pitchFamily="2" charset="-78"/>
              </a:rPr>
              <a:t>. آیا اختیار (انسان شناسی) با علیت (جهان شناسی) قابل جمع است؟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1000125"/>
            <a:ext cx="8463855" cy="844699"/>
          </a:xfrm>
        </p:spPr>
        <p:txBody>
          <a:bodyPr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b="1" smtClean="0">
                <a:cs typeface="B Lotus" pitchFamily="2" charset="-78"/>
              </a:rPr>
              <a:t>3. جایگاه معرفتی ارزشها، نسبت علم و اخلاق</a:t>
            </a:r>
            <a:endParaRPr lang="fa-IR" b="1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2276872"/>
            <a:ext cx="8229600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a-IR" sz="4000" b="1" smtClean="0">
                <a:solidFill>
                  <a:srgbClr val="FF0000"/>
                </a:solidFill>
                <a:cs typeface="B Lotus" pitchFamily="2" charset="-78"/>
              </a:rPr>
              <a:t>پوزیتیویسم </a:t>
            </a:r>
            <a:r>
              <a:rPr lang="fa-IR" sz="4000" b="1">
                <a:solidFill>
                  <a:srgbClr val="FF0000"/>
                </a:solidFill>
                <a:cs typeface="B Lotus" pitchFamily="2" charset="-78"/>
              </a:rPr>
              <a:t>و پساپوزیتیویسم: معرفت </a:t>
            </a:r>
            <a:r>
              <a:rPr lang="fa-IR" sz="4000" b="1" smtClean="0">
                <a:solidFill>
                  <a:srgbClr val="FF0000"/>
                </a:solidFill>
                <a:cs typeface="B Lotus" pitchFamily="2" charset="-78"/>
              </a:rPr>
              <a:t>منحصردر داده های </a:t>
            </a:r>
            <a:r>
              <a:rPr lang="fa-IR" sz="4000" b="1">
                <a:solidFill>
                  <a:srgbClr val="FF0000"/>
                </a:solidFill>
                <a:cs typeface="B Lotus" pitchFamily="2" charset="-78"/>
              </a:rPr>
              <a:t>تجربی است</a:t>
            </a:r>
          </a:p>
          <a:p>
            <a:pPr marL="0" indent="0">
              <a:buNone/>
            </a:pPr>
            <a:r>
              <a:rPr lang="fa-IR" sz="4000" b="1">
                <a:cs typeface="B Lotus" pitchFamily="2" charset="-78"/>
              </a:rPr>
              <a:t>پوزیتیویسم: </a:t>
            </a:r>
            <a:r>
              <a:rPr lang="fa-IR" sz="4000" b="1" smtClean="0">
                <a:cs typeface="B Lotus" pitchFamily="2" charset="-78"/>
              </a:rPr>
              <a:t>ارزشها </a:t>
            </a:r>
            <a:r>
              <a:rPr lang="fa-IR" sz="4000" b="1">
                <a:cs typeface="B Lotus" pitchFamily="2" charset="-78"/>
              </a:rPr>
              <a:t>را تا حد امکان دخالت ندهید.</a:t>
            </a:r>
          </a:p>
          <a:p>
            <a:pPr marL="0" indent="0">
              <a:buNone/>
            </a:pPr>
            <a:r>
              <a:rPr lang="fa-IR" sz="4000" b="1">
                <a:cs typeface="B Lotus" pitchFamily="2" charset="-78"/>
              </a:rPr>
              <a:t>پست پوزیتیویسم: نمی توانید؛ لذا علم </a:t>
            </a:r>
            <a:r>
              <a:rPr lang="fa-IR" sz="4000" b="1" smtClean="0">
                <a:cs typeface="B Lotus" pitchFamily="2" charset="-78"/>
              </a:rPr>
              <a:t>پدیده ای فرهنگی </a:t>
            </a:r>
            <a:r>
              <a:rPr lang="fa-IR" sz="4000" b="1">
                <a:cs typeface="B Lotus" pitchFamily="2" charset="-78"/>
              </a:rPr>
              <a:t>و نسبی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fa-IR" b="1" smtClean="0">
              <a:solidFill>
                <a:srgbClr val="FF0000"/>
              </a:solidFill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4000" b="1" smtClean="0">
                <a:solidFill>
                  <a:srgbClr val="FF0000"/>
                </a:solidFill>
                <a:cs typeface="B Lotus" pitchFamily="2" charset="-78"/>
              </a:rPr>
              <a:t>تحلیل </a:t>
            </a:r>
            <a:r>
              <a:rPr lang="fa-IR" sz="4000" b="1">
                <a:solidFill>
                  <a:srgbClr val="FF0000"/>
                </a:solidFill>
                <a:cs typeface="B Lotus" pitchFamily="2" charset="-78"/>
              </a:rPr>
              <a:t>منطقی- فلسفی از جایگاه </a:t>
            </a:r>
            <a:r>
              <a:rPr lang="fa-IR" sz="4000" b="1" smtClean="0">
                <a:solidFill>
                  <a:srgbClr val="FF0000"/>
                </a:solidFill>
                <a:cs typeface="B Lotus" pitchFamily="2" charset="-78"/>
              </a:rPr>
              <a:t>ارزشها</a:t>
            </a:r>
            <a:endParaRPr lang="fa-IR" sz="4000" b="1">
              <a:solidFill>
                <a:srgbClr val="FF0000"/>
              </a:solidFill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اشکال هيوم در باب نسبت هست و باید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راه‌حل: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تقسیم ارزشها به ارزش مطلق و روش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fa-IR" sz="4000" b="1" smtClean="0">
                <a:ea typeface="+mn-ea"/>
                <a:cs typeface="B Lotus" pitchFamily="2" charset="-78"/>
              </a:rPr>
              <a:t>تحليل وجودشناختي غايات (واقعي بودن غايت)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4. نقش و جايگاه عالم در علم</a:t>
            </a:r>
            <a:endParaRPr lang="en-US" b="1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4551784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fa-IR" sz="3200" b="1" smtClean="0">
              <a:ea typeface="+mn-ea"/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sz="3200" b="1" smtClean="0">
                <a:solidFill>
                  <a:srgbClr val="FF0000"/>
                </a:solidFill>
                <a:cs typeface="B Lotus" pitchFamily="2" charset="-78"/>
              </a:rPr>
              <a:t>اشاره ای به نزاعهای پوزیتیویسم </a:t>
            </a:r>
            <a:r>
              <a:rPr lang="fa-IR" sz="3200" b="1">
                <a:solidFill>
                  <a:srgbClr val="FF0000"/>
                </a:solidFill>
                <a:cs typeface="B Lotus" pitchFamily="2" charset="-78"/>
              </a:rPr>
              <a:t>و پساپوزیتیویسم</a:t>
            </a:r>
            <a:r>
              <a:rPr lang="fa-IR" sz="3200" b="1" smtClean="0">
                <a:solidFill>
                  <a:srgbClr val="FF0000"/>
                </a:solidFill>
                <a:cs typeface="B Lotus" pitchFamily="2" charset="-78"/>
              </a:rPr>
              <a:t>:</a:t>
            </a:r>
            <a:endParaRPr lang="fa-IR" sz="32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ماشين منطقي يا صاحب نظر؟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توليد کارخانه اي پژوهشگر يا تربيت انديشمند؟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تکنولوژي براي انسان يا انسان براي تکنولوژي؟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هدف نظام آموزشي مدرن: جهت گيري شغلي يا علمي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ea typeface="+mn-ea"/>
                <a:cs typeface="B Lotus" pitchFamily="2" charset="-78"/>
              </a:rPr>
              <a:t>   (علم براي ثروت و  ...، يا علم براي حقيقت جويي)؟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3200" b="1" smtClean="0">
              <a:ea typeface="+mn-ea"/>
              <a:cs typeface="B Lotus" pitchFamily="2" charset="-78"/>
            </a:endParaRPr>
          </a:p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3200" b="1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آيا اخلاق در فرآیند عالم شدن اثري دارد؟</a:t>
            </a:r>
            <a:endParaRPr lang="en-US" sz="3200" b="1">
              <a:solidFill>
                <a:schemeClr val="accent6">
                  <a:lumMod val="50000"/>
                </a:schemeClr>
              </a:solidFill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22945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نحوه شکل گيري علم در ضمير عالم</a:t>
            </a:r>
            <a:endParaRPr lang="en-US" b="1" smtClean="0">
              <a:cs typeface="B Lotus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14099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solidFill>
                  <a:srgbClr val="FF0000"/>
                </a:solidFill>
                <a:ea typeface="+mn-ea"/>
                <a:cs typeface="B Lotus" pitchFamily="2" charset="-78"/>
              </a:rPr>
              <a:t>تحلیل منطقی- فلسفی از نسبت وجودی علم و اخلاق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1- درهم تنيدگي ابعاد معرفتي و اخلاقي در وجود انسان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ea typeface="+mn-ea"/>
                <a:cs typeface="B Lotus" pitchFamily="2" charset="-78"/>
              </a:rPr>
              <a:t>دليل</a:t>
            </a:r>
            <a:r>
              <a:rPr lang="fa-IR" sz="2400" b="1" smtClean="0">
                <a:ea typeface="+mn-ea"/>
                <a:cs typeface="B Lotus" pitchFamily="2" charset="-78"/>
              </a:rPr>
              <a:t>: - عمل پژوهش يک فعل ارادي است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smtClean="0">
                <a:ea typeface="+mn-ea"/>
                <a:cs typeface="B Lotus" pitchFamily="2" charset="-78"/>
              </a:rPr>
              <a:t>       - هرفعل ارادي غايتمند است.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نتيجه</a:t>
            </a:r>
            <a:r>
              <a:rPr lang="fa-IR" sz="24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: خواسته من در جهت‌گيري و برنامه پژوهشي من موثر است. (نسبی گرایی؟)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راهکار</a:t>
            </a:r>
            <a:r>
              <a:rPr lang="fa-IR" sz="2400" b="1" smtClean="0">
                <a:solidFill>
                  <a:schemeClr val="accent6">
                    <a:lumMod val="50000"/>
                  </a:schemeClr>
                </a:solidFill>
                <a:ea typeface="+mn-ea"/>
                <a:cs typeface="B Lotus" pitchFamily="2" charset="-78"/>
              </a:rPr>
              <a:t>: الف. بودايي (بي‌جهتي) 		ب. اسلامي (حقيقت‌جويي)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2400" b="1" smtClean="0">
              <a:solidFill>
                <a:schemeClr val="accent6">
                  <a:lumMod val="50000"/>
                </a:schemeClr>
              </a:solidFill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 smtClean="0">
                <a:ea typeface="+mn-ea"/>
                <a:cs typeface="B Lotus" pitchFamily="2" charset="-78"/>
              </a:rPr>
              <a:t>2- دريافت علم از مراتب بالاتر وجود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ea typeface="+mn-ea"/>
                <a:cs typeface="B Lotus" pitchFamily="2" charset="-78"/>
              </a:rPr>
              <a:t>دليل</a:t>
            </a:r>
            <a:r>
              <a:rPr lang="fa-IR" sz="2400" b="1" smtClean="0">
                <a:ea typeface="+mn-ea"/>
                <a:cs typeface="B Lotus" pitchFamily="2" charset="-78"/>
              </a:rPr>
              <a:t>: معطي شيء، فاقد شيء نيست.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solidFill>
                  <a:srgbClr val="C00000"/>
                </a:solidFill>
                <a:ea typeface="+mn-ea"/>
                <a:cs typeface="B Lotus" pitchFamily="2" charset="-78"/>
              </a:rPr>
              <a:t>نتيجه</a:t>
            </a:r>
            <a:r>
              <a:rPr lang="fa-IR" sz="2400" b="1" smtClean="0">
                <a:solidFill>
                  <a:srgbClr val="C00000"/>
                </a:solidFill>
                <a:ea typeface="+mn-ea"/>
                <a:cs typeface="B Lotus" pitchFamily="2" charset="-78"/>
              </a:rPr>
              <a:t>: نقش سنخيت بين معطي و گيرنده در دستيابي به حقيقت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400" b="1" u="sng" smtClean="0">
                <a:ea typeface="+mn-ea"/>
                <a:cs typeface="B Lotus" pitchFamily="2" charset="-78"/>
              </a:rPr>
              <a:t>رفع اشکال </a:t>
            </a:r>
            <a:r>
              <a:rPr lang="fa-IR" sz="2400" b="1" smtClean="0">
                <a:ea typeface="+mn-ea"/>
                <a:cs typeface="B Lotus" pitchFamily="2" charset="-78"/>
              </a:rPr>
              <a:t>در کافران: توجه به دو وصف رحمانيت و رحيميت در دريافت علم</a:t>
            </a:r>
            <a:endParaRPr lang="en-US" sz="2400" b="1">
              <a:ea typeface="+mn-ea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smtClean="0">
                <a:cs typeface="B Titr" panose="00000700000000000000" pitchFamily="2" charset="-78"/>
              </a:rPr>
              <a:t>مقایسه مباحث معرفت شناسی (1) و (2)</a:t>
            </a:r>
            <a:endParaRPr lang="en-US" sz="44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653136"/>
          </a:xfrm>
        </p:spPr>
        <p:txBody>
          <a:bodyPr numCol="2"/>
          <a:lstStyle/>
          <a:p>
            <a:pPr marL="0" indent="0">
              <a:buNone/>
            </a:pPr>
            <a:r>
              <a:rPr lang="fa-IR" sz="3200" b="1" smtClean="0">
                <a:solidFill>
                  <a:srgbClr val="C00000"/>
                </a:solidFill>
                <a:cs typeface="B Lotus" panose="00000400000000000000" pitchFamily="2" charset="-78"/>
              </a:rPr>
              <a:t>معرفت شناسی (2)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حقیقت وحی و قرآن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جامعیت دین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معرفت دینی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نقد و بررسی وضعیت علم دردوره جدید (علم سکولار)</a:t>
            </a:r>
          </a:p>
          <a:p>
            <a:r>
              <a:rPr lang="fa-IR" sz="3200" b="1" smtClean="0">
                <a:cs typeface="B Lotus" panose="00000400000000000000" pitchFamily="2" charset="-78"/>
              </a:rPr>
              <a:t>فرایند تحقق علم دینی</a:t>
            </a:r>
          </a:p>
          <a:p>
            <a:endParaRPr lang="fa-IR" sz="3200" b="1" smtClean="0">
              <a:cs typeface="B Lotus" panose="00000400000000000000" pitchFamily="2" charset="-78"/>
            </a:endParaRPr>
          </a:p>
          <a:p>
            <a:pPr marL="0" indent="0">
              <a:buNone/>
            </a:pPr>
            <a:r>
              <a:rPr lang="fa-IR" sz="3200" b="1" smtClean="0">
                <a:solidFill>
                  <a:srgbClr val="C00000"/>
                </a:solidFill>
                <a:cs typeface="B Lotus" panose="00000400000000000000" pitchFamily="2" charset="-78"/>
              </a:rPr>
              <a:t>معرفت شناسی (1)</a:t>
            </a:r>
            <a:endParaRPr lang="fa-IR" sz="3200" b="1">
              <a:solidFill>
                <a:srgbClr val="C00000"/>
              </a:solidFill>
              <a:cs typeface="B Lotus" panose="00000400000000000000" pitchFamily="2" charset="-78"/>
            </a:endParaRPr>
          </a:p>
          <a:p>
            <a:r>
              <a:rPr lang="fa-IR" sz="3200" b="1" smtClean="0">
                <a:cs typeface="B Lotus" panose="00000400000000000000" pitchFamily="2" charset="-78"/>
              </a:rPr>
              <a:t>ضرورت </a:t>
            </a:r>
            <a:r>
              <a:rPr lang="fa-IR" sz="3200" b="1">
                <a:cs typeface="B Lotus" panose="00000400000000000000" pitchFamily="2" charset="-78"/>
              </a:rPr>
              <a:t>دین</a:t>
            </a:r>
          </a:p>
          <a:p>
            <a:r>
              <a:rPr lang="fa-IR" sz="3200" b="1">
                <a:cs typeface="B Lotus" panose="00000400000000000000" pitchFamily="2" charset="-78"/>
              </a:rPr>
              <a:t>قلمروی دین</a:t>
            </a:r>
          </a:p>
          <a:p>
            <a:r>
              <a:rPr lang="fa-IR" sz="3200" b="1">
                <a:cs typeface="B Lotus" panose="00000400000000000000" pitchFamily="2" charset="-78"/>
              </a:rPr>
              <a:t>نسبت عقل و دین</a:t>
            </a:r>
          </a:p>
          <a:p>
            <a:r>
              <a:rPr lang="fa-IR" sz="3200" b="1">
                <a:cs typeface="B Lotus" panose="00000400000000000000" pitchFamily="2" charset="-78"/>
              </a:rPr>
              <a:t>نسبت علم و </a:t>
            </a:r>
            <a:r>
              <a:rPr lang="fa-IR" sz="3200" b="1" smtClean="0">
                <a:cs typeface="B Lotus" panose="00000400000000000000" pitchFamily="2" charset="-78"/>
              </a:rPr>
              <a:t>دین</a:t>
            </a:r>
          </a:p>
          <a:p>
            <a:endParaRPr lang="fa-IR" sz="3200" b="1">
              <a:cs typeface="B Lotus" panose="00000400000000000000" pitchFamily="2" charset="-78"/>
            </a:endParaRPr>
          </a:p>
          <a:p>
            <a:r>
              <a:rPr lang="fa-IR" sz="3200" b="1">
                <a:cs typeface="B Lotus" panose="00000400000000000000" pitchFamily="2" charset="-78"/>
              </a:rPr>
              <a:t>معنا و ضرورت علم دینی</a:t>
            </a:r>
          </a:p>
          <a:p>
            <a:endParaRPr lang="en-US" sz="3200" b="1"/>
          </a:p>
        </p:txBody>
      </p:sp>
    </p:spTree>
    <p:extLst>
      <p:ext uri="{BB962C8B-B14F-4D97-AF65-F5344CB8AC3E}">
        <p14:creationId xmlns:p14="http://schemas.microsoft.com/office/powerpoint/2010/main" val="33222257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2214563"/>
            <a:ext cx="8229600" cy="43576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در موضوع واحد، از همه منابع و ابزارهاي شناخت (حس، برهان، شهود، وحي) به تناسب موضوع مي‌توان استفاده کرد.</a:t>
            </a:r>
          </a:p>
          <a:p>
            <a:pPr>
              <a:buFont typeface="Arial" pitchFamily="34" charset="0"/>
              <a:buChar char="•"/>
            </a:pPr>
            <a:endParaRPr lang="en-US" sz="3200" b="1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هم بحث پيش‌فرض‌ها و هم بحث ارزشها قابليت بحث معرفتي دارند (مبادي تصوري و تصديقي، حکمت عملي)</a:t>
            </a:r>
          </a:p>
          <a:p>
            <a:pPr>
              <a:buFont typeface="Arial" pitchFamily="34" charset="0"/>
              <a:buChar char="•"/>
            </a:pPr>
            <a:endParaRPr lang="fa-IR" sz="3200" b="1" smtClean="0">
              <a:cs typeface="B Lot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fa-IR" sz="3200" b="1" smtClean="0">
                <a:cs typeface="B Lotus" pitchFamily="2" charset="-78"/>
              </a:rPr>
              <a:t>علم ربط وجودي با عالم دارد.</a:t>
            </a:r>
            <a:endParaRPr lang="en-US" sz="3200" b="1" smtClean="0">
              <a:cs typeface="B Lotus" pitchFamily="2" charset="-78"/>
            </a:endParaRPr>
          </a:p>
          <a:p>
            <a:pPr>
              <a:buFont typeface="Wingdings 2" pitchFamily="18" charset="2"/>
              <a:buNone/>
            </a:pPr>
            <a:endParaRPr lang="fa-IR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50" y="1071563"/>
            <a:ext cx="8372475" cy="928687"/>
          </a:xfrm>
        </p:spPr>
        <p:txBody>
          <a:bodyPr/>
          <a:lstStyle/>
          <a:p>
            <a:pPr algn="ctr"/>
            <a:r>
              <a:rPr lang="fa-IR" sz="4400" b="1" smtClean="0">
                <a:cs typeface="B Lotus" pitchFamily="2" charset="-78"/>
              </a:rPr>
              <a:t>جمع‌بندي بحث علم</a:t>
            </a:r>
            <a:endParaRPr lang="fa-IR" sz="4800" b="1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50"/>
          </a:xfrm>
        </p:spPr>
        <p:txBody>
          <a:bodyPr/>
          <a:lstStyle/>
          <a:p>
            <a:pPr algn="ctr"/>
            <a:r>
              <a:rPr lang="fa-IR" sz="4400" smtClean="0">
                <a:cs typeface="B Titr" panose="00000700000000000000" pitchFamily="2" charset="-78"/>
              </a:rPr>
              <a:t>4. علم دینی و تعارض علم و دین</a:t>
            </a:r>
            <a:endParaRPr lang="en-US" sz="440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163"/>
            <a:ext cx="9144000" cy="4662189"/>
          </a:xfrm>
        </p:spPr>
        <p:txBody>
          <a:bodyPr/>
          <a:lstStyle/>
          <a:p>
            <a:pPr marL="0" indent="0">
              <a:buNone/>
            </a:pPr>
            <a:r>
              <a:rPr lang="fa-IR" sz="30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anose="00000400000000000000" pitchFamily="2" charset="-78"/>
              </a:rPr>
              <a:t>اگر بین داده‌های بشری و معارف وحیانی تعارض رخ دهد، چه باید کرد</a:t>
            </a:r>
            <a:r>
              <a:rPr lang="fa-IR" sz="30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Lotus" panose="00000400000000000000" pitchFamily="2" charset="-78"/>
              </a:rPr>
              <a:t>؟</a:t>
            </a:r>
          </a:p>
          <a:p>
            <a:pPr marL="0" indent="0">
              <a:buNone/>
            </a:pPr>
            <a:endParaRPr lang="fa-IR" sz="1600" b="1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Lotus" panose="00000400000000000000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cs typeface="B Lotus" pitchFamily="2" charset="-78"/>
              </a:rPr>
              <a:t>1) همواره تعارض </a:t>
            </a:r>
            <a:r>
              <a:rPr lang="fa-IR" b="1">
                <a:cs typeface="B Lotus" pitchFamily="2" charset="-78"/>
              </a:rPr>
              <a:t>بين عقل (گزاره‌هاي معرفتي غيروحياني يا «فهم» ما از خلقت) و نقل (فهم ما از وحي) است؛ نه بين عقل و </a:t>
            </a:r>
            <a:r>
              <a:rPr lang="fa-IR" b="1" smtClean="0">
                <a:cs typeface="B Lotus" pitchFamily="2" charset="-78"/>
              </a:rPr>
              <a:t>دين؛ یا علم و دین. 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solidFill>
                  <a:srgbClr val="00B050"/>
                </a:solidFill>
                <a:cs typeface="B Lotus" pitchFamily="2" charset="-78"/>
              </a:rPr>
              <a:t>دين </a:t>
            </a:r>
            <a:r>
              <a:rPr lang="fa-IR" b="1">
                <a:solidFill>
                  <a:srgbClr val="00B050"/>
                </a:solidFill>
                <a:cs typeface="B Lotus" pitchFamily="2" charset="-78"/>
              </a:rPr>
              <a:t>مجموع عقل و نقل است</a:t>
            </a:r>
            <a:r>
              <a:rPr lang="fa-IR" b="1" smtClean="0">
                <a:solidFill>
                  <a:srgbClr val="00B050"/>
                </a:solidFill>
                <a:cs typeface="B Lotus" pitchFamily="2" charset="-78"/>
              </a:rPr>
              <a:t>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sz="1400" b="1">
              <a:cs typeface="B Lotus" pitchFamily="2" charset="-78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fa-IR" b="1" smtClean="0">
                <a:cs typeface="B Lotus" pitchFamily="2" charset="-78"/>
              </a:rPr>
              <a:t>2) راه </a:t>
            </a:r>
            <a:r>
              <a:rPr lang="fa-IR" b="1">
                <a:cs typeface="B Lotus" pitchFamily="2" charset="-78"/>
              </a:rPr>
              <a:t>رفع تعارض، توسعه مباحث «تعادل و تراجيح</a:t>
            </a:r>
            <a:r>
              <a:rPr lang="fa-IR" b="1" smtClean="0">
                <a:cs typeface="B Lotus" pitchFamily="2" charset="-78"/>
              </a:rPr>
              <a:t>» (روش‌شناسی) </a:t>
            </a:r>
            <a:r>
              <a:rPr lang="fa-IR" b="1">
                <a:cs typeface="B Lotus" pitchFamily="2" charset="-78"/>
              </a:rPr>
              <a:t>است: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b="1">
                <a:cs typeface="B Lotus" pitchFamily="2" charset="-78"/>
              </a:rPr>
              <a:t>همان گونه که بين جملات وحي (قرآن و حديث) تناقضي نيست؛ و تعارض بين يک جمله معتبر و يک جمله غيرمعتبر، يا تعارض بين دو «فهم» از جملات وحي است؛ بين فعل تکويني خدا و فعل تشريعي او نيز تعارضي نيست؛ و تعارض بين «فهم» ما از فعل خدا و «فهم» ما از سخن خداوند است</a:t>
            </a:r>
            <a:r>
              <a:rPr lang="fa-IR" b="1" smtClean="0">
                <a:cs typeface="B Lotus" pitchFamily="2" charset="-78"/>
              </a:rPr>
              <a:t>.</a:t>
            </a:r>
            <a:endParaRPr lang="fa-IR" b="1"/>
          </a:p>
        </p:txBody>
      </p:sp>
    </p:spTree>
    <p:extLst>
      <p:ext uri="{BB962C8B-B14F-4D97-AF65-F5344CB8AC3E}">
        <p14:creationId xmlns:p14="http://schemas.microsoft.com/office/powerpoint/2010/main" val="396346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067966"/>
          </a:xfrm>
        </p:spPr>
        <p:txBody>
          <a:bodyPr/>
          <a:lstStyle/>
          <a:p>
            <a:pPr algn="ctr"/>
            <a:r>
              <a:rPr lang="fa-IR" sz="4800" b="1" smtClean="0">
                <a:cs typeface="B Titr" panose="00000700000000000000" pitchFamily="2" charset="-78"/>
              </a:rPr>
              <a:t>5. ویژگی‌های علم دینی</a:t>
            </a:r>
            <a:endParaRPr lang="fa-IR" sz="4800" smtClean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1) استفاده از منابع مورد قبول علم و دین (عقل و نقل) (= محتواي صحيح)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	</a:t>
            </a:r>
            <a:r>
              <a:rPr lang="fa-IR" sz="2800" b="1" smtClean="0">
                <a:ea typeface="+mn-ea"/>
                <a:cs typeface="B Badr" pitchFamily="2" charset="-78"/>
              </a:rPr>
              <a:t>اِئْتُونِي بِكِتَابٍ مِن قَبْلِ هَذَا أَوْ أَثَارَةٍ مِنْ عِلْمٍ إن كُنتُمْ صَادِقِينَ </a:t>
            </a:r>
            <a:r>
              <a:rPr lang="fa-IR" sz="2800" b="1" smtClean="0">
                <a:ea typeface="+mn-ea"/>
                <a:cs typeface="B Lotus" pitchFamily="2" charset="-78"/>
              </a:rPr>
              <a:t>(احقاف/4)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solidFill>
                  <a:srgbClr val="00B050"/>
                </a:solidFill>
                <a:ea typeface="+mn-ea"/>
                <a:cs typeface="B Lotus" pitchFamily="2" charset="-78"/>
              </a:rPr>
              <a:t>تکمله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2) در راستای غایات مطلوب بودن (</a:t>
            </a:r>
            <a:r>
              <a:rPr lang="fa-IR" sz="2800" smtClean="0">
                <a:ea typeface="+mn-ea"/>
                <a:cs typeface="B Lotus" pitchFamily="2" charset="-78"/>
              </a:rPr>
              <a:t>=</a:t>
            </a:r>
            <a:r>
              <a:rPr lang="fa-IR" sz="2800" b="1" smtClean="0">
                <a:ea typeface="+mn-ea"/>
                <a:cs typeface="B Lotus" pitchFamily="2" charset="-78"/>
              </a:rPr>
              <a:t> قرب خدا</a:t>
            </a:r>
            <a:r>
              <a:rPr lang="fa-IR" sz="2800" smtClean="0">
                <a:ea typeface="+mn-ea"/>
                <a:cs typeface="B Lotus" pitchFamily="2" charset="-78"/>
              </a:rPr>
              <a:t>=</a:t>
            </a:r>
            <a:r>
              <a:rPr lang="fa-IR" sz="2800" b="1" smtClean="0">
                <a:ea typeface="+mn-ea"/>
                <a:cs typeface="B Lotus" pitchFamily="2" charset="-78"/>
              </a:rPr>
              <a:t> تقرب به حقیقت محض)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	علم منافق (سوره منافقون، آیه 1)، اضلال با قرآن (يُضِلُّ بِهِ كَثِيراً - بقره/6)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3) مبتنی بر مبانی صحیح (= درک صحیح) </a:t>
            </a:r>
            <a:endParaRPr lang="fa-IR" sz="1500" b="1" smtClean="0">
              <a:ea typeface="+mn-ea"/>
              <a:cs typeface="B Lotus" pitchFamily="2" charset="-78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خوارج (کلمه حق یراد بها الباطل)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Lotus" pitchFamily="2" charset="-78"/>
              </a:rPr>
              <a:t> </a:t>
            </a:r>
            <a:r>
              <a:rPr lang="fa-IR" sz="2800" b="1" smtClean="0">
                <a:ea typeface="+mn-ea"/>
                <a:cs typeface="B Badr" pitchFamily="2" charset="-78"/>
              </a:rPr>
              <a:t>وَمِنْهُمْ أُمِّيُّونَ لاَ يَعْلَمُونَ الْكِتَابَ إِلاَّ أَمَانِيَّ وَإِنْ هُمْ إِلاَّ يَظُنُّونَ</a:t>
            </a:r>
            <a:r>
              <a:rPr lang="fa-IR" sz="2800" b="1" smtClean="0">
                <a:ea typeface="+mn-ea"/>
                <a:cs typeface="B Lotus" pitchFamily="2" charset="-78"/>
              </a:rPr>
              <a:t>(بقره/78)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sz="2800" b="1" smtClean="0">
                <a:ea typeface="+mn-ea"/>
                <a:cs typeface="B Badr" pitchFamily="2" charset="-78"/>
              </a:rPr>
              <a:t>لَيْسَ بِأَمَانِيِّكُمْ وَلا أَمَانِيِّ أهْلِ الْكِتَابِ</a:t>
            </a:r>
            <a:r>
              <a:rPr lang="fa-IR" sz="2800" b="1" smtClean="0">
                <a:ea typeface="+mn-ea"/>
                <a:cs typeface="B Lotus" pitchFamily="2" charset="-78"/>
              </a:rPr>
              <a:t> (نساء/123)</a:t>
            </a:r>
            <a:endParaRPr lang="fa-IR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613"/>
            <a:ext cx="8858250" cy="877887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علم مطلوب دين</a:t>
            </a:r>
            <a:endParaRPr lang="en-US" b="1" smtClean="0">
              <a:cs typeface="Traditional Arabic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Lotus" pitchFamily="2" charset="-78"/>
              </a:rPr>
              <a:t>«</a:t>
            </a:r>
            <a:r>
              <a:rPr lang="fa-IR" sz="2800" b="1" dirty="0" smtClean="0">
                <a:cs typeface="B Badr" pitchFamily="2" charset="-78"/>
              </a:rPr>
              <a:t>انما العلم ثلاثة : آية محکمة، أو فريضة عادلة أو سنة قائمة؛ و ما خلاهنّ فهو فضل</a:t>
            </a:r>
            <a:r>
              <a:rPr lang="fa-IR" sz="2800" b="1" dirty="0" smtClean="0">
                <a:cs typeface="B Lotus" pitchFamily="2" charset="-78"/>
              </a:rPr>
              <a:t>» (اصول کافي، ج1، ص‌32)</a:t>
            </a:r>
            <a:endParaRPr lang="en-US" sz="2800" b="1" dirty="0" smtClean="0">
              <a:cs typeface="B Lotus" pitchFamily="2" charset="-78"/>
            </a:endParaRP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smtClean="0">
                <a:cs typeface="B Lotus" pitchFamily="2" charset="-78"/>
              </a:rPr>
              <a:t>يعني هر علمي که واقعا به حقيقت مرتبط باشد (نظري) يا در راستاي تحقق حق به کار آيد (عملي)؛ و از آنجا که خدا ريشه و پشتوانه و اصل همه حقايق است، نگاه توحيدي بايد در هر شناختي (چه نظري، چه عملي) حضور داشته باشد؛ و هر شناختي که از خدا غافل باشد، فضل هست، اما علم نيست؛ يا به تعبير ديگر، علم هست، اما علم مطلوب نيست: </a:t>
            </a:r>
          </a:p>
          <a:p>
            <a:pPr algn="just">
              <a:lnSpc>
                <a:spcPct val="110000"/>
              </a:lnSpc>
              <a:buFont typeface="Wingdings 2" pitchFamily="18" charset="2"/>
              <a:buNone/>
            </a:pPr>
            <a:r>
              <a:rPr lang="fa-IR" sz="2800" b="1" dirty="0" smtClean="0">
                <a:cs typeface="B Badr" pitchFamily="2" charset="-78"/>
              </a:rPr>
              <a:t>يَعْلَمُونَ ظَاهِراً مِنَ الْحَيَاةِ الدُّنْيَا وَهُمْ عَنِ الْآخِرَةِ هُمْ غَافِلُونَ </a:t>
            </a:r>
            <a:r>
              <a:rPr lang="fa-IR" sz="2800" b="1" dirty="0" smtClean="0">
                <a:cs typeface="B Lotus" pitchFamily="2" charset="-78"/>
              </a:rPr>
              <a:t>(روم/7) </a:t>
            </a:r>
            <a:endParaRPr lang="en-US" sz="2400" dirty="0" smtClean="0">
              <a:cs typeface="Majalla UI"/>
            </a:endParaRPr>
          </a:p>
        </p:txBody>
      </p:sp>
    </p:spTree>
    <p:extLst>
      <p:ext uri="{BB962C8B-B14F-4D97-AF65-F5344CB8AC3E}">
        <p14:creationId xmlns:p14="http://schemas.microsoft.com/office/powerpoint/2010/main" val="90212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428868"/>
            <a:ext cx="7851648" cy="1828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6600" dirty="0" smtClean="0">
                <a:cs typeface="B Lotus" pitchFamily="2" charset="-78"/>
              </a:rPr>
              <a:t>راهکارهايي براي</a:t>
            </a:r>
            <a:br>
              <a:rPr lang="fa-IR" sz="6600" dirty="0" smtClean="0">
                <a:cs typeface="B Lotus" pitchFamily="2" charset="-78"/>
              </a:rPr>
            </a:br>
            <a:r>
              <a:rPr lang="fa-IR" sz="6600" dirty="0" smtClean="0">
                <a:cs typeface="B Lotus" pitchFamily="2" charset="-78"/>
              </a:rPr>
              <a:t/>
            </a:r>
            <a:br>
              <a:rPr lang="fa-IR" sz="6600" dirty="0" smtClean="0">
                <a:cs typeface="B Lotus" pitchFamily="2" charset="-78"/>
              </a:rPr>
            </a:br>
            <a:r>
              <a:rPr lang="fa-IR" sz="6600" dirty="0" smtClean="0">
                <a:cs typeface="B Lotus" pitchFamily="2" charset="-78"/>
              </a:rPr>
              <a:t>زمينه‌سازي تحقق علم ديني</a:t>
            </a:r>
            <a:endParaRPr lang="fa-IR" sz="6600" dirty="0"/>
          </a:p>
        </p:txBody>
      </p:sp>
    </p:spTree>
    <p:extLst>
      <p:ext uri="{BB962C8B-B14F-4D97-AF65-F5344CB8AC3E}">
        <p14:creationId xmlns:p14="http://schemas.microsoft.com/office/powerpoint/2010/main" val="77847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8229600" cy="1143000"/>
          </a:xfrm>
        </p:spPr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1ـ در برنامه‌هاي آموزشي و درسي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922838"/>
          </a:xfrm>
        </p:spPr>
        <p:txBody>
          <a:bodyPr>
            <a:normAutofit fontScale="62500" lnSpcReduction="20000"/>
          </a:bodyPr>
          <a:lstStyle/>
          <a:p>
            <a:pPr marL="514350" indent="-514350" algn="ctr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fa-IR" sz="5100" b="1" dirty="0" smtClean="0">
                <a:ea typeface="+mn-ea"/>
                <a:cs typeface="B Lotus" pitchFamily="2" charset="-78"/>
              </a:rPr>
              <a:t> ورود مباني نظري، معارف عملي و غايات اسلامي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fa-IR" dirty="0" smtClean="0">
                <a:ea typeface="+mn-ea"/>
                <a:cs typeface="B Lotus" pitchFamily="2" charset="-78"/>
              </a:rPr>
              <a:t>	</a:t>
            </a:r>
            <a:endParaRPr lang="fa-IR" sz="3100" dirty="0" smtClean="0">
              <a:ea typeface="+mn-ea"/>
              <a:cs typeface="B Lotus" pitchFamily="2" charset="-78"/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ارائه نگرش‌هاي اسلامي در باب کل جهان و جهان‌بينيِ صحيح (متناسب با هر رشته‌ علمي)</a:t>
            </a: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استخراج </a:t>
            </a:r>
            <a:r>
              <a:rPr lang="ar-SA" sz="3800" b="1" dirty="0" smtClean="0">
                <a:ea typeface="+mn-ea"/>
                <a:cs typeface="B Lotus" pitchFamily="2" charset="-78"/>
              </a:rPr>
              <a:t>مباني ارزشي هر علمي و </a:t>
            </a:r>
            <a:r>
              <a:rPr lang="fa-IR" sz="3800" b="1" dirty="0" smtClean="0">
                <a:ea typeface="+mn-ea"/>
                <a:cs typeface="B Lotus" pitchFamily="2" charset="-78"/>
              </a:rPr>
              <a:t>تبيين </a:t>
            </a:r>
            <a:r>
              <a:rPr lang="ar-SA" sz="3800" b="1" dirty="0" smtClean="0">
                <a:ea typeface="+mn-ea"/>
                <a:cs typeface="B Lotus" pitchFamily="2" charset="-78"/>
              </a:rPr>
              <a:t>جهت‌گيري‌هاي مطلوب در آن علم</a:t>
            </a:r>
            <a:endParaRPr lang="fa-IR" sz="3800" b="1" dirty="0" smtClean="0">
              <a:ea typeface="+mn-ea"/>
              <a:cs typeface="B Lotus" pitchFamily="2" charset="-78"/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استخراج </a:t>
            </a:r>
            <a:r>
              <a:rPr lang="ar-SA" sz="3800" b="1" dirty="0" smtClean="0">
                <a:ea typeface="+mn-ea"/>
                <a:cs typeface="B Lotus" pitchFamily="2" charset="-78"/>
              </a:rPr>
              <a:t>مسائل فقهي و اخلاقي مربوط به هر رشته علمي </a:t>
            </a:r>
            <a:r>
              <a:rPr lang="fa-IR" sz="3800" b="1" dirty="0" smtClean="0">
                <a:ea typeface="+mn-ea"/>
                <a:cs typeface="B Lotus" pitchFamily="2" charset="-78"/>
              </a:rPr>
              <a:t>براي ارائه</a:t>
            </a:r>
            <a:r>
              <a:rPr lang="ar-SA" sz="3800" b="1" dirty="0" smtClean="0">
                <a:ea typeface="+mn-ea"/>
                <a:cs typeface="B Lotus" pitchFamily="2" charset="-78"/>
              </a:rPr>
              <a:t> چارچوب‌ ارزشي حاكم بر روش‌هاي پژوهشي</a:t>
            </a:r>
            <a:endParaRPr lang="fa-IR" sz="3800" b="1" dirty="0" smtClean="0">
              <a:ea typeface="+mn-ea"/>
              <a:cs typeface="B Lotus" pitchFamily="2" charset="-78"/>
            </a:endParaRPr>
          </a:p>
          <a:p>
            <a:pPr marL="514350" indent="-514350" algn="ctr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fa-IR" sz="5100" b="1" dirty="0" smtClean="0">
                <a:ea typeface="+mn-ea"/>
                <a:cs typeface="B Lotus" pitchFamily="2" charset="-78"/>
              </a:rPr>
              <a:t>از حيث نحوه ورود و آموزش مباحث غربي	</a:t>
            </a: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تبيين </a:t>
            </a:r>
            <a:r>
              <a:rPr lang="ar-SA" sz="3800" b="1" dirty="0" smtClean="0">
                <a:ea typeface="+mn-ea"/>
                <a:cs typeface="B Lotus" pitchFamily="2" charset="-78"/>
              </a:rPr>
              <a:t>نگاه كلان به علوم مختلف </a:t>
            </a:r>
            <a:r>
              <a:rPr lang="fa-IR" sz="3800" b="1" dirty="0" smtClean="0">
                <a:ea typeface="+mn-ea"/>
                <a:cs typeface="B Lotus" pitchFamily="2" charset="-78"/>
              </a:rPr>
              <a:t>به منظور تبيين </a:t>
            </a:r>
            <a:r>
              <a:rPr lang="ar-SA" sz="3800" b="1" dirty="0" smtClean="0">
                <a:ea typeface="+mn-ea"/>
                <a:cs typeface="B Lotus" pitchFamily="2" charset="-78"/>
              </a:rPr>
              <a:t>جايگاه خود در قبال سايرعلوم</a:t>
            </a:r>
            <a:endParaRPr lang="fa-IR" sz="3800" b="1" dirty="0" smtClean="0">
              <a:ea typeface="+mn-ea"/>
              <a:cs typeface="B Lotus" pitchFamily="2" charset="-78"/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جايگزيني </a:t>
            </a:r>
            <a:r>
              <a:rPr lang="ar-SA" sz="3800" b="1" dirty="0" smtClean="0">
                <a:ea typeface="+mn-ea"/>
                <a:cs typeface="B Lotus" pitchFamily="2" charset="-78"/>
              </a:rPr>
              <a:t>رويكرد «نظريه‌پرداز»‌پرور را</a:t>
            </a:r>
            <a:r>
              <a:rPr lang="fa-IR" sz="3800" b="1" dirty="0" smtClean="0">
                <a:ea typeface="+mn-ea"/>
                <a:cs typeface="B Lotus" pitchFamily="2" charset="-78"/>
              </a:rPr>
              <a:t>به جاي </a:t>
            </a:r>
            <a:r>
              <a:rPr lang="ar-SA" sz="3800" b="1" dirty="0" smtClean="0">
                <a:ea typeface="+mn-ea"/>
                <a:cs typeface="B Lotus" pitchFamily="2" charset="-78"/>
              </a:rPr>
              <a:t>رويكرد «كارشناس»‌پرور</a:t>
            </a:r>
            <a:endParaRPr lang="fa-IR" sz="3800" b="1" dirty="0" smtClean="0">
              <a:ea typeface="+mn-ea"/>
              <a:cs typeface="B Lotus" pitchFamily="2" charset="-78"/>
            </a:endParaRPr>
          </a:p>
          <a:p>
            <a:pPr marL="514350" indent="-514350" fontAlgn="auto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fa-IR" sz="3800" b="1" dirty="0" smtClean="0">
                <a:ea typeface="+mn-ea"/>
                <a:cs typeface="B Lotus" pitchFamily="2" charset="-78"/>
              </a:rPr>
              <a:t>نشان دادن و تبيين و نقادي </a:t>
            </a:r>
            <a:r>
              <a:rPr lang="ar-SA" sz="3800" b="1" dirty="0" smtClean="0">
                <a:ea typeface="+mn-ea"/>
                <a:cs typeface="B Lotus" pitchFamily="2" charset="-78"/>
              </a:rPr>
              <a:t>مباني </a:t>
            </a:r>
            <a:r>
              <a:rPr lang="fa-IR" sz="3800" b="1" dirty="0" smtClean="0">
                <a:ea typeface="+mn-ea"/>
                <a:cs typeface="B Lotus" pitchFamily="2" charset="-78"/>
              </a:rPr>
              <a:t>مغاير با </a:t>
            </a:r>
            <a:r>
              <a:rPr lang="ar-SA" sz="3800" b="1" dirty="0" smtClean="0">
                <a:ea typeface="+mn-ea"/>
                <a:cs typeface="B Lotus" pitchFamily="2" charset="-78"/>
              </a:rPr>
              <a:t>نگاه ديني </a:t>
            </a:r>
            <a:r>
              <a:rPr lang="fa-IR" sz="3800" b="1" dirty="0" smtClean="0">
                <a:ea typeface="+mn-ea"/>
                <a:cs typeface="B Lotus" pitchFamily="2" charset="-78"/>
              </a:rPr>
              <a:t>نهفته </a:t>
            </a:r>
            <a:r>
              <a:rPr lang="ar-SA" sz="3800" b="1" dirty="0" smtClean="0">
                <a:ea typeface="+mn-ea"/>
                <a:cs typeface="B Lotus" pitchFamily="2" charset="-78"/>
              </a:rPr>
              <a:t>در دل آموزش‌ علوم</a:t>
            </a:r>
            <a:endParaRPr lang="fa-IR" sz="38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1230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smtClean="0">
                <a:cs typeface="B Lotus" pitchFamily="2" charset="-78"/>
              </a:rPr>
              <a:t>در برنامه‌هاي تربيتي و پرورشي</a:t>
            </a:r>
            <a:r>
              <a:rPr lang="fa-IR" smtClean="0">
                <a:cs typeface="B Lotus" pitchFamily="2" charset="-78"/>
              </a:rPr>
              <a:t>	</a:t>
            </a:r>
            <a:endParaRPr lang="fa-I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8"/>
            <a:ext cx="8229600" cy="3681412"/>
          </a:xfrm>
        </p:spPr>
        <p:txBody>
          <a:bodyPr/>
          <a:lstStyle/>
          <a:p>
            <a:r>
              <a:rPr lang="fa-IR" sz="3600" b="1" smtClean="0">
                <a:cs typeface="B Lotus" pitchFamily="2" charset="-78"/>
              </a:rPr>
              <a:t>در گزينش معلم و متعلم</a:t>
            </a:r>
          </a:p>
          <a:p>
            <a:endParaRPr lang="fa-IR" sz="3600" b="1" smtClean="0">
              <a:cs typeface="B Lotus" pitchFamily="2" charset="-78"/>
            </a:endParaRPr>
          </a:p>
          <a:p>
            <a:r>
              <a:rPr lang="fa-IR" sz="3600" b="1" smtClean="0">
                <a:cs typeface="B Lotus" pitchFamily="2" charset="-78"/>
              </a:rPr>
              <a:t>در فضاي علم‌آموزي و محيط علمي</a:t>
            </a:r>
          </a:p>
          <a:p>
            <a:endParaRPr lang="fa-IR" sz="3600" b="1" smtClean="0">
              <a:cs typeface="B Lotus" pitchFamily="2" charset="-78"/>
            </a:endParaRPr>
          </a:p>
          <a:p>
            <a:r>
              <a:rPr lang="fa-IR" sz="3600" b="1" smtClean="0">
                <a:cs typeface="B Lotus" pitchFamily="2" charset="-78"/>
              </a:rPr>
              <a:t>در روش‌هاي آموزش و پژوهش</a:t>
            </a:r>
          </a:p>
        </p:txBody>
      </p:sp>
    </p:spTree>
    <p:extLst>
      <p:ext uri="{BB962C8B-B14F-4D97-AF65-F5344CB8AC3E}">
        <p14:creationId xmlns:p14="http://schemas.microsoft.com/office/powerpoint/2010/main" val="96955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000125"/>
            <a:ext cx="8229600" cy="1143000"/>
          </a:xfrm>
        </p:spPr>
        <p:txBody>
          <a:bodyPr/>
          <a:lstStyle/>
          <a:p>
            <a:pPr algn="r"/>
            <a:r>
              <a:rPr lang="fa-IR" sz="4000" b="1" smtClean="0">
                <a:cs typeface="B Lotus" pitchFamily="2" charset="-78"/>
              </a:rPr>
              <a:t>3ـ از حيث نظام رسمي علم </a:t>
            </a:r>
            <a:br>
              <a:rPr lang="fa-IR" sz="4000" b="1" smtClean="0">
                <a:cs typeface="B Lotus" pitchFamily="2" charset="-78"/>
              </a:rPr>
            </a:br>
            <a:r>
              <a:rPr lang="fa-IR" sz="4000" b="1" smtClean="0">
                <a:cs typeface="B Lotus" pitchFamily="2" charset="-78"/>
              </a:rPr>
              <a:t>(ساختارهاي فرهنگي حاكم بر دانش و پژوهش)</a:t>
            </a:r>
            <a:endParaRPr lang="fa-IR" sz="40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57688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آيا علم و نظام علمي بايد تنها مسير شغل باشد؟ </a:t>
            </a:r>
          </a:p>
          <a:p>
            <a:pPr>
              <a:buFont typeface="Wingdings 2" pitchFamily="18" charset="2"/>
              <a:buNone/>
            </a:pPr>
            <a:r>
              <a:rPr lang="fa-IR" b="1" dirty="0" smtClean="0">
                <a:cs typeface="B Lotus" pitchFamily="2" charset="-78"/>
              </a:rPr>
              <a:t>	(جايگاه مدرک در نظام اجتماعي)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نظام اعتباربخشي به پژوهش‌ها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نوع هدايت تحصيلي (آيا نظام حوزوي هم جايگاهي دارد؟)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جايگاه و نسبت مباحث اسلامي با ساير مباحث علمي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نظام علمي واحد يا دوگانه حوزه و دانشگاه؟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پيشنهادات کوتاه‌مدت و ميان‌مدت  در مورد حوزه و دانشگاه	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وضعيت و نقش ساير نهادهاي اجتماعي مرتبط با علم در کشور</a:t>
            </a:r>
          </a:p>
          <a:p>
            <a:pPr>
              <a:buFont typeface="Wingdings" pitchFamily="2" charset="2"/>
              <a:buChar char="ü"/>
            </a:pPr>
            <a:r>
              <a:rPr lang="fa-IR" b="1" dirty="0" smtClean="0">
                <a:cs typeface="B Lotus" pitchFamily="2" charset="-78"/>
              </a:rPr>
              <a:t>...</a:t>
            </a:r>
            <a:endParaRPr lang="fa-IR" b="1" dirty="0" smtClean="0"/>
          </a:p>
        </p:txBody>
      </p:sp>
    </p:spTree>
    <p:extLst>
      <p:ext uri="{BB962C8B-B14F-4D97-AF65-F5344CB8AC3E}">
        <p14:creationId xmlns:p14="http://schemas.microsoft.com/office/powerpoint/2010/main" val="419114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700808"/>
            <a:ext cx="7851648" cy="26642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a-IR" sz="7200" smtClean="0">
                <a:solidFill>
                  <a:schemeClr val="tx1"/>
                </a:solidFill>
                <a:cs typeface="B Lotus" pitchFamily="2" charset="-78"/>
              </a:rPr>
              <a:t>و آخر دعوانا</a:t>
            </a:r>
            <a:br>
              <a:rPr lang="fa-IR" sz="7200" smtClean="0">
                <a:solidFill>
                  <a:schemeClr val="tx1"/>
                </a:solidFill>
                <a:cs typeface="B Lotus" pitchFamily="2" charset="-78"/>
              </a:rPr>
            </a:br>
            <a:r>
              <a:rPr lang="fa-IR" sz="7200" smtClean="0">
                <a:solidFill>
                  <a:schemeClr val="tx1"/>
                </a:solidFill>
                <a:cs typeface="B Lotus" pitchFamily="2" charset="-78"/>
              </a:rPr>
              <a:t>أن الحمدلله رب العالمين</a:t>
            </a:r>
            <a:endParaRPr lang="fa-IR" sz="7200">
              <a:solidFill>
                <a:schemeClr val="tx1"/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/>
            <a:r>
              <a:rPr lang="fa-IR" smtClean="0">
                <a:cs typeface="B Titr" panose="00000700000000000000" pitchFamily="2" charset="-78"/>
              </a:rPr>
              <a:t>سیر بحث</a:t>
            </a:r>
            <a:endParaRPr lang="en-US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389437"/>
          </a:xfrm>
        </p:spPr>
        <p:txBody>
          <a:bodyPr/>
          <a:lstStyle/>
          <a:p>
            <a:r>
              <a:rPr lang="fa-IR" sz="4000" b="1" smtClean="0">
                <a:cs typeface="B Lotus" panose="00000400000000000000" pitchFamily="2" charset="-78"/>
              </a:rPr>
              <a:t>مقدماتی برای ورود صحیح به بحث</a:t>
            </a:r>
          </a:p>
          <a:p>
            <a:r>
              <a:rPr lang="fa-IR" sz="4000" b="1" smtClean="0">
                <a:cs typeface="B Lotus" panose="00000400000000000000" pitchFamily="2" charset="-78"/>
              </a:rPr>
              <a:t>تاملاتی درباره دین</a:t>
            </a:r>
          </a:p>
          <a:p>
            <a:r>
              <a:rPr lang="fa-IR" sz="4000" b="1" smtClean="0">
                <a:cs typeface="B Lotus" panose="00000400000000000000" pitchFamily="2" charset="-78"/>
              </a:rPr>
              <a:t>تاملاتی درباره علم</a:t>
            </a:r>
            <a:endParaRPr lang="fa-IR" sz="4000" b="1">
              <a:cs typeface="B Lotus" panose="00000400000000000000" pitchFamily="2" charset="-78"/>
            </a:endParaRPr>
          </a:p>
          <a:p>
            <a:r>
              <a:rPr lang="fa-IR" sz="4000" b="1" smtClean="0">
                <a:cs typeface="B Lotus" panose="00000400000000000000" pitchFamily="2" charset="-78"/>
              </a:rPr>
              <a:t>نسبت علم و دین (معنای موجه علم دینی)</a:t>
            </a:r>
          </a:p>
        </p:txBody>
      </p:sp>
    </p:spTree>
    <p:extLst>
      <p:ext uri="{BB962C8B-B14F-4D97-AF65-F5344CB8AC3E}">
        <p14:creationId xmlns:p14="http://schemas.microsoft.com/office/powerpoint/2010/main" val="5985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mtClean="0">
                <a:cs typeface="B Titr" panose="00000700000000000000" pitchFamily="2" charset="-78"/>
              </a:rPr>
              <a:t>تذکرات و نکات مقدماتی</a:t>
            </a:r>
            <a:endParaRPr lang="en-US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10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140968"/>
            <a:ext cx="8229600" cy="2967608"/>
          </a:xfrm>
        </p:spPr>
        <p:txBody>
          <a:bodyPr/>
          <a:lstStyle/>
          <a:p>
            <a:pPr algn="just">
              <a:buNone/>
            </a:pPr>
            <a:r>
              <a:rPr lang="fa-IR" sz="3200" b="1">
                <a:cs typeface="B Lotus" pitchFamily="2" charset="-78"/>
              </a:rPr>
              <a:t>در اسلام، </a:t>
            </a:r>
            <a:r>
              <a:rPr lang="fa-IR" sz="3200" b="1" err="1">
                <a:cs typeface="B Lotus" pitchFamily="2" charset="-78"/>
              </a:rPr>
              <a:t>اين</a:t>
            </a:r>
            <a:r>
              <a:rPr lang="fa-IR" sz="3200" b="1">
                <a:cs typeface="B Lotus" pitchFamily="2" charset="-78"/>
              </a:rPr>
              <a:t> دو همراه هم رشد، و همراه هم افول </a:t>
            </a:r>
            <a:r>
              <a:rPr lang="fa-IR" sz="3200" b="1" err="1">
                <a:cs typeface="B Lotus" pitchFamily="2" charset="-78"/>
              </a:rPr>
              <a:t>کرده‌اند</a:t>
            </a:r>
            <a:r>
              <a:rPr lang="fa-IR" sz="3200" b="1">
                <a:cs typeface="B Lotus" pitchFamily="2" charset="-78"/>
              </a:rPr>
              <a:t>. </a:t>
            </a:r>
            <a:endParaRPr lang="en-US" sz="3200" b="1">
              <a:cs typeface="B Lotus" pitchFamily="2" charset="-78"/>
            </a:endParaRPr>
          </a:p>
          <a:p>
            <a:pPr algn="just">
              <a:buNone/>
            </a:pPr>
            <a:endParaRPr lang="fa-IR" sz="3200" b="1">
              <a:cs typeface="B Lotus" pitchFamily="2" charset="-78"/>
            </a:endParaRPr>
          </a:p>
          <a:p>
            <a:pPr algn="just">
              <a:buNone/>
            </a:pPr>
            <a:r>
              <a:rPr lang="fa-IR" sz="3200" b="1">
                <a:cs typeface="B Lotus" pitchFamily="2" charset="-78"/>
              </a:rPr>
              <a:t>حداکثر، </a:t>
            </a:r>
          </a:p>
          <a:p>
            <a:pPr algn="just">
              <a:buNone/>
            </a:pPr>
            <a:r>
              <a:rPr lang="fa-IR" sz="3200" b="1">
                <a:cs typeface="B Lotus" pitchFamily="2" charset="-78"/>
              </a:rPr>
              <a:t>بحث رابطه عقل و </a:t>
            </a:r>
            <a:r>
              <a:rPr lang="fa-IR" sz="3200" b="1" err="1">
                <a:cs typeface="B Lotus" pitchFamily="2" charset="-78"/>
              </a:rPr>
              <a:t>وحي</a:t>
            </a:r>
            <a:r>
              <a:rPr lang="fa-IR" sz="3200" b="1">
                <a:cs typeface="B Lotus" pitchFamily="2" charset="-78"/>
              </a:rPr>
              <a:t> (به عنوان دو ابزار شناخت) بوده، </a:t>
            </a:r>
          </a:p>
          <a:p>
            <a:pPr algn="just">
              <a:buNone/>
            </a:pPr>
            <a:r>
              <a:rPr lang="fa-IR" sz="3200" b="1">
                <a:cs typeface="B Lotus" pitchFamily="2" charset="-78"/>
              </a:rPr>
              <a:t>نه رابطه علم و </a:t>
            </a:r>
            <a:r>
              <a:rPr lang="fa-IR" sz="3200" b="1" err="1">
                <a:cs typeface="B Lotus" pitchFamily="2" charset="-78"/>
              </a:rPr>
              <a:t>دين</a:t>
            </a:r>
            <a:r>
              <a:rPr lang="fa-IR" sz="3200" b="1">
                <a:cs typeface="B Lotus" pitchFamily="2" charset="-78"/>
              </a:rPr>
              <a:t> (دو مجموعه </a:t>
            </a:r>
            <a:r>
              <a:rPr lang="fa-IR" sz="3200" b="1" err="1">
                <a:cs typeface="B Lotus" pitchFamily="2" charset="-78"/>
              </a:rPr>
              <a:t>معرفتي</a:t>
            </a:r>
            <a:r>
              <a:rPr lang="fa-IR" sz="3200" b="1">
                <a:cs typeface="B Lotus" pitchFamily="2" charset="-78"/>
              </a:rPr>
              <a:t> در مقابل هم)</a:t>
            </a:r>
            <a:endParaRPr lang="fa-IR" sz="3200"/>
          </a:p>
          <a:p>
            <a:pPr algn="just">
              <a:buFont typeface="Wingdings 2" pitchFamily="18" charset="2"/>
              <a:buNone/>
            </a:pPr>
            <a:endParaRPr lang="fa-IR" sz="3200" b="1" smtClean="0">
              <a:cs typeface="B Lotus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400" b="1" smtClean="0">
                <a:cs typeface="B Lotus" pitchFamily="2" charset="-78"/>
              </a:rPr>
              <a:t>تذکر1: نزاع علم و دين، مساله کیست؟</a:t>
            </a:r>
            <a:br>
              <a:rPr lang="fa-IR" sz="4400" b="1" smtClean="0">
                <a:cs typeface="B Lotus" pitchFamily="2" charset="-78"/>
              </a:rPr>
            </a:br>
            <a:r>
              <a:rPr lang="fa-IR" sz="4400" b="1" smtClean="0">
                <a:cs typeface="B Lotus" pitchFamily="2" charset="-78"/>
              </a:rPr>
              <a:t>تمدن غربي یا تمدن اسلامي</a:t>
            </a:r>
            <a:r>
              <a:rPr lang="fa-IR" sz="4000" b="1" smtClean="0">
                <a:cs typeface="B Lotus" pitchFamily="2" charset="-78"/>
              </a:rPr>
              <a:t>؟</a:t>
            </a:r>
            <a:endParaRPr lang="fa-IR" sz="40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5364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algn="r" rtl="1">
              <a:buNone/>
            </a:pPr>
            <a:r>
              <a:rPr lang="fa-IR" sz="3200" b="1" smtClean="0">
                <a:cs typeface="B Lotus" pitchFamily="2" charset="-78"/>
              </a:rPr>
              <a:t>فیزیک و شیمی: واقعیت چیست؟ ماده و انرژی یا فراتر از آن؟</a:t>
            </a:r>
          </a:p>
          <a:p>
            <a:pPr algn="r" rtl="1">
              <a:buNone/>
            </a:pPr>
            <a:r>
              <a:rPr lang="fa-IR" sz="3200" b="1" smtClean="0">
                <a:cs typeface="B Lotus" pitchFamily="2" charset="-78"/>
              </a:rPr>
              <a:t>زیست شناسی: انسانهای نخستین و نظریه تکامل یا خلقت آدم؟</a:t>
            </a:r>
          </a:p>
          <a:p>
            <a:pPr algn="r" rtl="1">
              <a:buNone/>
            </a:pPr>
            <a:r>
              <a:rPr lang="fa-IR" sz="3200" b="1" smtClean="0">
                <a:cs typeface="B Lotus" pitchFamily="2" charset="-78"/>
              </a:rPr>
              <a:t>سلامت: طبابت به عنوان شغل دنیوی یا وظیفه‌ اخلاقی-دینی؟</a:t>
            </a:r>
          </a:p>
          <a:p>
            <a:pPr algn="r" rtl="1">
              <a:buNone/>
            </a:pPr>
            <a:r>
              <a:rPr lang="fa-IR" sz="3200" b="1" smtClean="0">
                <a:cs typeface="B Lotus" pitchFamily="2" charset="-78"/>
              </a:rPr>
              <a:t>اقتصاد: ربا در نظام معاملاتی؟ تقدم عدالت یا توسعه؟</a:t>
            </a:r>
          </a:p>
          <a:p>
            <a:pPr algn="r" rtl="1">
              <a:buNone/>
            </a:pPr>
            <a:r>
              <a:rPr lang="fa-IR" sz="3200" b="1" smtClean="0">
                <a:cs typeface="B Lotus" pitchFamily="2" charset="-78"/>
              </a:rPr>
              <a:t>سیاست: آیا قدرت همواره فسادآور است؟ مقتدر مظلوم؟</a:t>
            </a:r>
          </a:p>
          <a:p>
            <a:pPr algn="r" rtl="1">
              <a:buNone/>
            </a:pPr>
            <a:r>
              <a:rPr lang="fa-IR" sz="3200" b="1" smtClean="0">
                <a:cs typeface="B Lotus" pitchFamily="2" charset="-78"/>
              </a:rPr>
              <a:t>حقوق: حق همجنسگرایی؟ حق تغییر دین و ارتداد؟</a:t>
            </a:r>
          </a:p>
          <a:p>
            <a:pPr algn="r" rtl="1">
              <a:buNone/>
            </a:pPr>
            <a:r>
              <a:rPr lang="fa-IR" sz="3200" b="1" smtClean="0">
                <a:cs typeface="B Lotus" pitchFamily="2" charset="-78"/>
              </a:rPr>
              <a:t>هنر: موسیقی و رقص؟ مجسمه سازی؟</a:t>
            </a:r>
          </a:p>
          <a:p>
            <a:pPr algn="r" rtl="1">
              <a:buNone/>
            </a:pPr>
            <a:r>
              <a:rPr lang="fa-IR" sz="3200" b="1" smtClean="0">
                <a:cs typeface="B Lotus" pitchFamily="2" charset="-78"/>
              </a:rPr>
              <a:t>و  ...</a:t>
            </a:r>
          </a:p>
          <a:p>
            <a:pPr algn="r" rtl="1">
              <a:buNone/>
            </a:pPr>
            <a:endParaRPr lang="fa-IR" sz="3200" smtClean="0">
              <a:cs typeface="B Lotus" pitchFamily="2" charset="-78"/>
            </a:endParaRPr>
          </a:p>
          <a:p>
            <a:pPr algn="r" rtl="1">
              <a:buNone/>
            </a:pPr>
            <a:endParaRPr lang="fa-IR" smtClean="0">
              <a:cs typeface="B Lotus" pitchFamily="2" charset="-78"/>
            </a:endParaRPr>
          </a:p>
          <a:p>
            <a:pPr algn="r" rtl="1">
              <a:buNone/>
            </a:pPr>
            <a:endParaRPr lang="fa-IR" smtClean="0">
              <a:cs typeface="B Lotus" pitchFamily="2" charset="-78"/>
            </a:endParaRPr>
          </a:p>
          <a:p>
            <a:pPr algn="r" rtl="1">
              <a:buNone/>
            </a:pPr>
            <a:endParaRPr lang="fa-IR" smtClean="0"/>
          </a:p>
          <a:p>
            <a:pPr algn="r" rtl="1">
              <a:buNone/>
            </a:pP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a-IR" sz="4800" b="1" smtClean="0">
                <a:cs typeface="B Lotus" pitchFamily="2" charset="-78"/>
              </a:rPr>
              <a:t>اما اکنون نزاع فراگیر شده، مثلا:</a:t>
            </a:r>
            <a:endParaRPr lang="fa-IR" sz="48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815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0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5199857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fa-IR" sz="4000" b="1" smtClean="0">
                <a:cs typeface="B Lotus" pitchFamily="2" charset="-78"/>
              </a:rPr>
              <a:t>منظور طرفداران «علم دینی» از این عنوان،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smtClean="0">
                <a:cs typeface="B Lotus" pitchFamily="2" charset="-78"/>
              </a:rPr>
              <a:t>تلاشی است برای حل این نزاع،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smtClean="0">
                <a:cs typeface="B Lotus" pitchFamily="2" charset="-78"/>
              </a:rPr>
              <a:t>بر اساس بازساری درک ما از نسبت میان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smtClean="0">
                <a:cs typeface="B Lotus" pitchFamily="2" charset="-78"/>
              </a:rPr>
              <a:t>علم جدید و دین اسلام،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smtClean="0">
                <a:cs typeface="B Lotus" pitchFamily="2" charset="-78"/>
              </a:rPr>
              <a:t>به منظور بازسازی تمدن اسلامی، تا دوباره: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fa-IR" sz="4000" b="1" smtClean="0">
                <a:cs typeface="B Lotus" pitchFamily="2" charset="-78"/>
              </a:rPr>
              <a:t>علم و دین در یک راستا باشند نه در مقابل هم.</a:t>
            </a:r>
            <a:endParaRPr lang="en-US" sz="4000" b="1"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504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3017</Words>
  <Application>Microsoft Office PowerPoint</Application>
  <PresentationFormat>On-screen Show (4:3)</PresentationFormat>
  <Paragraphs>404</Paragraphs>
  <Slides>48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60" baseType="lpstr">
      <vt:lpstr>Arial</vt:lpstr>
      <vt:lpstr>B Badr</vt:lpstr>
      <vt:lpstr>B Jadid</vt:lpstr>
      <vt:lpstr>B Lotus</vt:lpstr>
      <vt:lpstr>B Titr</vt:lpstr>
      <vt:lpstr>Calibri</vt:lpstr>
      <vt:lpstr>Constantia</vt:lpstr>
      <vt:lpstr>Majalla UI</vt:lpstr>
      <vt:lpstr>Traditional Arabic</vt:lpstr>
      <vt:lpstr>Wingdings</vt:lpstr>
      <vt:lpstr>Wingdings 2</vt:lpstr>
      <vt:lpstr>Flow</vt:lpstr>
      <vt:lpstr>PowerPoint Presentation</vt:lpstr>
      <vt:lpstr>معرفت شناسی اسلامی (2)  علم ديني</vt:lpstr>
      <vt:lpstr>مساله اصلی</vt:lpstr>
      <vt:lpstr>مقایسه مباحث معرفت شناسی (1) و (2)</vt:lpstr>
      <vt:lpstr>سیر بحث</vt:lpstr>
      <vt:lpstr>تذکرات و نکات مقدماتی</vt:lpstr>
      <vt:lpstr>تذکر1: نزاع علم و دين، مساله کیست؟ تمدن غربي یا تمدن اسلامي؟</vt:lpstr>
      <vt:lpstr>اما اکنون نزاع فراگیر شده، مثلا:</vt:lpstr>
      <vt:lpstr>PowerPoint Presentation</vt:lpstr>
      <vt:lpstr>ضرورت تعیین نسبت صحیح بین علم و دین</vt:lpstr>
      <vt:lpstr>علم</vt:lpstr>
      <vt:lpstr>دین</vt:lpstr>
      <vt:lpstr>مقایسه کنید:</vt:lpstr>
      <vt:lpstr>مقایسه کنید</vt:lpstr>
      <vt:lpstr>بررسي اصل مساله </vt:lpstr>
      <vt:lpstr>1. چرایی و ضرورت دین ثمره بحث: باور دینی (ایمان)، امري معرفتي است</vt:lpstr>
      <vt:lpstr>اثبات نبوت </vt:lpstr>
      <vt:lpstr>بررسی شبهه جانشینی علوم مدرن به جای دین</vt:lpstr>
      <vt:lpstr>ثمره بحث از ضرورت دین (نبوت)</vt:lpstr>
      <vt:lpstr>حقیقت وحی و قرآن</vt:lpstr>
      <vt:lpstr>2. قلمروی دین (مساله انتظار بشر از دين)</vt:lpstr>
      <vt:lpstr>روش صحیح حل مساله قلمروی وحی: بازخوانی دلیل نبوت</vt:lpstr>
      <vt:lpstr>2. جامعیت قرآن</vt:lpstr>
      <vt:lpstr>3. موضع علم و دین در قبال هم  الف. موضع دین اسلام در قبال علم</vt:lpstr>
      <vt:lpstr>3. معرفت دینی</vt:lpstr>
      <vt:lpstr>3. موضع علم و دین در قبال هم  الف. موضع علم در قبال دین (اسلام)</vt:lpstr>
      <vt:lpstr>نمود این تغییر در طبقه بندی علم</vt:lpstr>
      <vt:lpstr>«science» چيست؟</vt:lpstr>
      <vt:lpstr>اما پوزیتیویسم دچار چالشهای جدی شد</vt:lpstr>
      <vt:lpstr>ويژگي هاي علم و معرفت نزد پوزيتيويسم</vt:lpstr>
      <vt:lpstr>ويژگي‌هاي معرفت نزد پساپوزيتيويسم</vt:lpstr>
      <vt:lpstr>جمع‌بندي علم در فضاي فکري غرب</vt:lpstr>
      <vt:lpstr>ورود اين نگاه به جامعه ما اولین موضع‌گیری‌ها در مساله علم دینی</vt:lpstr>
      <vt:lpstr>آيا روش تجربي را ملاک علم بودن علم دانستن و  تفکيک روشي علوم (به روش تجربي و روش عقلي) منطقي و قابل دفاع است؟</vt:lpstr>
      <vt:lpstr>PowerPoint Presentation</vt:lpstr>
      <vt:lpstr>2. مبادي و مباني علم، یا پيش‌فرض‌ها؟</vt:lpstr>
      <vt:lpstr>3. جایگاه معرفتی ارزشها، نسبت علم و اخلاق</vt:lpstr>
      <vt:lpstr>4. نقش و جايگاه عالم در علم</vt:lpstr>
      <vt:lpstr>نحوه شکل گيري علم در ضمير عالم</vt:lpstr>
      <vt:lpstr>جمع‌بندي بحث علم</vt:lpstr>
      <vt:lpstr>4. علم دینی و تعارض علم و دین</vt:lpstr>
      <vt:lpstr>5. ویژگی‌های علم دینی</vt:lpstr>
      <vt:lpstr>علم مطلوب دين</vt:lpstr>
      <vt:lpstr>راهکارهايي براي  زمينه‌سازي تحقق علم ديني</vt:lpstr>
      <vt:lpstr>1ـ در برنامه‌هاي آموزشي و درسي</vt:lpstr>
      <vt:lpstr>در برنامه‌هاي تربيتي و پرورشي </vt:lpstr>
      <vt:lpstr>3ـ از حيث نظام رسمي علم  (ساختارهاي فرهنگي حاكم بر دانش و پژوهش)</vt:lpstr>
      <vt:lpstr>و آخر دعوانا أن الحمدلله رب العالمين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رابطه علم و دين</dc:title>
  <dc:creator>Hosein</dc:creator>
  <cp:lastModifiedBy>mpc</cp:lastModifiedBy>
  <cp:revision>277</cp:revision>
  <dcterms:created xsi:type="dcterms:W3CDTF">2011-10-19T19:46:40Z</dcterms:created>
  <dcterms:modified xsi:type="dcterms:W3CDTF">2015-07-27T18:19:20Z</dcterms:modified>
</cp:coreProperties>
</file>