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40" r:id="rId1"/>
  </p:sldMasterIdLst>
  <p:notesMasterIdLst>
    <p:notesMasterId r:id="rId66"/>
  </p:notesMasterIdLst>
  <p:sldIdLst>
    <p:sldId id="272" r:id="rId2"/>
    <p:sldId id="337" r:id="rId3"/>
    <p:sldId id="338" r:id="rId4"/>
    <p:sldId id="339" r:id="rId5"/>
    <p:sldId id="340" r:id="rId6"/>
    <p:sldId id="334" r:id="rId7"/>
    <p:sldId id="310" r:id="rId8"/>
    <p:sldId id="320" r:id="rId9"/>
    <p:sldId id="341" r:id="rId10"/>
    <p:sldId id="288" r:id="rId11"/>
    <p:sldId id="328" r:id="rId12"/>
    <p:sldId id="335" r:id="rId13"/>
    <p:sldId id="333" r:id="rId14"/>
    <p:sldId id="336" r:id="rId15"/>
    <p:sldId id="342" r:id="rId16"/>
    <p:sldId id="311" r:id="rId17"/>
    <p:sldId id="259" r:id="rId18"/>
    <p:sldId id="343" r:id="rId19"/>
    <p:sldId id="344" r:id="rId20"/>
    <p:sldId id="352" r:id="rId21"/>
    <p:sldId id="345" r:id="rId22"/>
    <p:sldId id="346" r:id="rId23"/>
    <p:sldId id="347" r:id="rId24"/>
    <p:sldId id="348" r:id="rId25"/>
    <p:sldId id="301" r:id="rId26"/>
    <p:sldId id="349" r:id="rId27"/>
    <p:sldId id="353" r:id="rId28"/>
    <p:sldId id="312" r:id="rId29"/>
    <p:sldId id="321" r:id="rId30"/>
    <p:sldId id="322" r:id="rId31"/>
    <p:sldId id="323" r:id="rId32"/>
    <p:sldId id="354" r:id="rId33"/>
    <p:sldId id="317" r:id="rId34"/>
    <p:sldId id="286" r:id="rId35"/>
    <p:sldId id="367" r:id="rId36"/>
    <p:sldId id="300" r:id="rId37"/>
    <p:sldId id="282" r:id="rId38"/>
    <p:sldId id="287" r:id="rId39"/>
    <p:sldId id="313" r:id="rId40"/>
    <p:sldId id="263" r:id="rId41"/>
    <p:sldId id="316" r:id="rId42"/>
    <p:sldId id="264" r:id="rId43"/>
    <p:sldId id="370" r:id="rId44"/>
    <p:sldId id="355" r:id="rId45"/>
    <p:sldId id="356" r:id="rId46"/>
    <p:sldId id="357" r:id="rId47"/>
    <p:sldId id="358" r:id="rId48"/>
    <p:sldId id="359" r:id="rId49"/>
    <p:sldId id="360" r:id="rId50"/>
    <p:sldId id="361" r:id="rId51"/>
    <p:sldId id="371" r:id="rId52"/>
    <p:sldId id="362" r:id="rId53"/>
    <p:sldId id="283" r:id="rId54"/>
    <p:sldId id="363" r:id="rId55"/>
    <p:sldId id="364" r:id="rId56"/>
    <p:sldId id="373" r:id="rId57"/>
    <p:sldId id="374" r:id="rId58"/>
    <p:sldId id="372" r:id="rId59"/>
    <p:sldId id="366" r:id="rId60"/>
    <p:sldId id="285" r:id="rId61"/>
    <p:sldId id="368" r:id="rId62"/>
    <p:sldId id="365" r:id="rId63"/>
    <p:sldId id="369" r:id="rId64"/>
    <p:sldId id="297" r:id="rId65"/>
  </p:sldIdLst>
  <p:sldSz cx="9144000" cy="6858000" type="screen4x3"/>
  <p:notesSz cx="6858000" cy="9144000"/>
  <p:defaultTextStyle>
    <a:defPPr>
      <a:defRPr lang="fa-I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515" autoAdjust="0"/>
    <p:restoredTop sz="96092" autoAdjust="0"/>
  </p:normalViewPr>
  <p:slideViewPr>
    <p:cSldViewPr>
      <p:cViewPr varScale="1">
        <p:scale>
          <a:sx n="70" d="100"/>
          <a:sy n="70" d="100"/>
        </p:scale>
        <p:origin x="8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8BFFDA1-9E88-43A9-8A92-8B0476D122FF}" type="datetimeFigureOut">
              <a:rPr lang="fa-IR" smtClean="0"/>
              <a:t>1436/11/14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93C0164-6CD9-4EE7-9135-3C22F0BB507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1815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C0164-6CD9-4EE7-9135-3C22F0BB5076}" type="slidenum">
              <a:rPr lang="fa-IR" smtClean="0">
                <a:solidFill>
                  <a:prstClr val="black"/>
                </a:solidFill>
              </a:rPr>
              <a:pPr/>
              <a:t>7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299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C0164-6CD9-4EE7-9135-3C22F0BB5076}" type="slidenum">
              <a:rPr lang="fa-IR" smtClean="0"/>
              <a:t>50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5313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9DC2B-CBDA-422F-BE63-46DEBB0B497A}" type="datetimeFigureOut">
              <a:rPr lang="fa-IR"/>
              <a:pPr>
                <a:defRPr/>
              </a:pPr>
              <a:t>1436/11/14</a:t>
            </a:fld>
            <a:endParaRPr lang="fa-IR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4A836-3FB4-4259-BBDB-D2C4326FD08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D2AA8-82B6-4759-9AF7-3FB48938A319}" type="datetimeFigureOut">
              <a:rPr lang="fa-IR"/>
              <a:pPr>
                <a:defRPr/>
              </a:pPr>
              <a:t>1436/11/14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3850A-C5F7-4C6C-96C6-BFA132CF87BB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3989C-1DE0-4D2D-9759-63846945C15A}" type="datetimeFigureOut">
              <a:rPr lang="fa-IR"/>
              <a:pPr>
                <a:defRPr/>
              </a:pPr>
              <a:t>1436/11/14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A08A1-0B86-4EC8-84A1-1E1D8EAF5CE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9B13A-88B4-40B1-91E8-BE7850C6D158}" type="datetimeFigureOut">
              <a:rPr lang="fa-IR"/>
              <a:pPr>
                <a:defRPr/>
              </a:pPr>
              <a:t>1436/11/14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92692-66D8-4435-A91E-5703AD1707A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30CB1-5C62-449A-8619-492E0813B711}" type="datetimeFigureOut">
              <a:rPr lang="fa-IR"/>
              <a:pPr>
                <a:defRPr/>
              </a:pPr>
              <a:t>1436/11/14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F1F0C-E5B7-40B7-AFA9-70A76A6CCF0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A4C9B-B78A-48FE-B585-D829CE2D1F2C}" type="datetimeFigureOut">
              <a:rPr lang="fa-IR"/>
              <a:pPr>
                <a:defRPr/>
              </a:pPr>
              <a:t>1436/11/14</a:t>
            </a:fld>
            <a:endParaRPr lang="fa-I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23CBA-4730-49E8-A218-43D60E9A2AA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51E6B-6A71-4809-80B2-74A97B42F4DB}" type="datetimeFigureOut">
              <a:rPr lang="fa-IR"/>
              <a:pPr>
                <a:defRPr/>
              </a:pPr>
              <a:t>1436/11/14</a:t>
            </a:fld>
            <a:endParaRPr lang="fa-IR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49C9A-EC09-4715-BD26-94A41DA8264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6CCC4-51C1-4E14-90FA-B980E9FA8B89}" type="datetimeFigureOut">
              <a:rPr lang="fa-IR"/>
              <a:pPr>
                <a:defRPr/>
              </a:pPr>
              <a:t>1436/11/14</a:t>
            </a:fld>
            <a:endParaRPr lang="fa-IR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F8A12-1FAB-40E0-8B3A-99E09701F94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C52CB-73F5-40B2-81B8-C47244E7A4D3}" type="datetimeFigureOut">
              <a:rPr lang="fa-IR"/>
              <a:pPr>
                <a:defRPr/>
              </a:pPr>
              <a:t>1436/11/14</a:t>
            </a:fld>
            <a:endParaRPr lang="fa-I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26599-F7B2-4839-98F3-EFA73A21D8B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F89C7-8D2D-4FB6-A0B5-57ABFB0A6CF0}" type="datetimeFigureOut">
              <a:rPr lang="fa-IR"/>
              <a:pPr>
                <a:defRPr/>
              </a:pPr>
              <a:t>1436/11/14</a:t>
            </a:fld>
            <a:endParaRPr lang="fa-I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47185-8205-45C1-AB58-CBAC73C84AE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BB377-1900-40E2-BCAF-D17304E7E1F7}" type="datetimeFigureOut">
              <a:rPr lang="fa-IR"/>
              <a:pPr>
                <a:defRPr/>
              </a:pPr>
              <a:t>1436/11/14</a:t>
            </a:fld>
            <a:endParaRPr lang="fa-I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1A6F5-A5EB-4170-9906-6CDFEE6FB4F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EB4AD37-1EFF-4279-AF51-9C9A4733277B}" type="datetimeFigureOut">
              <a:rPr lang="fa-IR"/>
              <a:pPr>
                <a:defRPr/>
              </a:pPr>
              <a:t>1436/11/14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EB6AC86-D17D-4279-8CF0-88E7479362B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55" r:id="rId2"/>
    <p:sldLayoutId id="2147483864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5" r:id="rId9"/>
    <p:sldLayoutId id="2147483861" r:id="rId10"/>
    <p:sldLayoutId id="2147483862" r:id="rId11"/>
  </p:sldLayoutIdLst>
  <p:txStyles>
    <p:titleStyle>
      <a:lvl1pPr algn="l" rtl="1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2pPr>
      <a:lvl3pPr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3pPr>
      <a:lvl4pPr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4pPr>
      <a:lvl5pPr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9pPr>
    </p:titleStyle>
    <p:bodyStyle>
      <a:lvl1pPr marL="273050" indent="-273050" algn="r" rtl="1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Majalla UI"/>
          <a:cs typeface="+mn-cs"/>
        </a:defRPr>
      </a:lvl1pPr>
      <a:lvl2pPr marL="639763" indent="-246063" algn="r" rtl="1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Majalla UI"/>
          <a:cs typeface="+mn-cs"/>
        </a:defRPr>
      </a:lvl2pPr>
      <a:lvl3pPr marL="914400" indent="-246063" algn="r" rtl="1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Majalla UI"/>
          <a:cs typeface="+mn-cs"/>
        </a:defRPr>
      </a:lvl3pPr>
      <a:lvl4pPr marL="1187450" indent="-209550" algn="r" rtl="1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4pPr>
      <a:lvl5pPr marL="1462088" indent="-209550" algn="r" rtl="1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0DF593-3C82-4FCA-A946-59B29C677D7F}" type="slidenum">
              <a:rPr lang="fa-IR"/>
              <a:pPr>
                <a:defRPr/>
              </a:pPr>
              <a:t>1</a:t>
            </a:fld>
            <a:endParaRPr lang="fa-IR"/>
          </a:p>
        </p:txBody>
      </p:sp>
      <p:pic>
        <p:nvPicPr>
          <p:cNvPr id="5" name="Picture 4" descr="04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05063" y="1624013"/>
            <a:ext cx="4333875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1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b="1" dirty="0">
                <a:cs typeface="B Lotus" pitchFamily="2" charset="-78"/>
              </a:rPr>
              <a:t>تذکر3</a:t>
            </a:r>
            <a:r>
              <a:rPr lang="fa-IR" sz="4400" b="1" dirty="0" smtClean="0">
                <a:cs typeface="B Lotus" pitchFamily="2" charset="-78"/>
              </a:rPr>
              <a:t>: </a:t>
            </a:r>
            <a:r>
              <a:rPr lang="fa-IR" sz="4400" b="1" dirty="0">
                <a:cs typeface="B Lotus" pitchFamily="2" charset="-78"/>
              </a:rPr>
              <a:t>ما در میدان بازی </a:t>
            </a:r>
            <a:r>
              <a:rPr lang="fa-IR" sz="4400" b="1" dirty="0" smtClean="0">
                <a:cs typeface="B Lotus" pitchFamily="2" charset="-78"/>
              </a:rPr>
              <a:t>غربیها </a:t>
            </a:r>
            <a:r>
              <a:rPr lang="fa-IR" sz="4400" b="1" dirty="0">
                <a:cs typeface="B Lotus" pitchFamily="2" charset="-78"/>
              </a:rPr>
              <a:t>قرار گرفته ایم</a:t>
            </a:r>
            <a:endParaRPr lang="fa-IR" sz="4400" b="1" dirty="0" smtClean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63"/>
            <a:ext cx="8229600" cy="4110037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1- «علم» بودن، در گروي «استفاده از روش حسي و تجربی» است.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2- «دیني» بودن، در گروی «استناد به متون ديني» است.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نتيجه: «علم دیني» ترکيبي بي‌معناست.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solidFill>
                  <a:srgbClr val="C00000"/>
                </a:solidFill>
                <a:ea typeface="+mn-ea"/>
                <a:cs typeface="B Lotus" pitchFamily="2" charset="-78"/>
              </a:rPr>
              <a:t>نقد: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1- آيا شناخت واقعيت، منحصر در استفاده از روش حسي است؟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2- آيا تحلیلهای منافقان و خوارج از متون دینی، مورد قبول دین (= دینی</a:t>
            </a:r>
            <a:r>
              <a:rPr lang="fa-IR" sz="3200" b="1" dirty="0">
                <a:ea typeface="+mn-ea"/>
                <a:cs typeface="B Lotus" pitchFamily="2" charset="-78"/>
              </a:rPr>
              <a:t>)</a:t>
            </a:r>
            <a:r>
              <a:rPr lang="fa-IR" sz="3200" b="1" dirty="0" smtClean="0">
                <a:ea typeface="+mn-ea"/>
                <a:cs typeface="B Lotus" pitchFamily="2" charset="-78"/>
              </a:rPr>
              <a:t> است؟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1600" b="1" dirty="0" smtClean="0">
              <a:ea typeface="+mn-ea"/>
              <a:cs typeface="B Lotus" pitchFamily="2" charset="-78"/>
            </a:endParaRP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3900" b="1" dirty="0" smtClean="0">
                <a:solidFill>
                  <a:srgbClr val="C00000"/>
                </a:solidFill>
                <a:cs typeface="B Lotus" pitchFamily="2" charset="-78"/>
              </a:rPr>
              <a:t>ضرورت </a:t>
            </a:r>
            <a:r>
              <a:rPr lang="fa-IR" sz="3900" b="1" dirty="0">
                <a:solidFill>
                  <a:srgbClr val="C00000"/>
                </a:solidFill>
                <a:cs typeface="B Lotus" pitchFamily="2" charset="-78"/>
              </a:rPr>
              <a:t>تغيير </a:t>
            </a:r>
            <a:r>
              <a:rPr lang="fa-IR" sz="3900" b="1" dirty="0" smtClean="0">
                <a:solidFill>
                  <a:srgbClr val="C00000"/>
                </a:solidFill>
                <a:cs typeface="B Lotus" pitchFamily="2" charset="-78"/>
              </a:rPr>
              <a:t>میدان فهم مساله</a:t>
            </a:r>
            <a:endParaRPr lang="fa-IR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000" dirty="0" smtClean="0">
                <a:cs typeface="B Titr" panose="00000700000000000000" pitchFamily="2" charset="-78"/>
              </a:rPr>
              <a:t>بازخوانی صورت مساله برای تغییر میدان بازی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4389437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fa-IR" sz="3200" b="1" dirty="0" smtClean="0">
                <a:cs typeface="B Lotus" panose="00000400000000000000" pitchFamily="2" charset="-78"/>
              </a:rPr>
              <a:t>یکبار درباره درک متعارف خود از علم و دین دوباره بیندیشیم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a-IR" sz="3200" b="1" dirty="0" smtClean="0">
                <a:cs typeface="B Lotus" panose="00000400000000000000" pitchFamily="2" charset="-78"/>
              </a:rPr>
              <a:t>ببینیم به نحو متعارف: چه </a:t>
            </a:r>
            <a:r>
              <a:rPr lang="fa-IR" sz="3200" b="1" dirty="0" err="1" smtClean="0">
                <a:cs typeface="B Lotus" panose="00000400000000000000" pitchFamily="2" charset="-78"/>
              </a:rPr>
              <a:t>تلقی‌ای</a:t>
            </a:r>
            <a:r>
              <a:rPr lang="fa-IR" sz="3200" b="1" dirty="0" smtClean="0">
                <a:cs typeface="B Lotus" panose="00000400000000000000" pitchFamily="2" charset="-78"/>
              </a:rPr>
              <a:t> از علم و از دین داریم؟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a-IR" sz="3200" b="1" dirty="0" smtClean="0">
                <a:cs typeface="B Lotus" panose="00000400000000000000" pitchFamily="2" charset="-78"/>
              </a:rPr>
              <a:t> و از هر کدام چه انتظاری داریم؟</a:t>
            </a:r>
          </a:p>
          <a:p>
            <a:pPr marL="0" indent="0" algn="ctr">
              <a:buNone/>
            </a:pPr>
            <a:endParaRPr lang="fa-IR" sz="3200" b="1" dirty="0" smtClean="0">
              <a:cs typeface="B Lotus" panose="00000400000000000000" pitchFamily="2" charset="-78"/>
            </a:endParaRPr>
          </a:p>
          <a:p>
            <a:pPr marL="0" indent="0" algn="ctr">
              <a:buNone/>
            </a:pPr>
            <a:r>
              <a:rPr lang="fa-IR" sz="3200" b="1" dirty="0" smtClean="0">
                <a:cs typeface="B Lotus" panose="00000400000000000000" pitchFamily="2" charset="-78"/>
              </a:rPr>
              <a:t>(تامل و بازخوانی جدی صورت مساله)</a:t>
            </a:r>
            <a:endParaRPr lang="en-US" sz="3200" b="1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493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1143000"/>
          </a:xfrm>
        </p:spPr>
        <p:txBody>
          <a:bodyPr/>
          <a:lstStyle/>
          <a:p>
            <a:pPr algn="ctr"/>
            <a:r>
              <a:rPr lang="fa-IR" b="1" smtClean="0">
                <a:cs typeface="B Lotus" pitchFamily="2" charset="-78"/>
              </a:rPr>
              <a:t>تذکر 4: دو </a:t>
            </a:r>
            <a:r>
              <a:rPr lang="fa-IR" b="1" smtClean="0">
                <a:cs typeface="B Lotus" pitchFamily="2" charset="-78"/>
              </a:rPr>
              <a:t>نکته روش‌شناختي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4000" b="1" dirty="0" smtClean="0">
                <a:cs typeface="B Lotus" pitchFamily="2" charset="-78"/>
              </a:rPr>
              <a:t>تفکيک مباحث معرفت‌شناسي از فلسفه علم </a:t>
            </a:r>
          </a:p>
          <a:p>
            <a:pPr algn="ctr">
              <a:buFont typeface="Wingdings 2" pitchFamily="18" charset="2"/>
              <a:buNone/>
            </a:pPr>
            <a:r>
              <a:rPr lang="fa-IR" sz="3200" b="1" smtClean="0">
                <a:cs typeface="B Lotus" pitchFamily="2" charset="-78"/>
              </a:rPr>
              <a:t>مثلا:‌گزاره اسلامی </a:t>
            </a:r>
            <a:r>
              <a:rPr lang="fa-IR" sz="3200" b="1" smtClean="0">
                <a:cs typeface="B Lotus" pitchFamily="2" charset="-78"/>
              </a:rPr>
              <a:t>يا </a:t>
            </a:r>
            <a:r>
              <a:rPr lang="fa-IR" sz="3200" b="1" smtClean="0">
                <a:cs typeface="B Lotus" pitchFamily="2" charset="-78"/>
              </a:rPr>
              <a:t>طب اسلامی</a:t>
            </a:r>
            <a:endParaRPr lang="fa-IR" sz="3200" b="1" dirty="0" smtClean="0">
              <a:cs typeface="B Lotus" pitchFamily="2" charset="-78"/>
            </a:endParaRPr>
          </a:p>
          <a:p>
            <a:pPr>
              <a:buFont typeface="Wingdings 2" pitchFamily="18" charset="2"/>
              <a:buNone/>
            </a:pPr>
            <a:endParaRPr lang="fa-IR" sz="4000" b="1" dirty="0" smtClean="0">
              <a:cs typeface="B Lotus" pitchFamily="2" charset="-78"/>
            </a:endParaRPr>
          </a:p>
          <a:p>
            <a:r>
              <a:rPr lang="fa-IR" sz="4000" b="1" dirty="0" smtClean="0">
                <a:cs typeface="B Lotus" pitchFamily="2" charset="-78"/>
              </a:rPr>
              <a:t>تفکيک دو </a:t>
            </a:r>
            <a:r>
              <a:rPr lang="fa-IR" sz="4000" b="1" smtClean="0">
                <a:cs typeface="B Lotus" pitchFamily="2" charset="-78"/>
              </a:rPr>
              <a:t>سنخ </a:t>
            </a:r>
            <a:r>
              <a:rPr lang="fa-IR" sz="4000" b="1" smtClean="0">
                <a:cs typeface="B Lotus" pitchFamily="2" charset="-78"/>
              </a:rPr>
              <a:t>تحليل و قضاوت:</a:t>
            </a:r>
            <a:endParaRPr lang="fa-IR" sz="4000" b="1" dirty="0" smtClean="0">
              <a:cs typeface="B Lotus" pitchFamily="2" charset="-78"/>
            </a:endParaRPr>
          </a:p>
          <a:p>
            <a:pPr>
              <a:buFont typeface="Wingdings 2" pitchFamily="18" charset="2"/>
              <a:buNone/>
            </a:pPr>
            <a:r>
              <a:rPr lang="fa-IR" sz="4000" b="1" dirty="0" smtClean="0">
                <a:cs typeface="B Lotus" pitchFamily="2" charset="-78"/>
              </a:rPr>
              <a:t>«</a:t>
            </a:r>
            <a:r>
              <a:rPr lang="fa-IR" sz="4000" b="1" smtClean="0">
                <a:cs typeface="B Lotus" pitchFamily="2" charset="-78"/>
              </a:rPr>
              <a:t>منطقي- </a:t>
            </a:r>
            <a:r>
              <a:rPr lang="fa-IR" sz="4000" b="1" smtClean="0">
                <a:cs typeface="B Lotus" pitchFamily="2" charset="-78"/>
              </a:rPr>
              <a:t>فلسفي</a:t>
            </a:r>
            <a:r>
              <a:rPr lang="fa-IR" sz="4000" b="1" dirty="0" smtClean="0">
                <a:cs typeface="B Lotus" pitchFamily="2" charset="-78"/>
              </a:rPr>
              <a:t>»   يا   «تاريخي- </a:t>
            </a:r>
            <a:r>
              <a:rPr lang="fa-IR" sz="4000" b="1" smtClean="0">
                <a:cs typeface="B Lotus" pitchFamily="2" charset="-78"/>
              </a:rPr>
              <a:t>جامعه‌شناختي</a:t>
            </a:r>
            <a:r>
              <a:rPr lang="fa-IR" sz="4000" b="1" smtClean="0">
                <a:cs typeface="B Lotus" pitchFamily="2" charset="-78"/>
              </a:rPr>
              <a:t>»</a:t>
            </a:r>
          </a:p>
          <a:p>
            <a:pPr algn="ctr">
              <a:buFont typeface="Wingdings 2" pitchFamily="18" charset="2"/>
              <a:buNone/>
            </a:pPr>
            <a:r>
              <a:rPr lang="fa-IR" sz="3200" b="1" smtClean="0">
                <a:cs typeface="B Lotus" pitchFamily="2" charset="-78"/>
              </a:rPr>
              <a:t>مثلا: آیا طب اسلامی باید به روشهای طب مدرن تن دهد؟</a:t>
            </a:r>
            <a:endParaRPr lang="fa-IR" sz="3200" b="1" dirty="0" smtClean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9002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3000372"/>
            <a:ext cx="7772400" cy="1362456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fa-IR" smtClean="0">
                <a:solidFill>
                  <a:schemeClr val="tx1"/>
                </a:solidFill>
                <a:cs typeface="B Lotus" pitchFamily="2" charset="-78"/>
              </a:rPr>
              <a:t>الف. بررسي مساله</a:t>
            </a:r>
            <a:br>
              <a:rPr lang="fa-IR" smtClean="0">
                <a:solidFill>
                  <a:schemeClr val="tx1"/>
                </a:solidFill>
                <a:cs typeface="B Lotus" pitchFamily="2" charset="-78"/>
              </a:rPr>
            </a:br>
            <a:r>
              <a:rPr lang="fa-IR">
                <a:solidFill>
                  <a:schemeClr val="tx1"/>
                </a:solidFill>
                <a:cs typeface="B Lotus" pitchFamily="2" charset="-78"/>
              </a:rPr>
              <a:t/>
            </a:r>
            <a:br>
              <a:rPr lang="fa-IR">
                <a:solidFill>
                  <a:schemeClr val="tx1"/>
                </a:solidFill>
                <a:cs typeface="B Lotus" pitchFamily="2" charset="-78"/>
              </a:rPr>
            </a:br>
            <a:r>
              <a:rPr lang="fa-IR" smtClean="0">
                <a:solidFill>
                  <a:schemeClr val="tx1"/>
                </a:solidFill>
                <a:cs typeface="B Lotus" pitchFamily="2" charset="-78"/>
              </a:rPr>
              <a:t> از منظر مباحث مربوط به علم</a:t>
            </a:r>
            <a:endParaRPr lang="fa-IR">
              <a:solidFill>
                <a:schemeClr val="tx1"/>
              </a:solidFill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7382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484784"/>
            <a:ext cx="8305800" cy="4021056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fa-IR" sz="6000" b="1" dirty="0" smtClean="0">
                <a:solidFill>
                  <a:schemeClr val="accent5">
                    <a:lumMod val="50000"/>
                  </a:schemeClr>
                </a:solidFill>
                <a:cs typeface="B Titr" panose="00000700000000000000" pitchFamily="2" charset="-78"/>
              </a:rPr>
              <a:t>گام اول:</a:t>
            </a:r>
            <a:br>
              <a:rPr lang="fa-IR" sz="6000" b="1" dirty="0" smtClean="0">
                <a:solidFill>
                  <a:schemeClr val="accent5">
                    <a:lumMod val="50000"/>
                  </a:schemeClr>
                </a:solidFill>
                <a:cs typeface="B Titr" panose="00000700000000000000" pitchFamily="2" charset="-78"/>
              </a:rPr>
            </a:br>
            <a:r>
              <a:rPr lang="fa-IR" sz="5400" b="1" dirty="0" smtClean="0">
                <a:solidFill>
                  <a:schemeClr val="accent5">
                    <a:lumMod val="50000"/>
                  </a:schemeClr>
                </a:solidFill>
                <a:cs typeface="B Titr" panose="00000700000000000000" pitchFamily="2" charset="-78"/>
              </a:rPr>
              <a:t>مروری تاریخی- جامعه شناختی بر وضعیت علم</a:t>
            </a:r>
            <a:endParaRPr lang="en-US" sz="6000" b="1" dirty="0">
              <a:solidFill>
                <a:schemeClr val="accent5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369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996952"/>
            <a:ext cx="8507288" cy="3327648"/>
          </a:xfrm>
        </p:spPr>
        <p:txBody>
          <a:bodyPr/>
          <a:lstStyle/>
          <a:p>
            <a:pPr marL="0" indent="0">
              <a:buNone/>
            </a:pPr>
            <a:r>
              <a:rPr lang="fa-IR" sz="2800" b="1" smtClean="0">
                <a:cs typeface="B Lotus" panose="00000400000000000000" pitchFamily="2" charset="-78"/>
              </a:rPr>
              <a:t>امروزه گمان می‌شود علم</a:t>
            </a:r>
            <a:r>
              <a:rPr lang="fa-IR" sz="2800" b="1">
                <a:cs typeface="B Lotus" panose="00000400000000000000" pitchFamily="2" charset="-78"/>
              </a:rPr>
              <a:t>، فقط </a:t>
            </a:r>
            <a:r>
              <a:rPr lang="fa-IR" sz="2800" b="1" smtClean="0">
                <a:cs typeface="B Lotus" panose="00000400000000000000" pitchFamily="2" charset="-78"/>
              </a:rPr>
              <a:t>باید از </a:t>
            </a:r>
            <a:r>
              <a:rPr lang="fa-IR" sz="2800" b="1">
                <a:cs typeface="B Lotus" panose="00000400000000000000" pitchFamily="2" charset="-78"/>
              </a:rPr>
              <a:t>روش تجربی </a:t>
            </a:r>
            <a:r>
              <a:rPr lang="fa-IR" sz="2800" b="1" smtClean="0">
                <a:cs typeface="B Lotus" panose="00000400000000000000" pitchFamily="2" charset="-78"/>
              </a:rPr>
              <a:t>استفاده کند.</a:t>
            </a:r>
          </a:p>
          <a:p>
            <a:pPr marL="0" indent="0">
              <a:buNone/>
            </a:pPr>
            <a:r>
              <a:rPr lang="fa-IR" sz="2800" b="1" smtClean="0">
                <a:cs typeface="B Lotus" panose="00000400000000000000" pitchFamily="2" charset="-78"/>
              </a:rPr>
              <a:t>آیا این سخن معتبر است؟</a:t>
            </a:r>
          </a:p>
          <a:p>
            <a:pPr marL="0" indent="0" algn="ctr">
              <a:buNone/>
            </a:pPr>
            <a:r>
              <a:rPr lang="fa-IR" sz="2800" b="1" smtClean="0">
                <a:cs typeface="B Lotus" panose="00000400000000000000" pitchFamily="2" charset="-78"/>
              </a:rPr>
              <a:t> (امکان </a:t>
            </a:r>
            <a:r>
              <a:rPr lang="fa-IR" sz="2800" b="1" smtClean="0">
                <a:cs typeface="B Lotus" panose="00000400000000000000" pitchFamily="2" charset="-78"/>
              </a:rPr>
              <a:t>طب اسلامی</a:t>
            </a:r>
            <a:r>
              <a:rPr lang="fa-IR" sz="2800" b="1" smtClean="0">
                <a:cs typeface="B Lotus" panose="00000400000000000000" pitchFamily="2" charset="-78"/>
              </a:rPr>
              <a:t> </a:t>
            </a:r>
            <a:r>
              <a:rPr lang="fa-IR" sz="2800" b="1" smtClean="0">
                <a:cs typeface="B Lotus" panose="00000400000000000000" pitchFamily="2" charset="-78"/>
              </a:rPr>
              <a:t>از زاویه علم)</a:t>
            </a:r>
          </a:p>
          <a:p>
            <a:pPr marL="0" indent="0">
              <a:buNone/>
            </a:pPr>
            <a:endParaRPr lang="fa-IR" sz="2800" b="1" smtClean="0">
              <a:cs typeface="B Lotus" panose="00000400000000000000" pitchFamily="2" charset="-78"/>
            </a:endParaRPr>
          </a:p>
          <a:p>
            <a:pPr marL="0" indent="0">
              <a:buNone/>
            </a:pPr>
            <a:r>
              <a:rPr lang="fa-IR" sz="2800" b="1" smtClean="0">
                <a:cs typeface="B Lotus" panose="00000400000000000000" pitchFamily="2" charset="-78"/>
              </a:rPr>
              <a:t>یادآوری: نزاع علم و دین، نزاع تمدن غربی است، نه اسلام</a:t>
            </a:r>
          </a:p>
          <a:p>
            <a:pPr marL="0" indent="0">
              <a:buNone/>
            </a:pPr>
            <a:r>
              <a:rPr lang="fa-IR" sz="2800" b="1">
                <a:solidFill>
                  <a:srgbClr val="0070C0"/>
                </a:solidFill>
                <a:cs typeface="B Lotus" pitchFamily="2" charset="-78"/>
              </a:rPr>
              <a:t>آیا می دانید تصویر ما از علم در طول تاریخ چه اندازه تغییر کرده است؟</a:t>
            </a:r>
          </a:p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720080"/>
          </a:xfrm>
        </p:spPr>
        <p:txBody>
          <a:bodyPr/>
          <a:lstStyle/>
          <a:p>
            <a:pPr algn="ctr"/>
            <a:r>
              <a:rPr lang="fa-IR" sz="3600" b="1" smtClean="0">
                <a:cs typeface="B Titr" panose="00000700000000000000" pitchFamily="2" charset="-78"/>
              </a:rPr>
              <a:t>علم جدید</a:t>
            </a:r>
            <a:endParaRPr lang="en-US" sz="3600" b="1" smtClean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775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 rtl="0"/>
            <a:r>
              <a:rPr lang="fa-IR" sz="4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مثال 1: نمود این تغییر در طبقه بندی علم</a:t>
            </a:r>
            <a:endParaRPr lang="fa-IR" sz="4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a-I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759504"/>
              </p:ext>
            </p:extLst>
          </p:nvPr>
        </p:nvGraphicFramePr>
        <p:xfrm>
          <a:off x="-21506" y="1700808"/>
          <a:ext cx="8950499" cy="499207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8165"/>
                <a:gridCol w="1488165"/>
                <a:gridCol w="1471930"/>
                <a:gridCol w="1635819"/>
                <a:gridCol w="1258798"/>
                <a:gridCol w="1607622"/>
              </a:tblGrid>
              <a:tr h="462475">
                <a:tc grid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 در تلقی سنتی (ارسطو و دوره اسلامی)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در تلقی مدرن (</a:t>
                      </a:r>
                      <a:r>
                        <a:rPr lang="en-US" sz="2400" b="1" baseline="0" dirty="0" smtClean="0">
                          <a:cs typeface="B Lotus" pitchFamily="2" charset="-78"/>
                        </a:rPr>
                        <a:t>ISI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)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62475">
                <a:tc rowSpan="7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</a:t>
                      </a:r>
                    </a:p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(حکمت،  فلسفه)</a:t>
                      </a:r>
                    </a:p>
                    <a:p>
                      <a:pPr rtl="1"/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نظری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فلسفه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rowSpan="7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</a:t>
                      </a:r>
                    </a:p>
                    <a:p>
                      <a:pPr rtl="1"/>
                      <a:r>
                        <a:rPr lang="en-US" sz="2400" b="1" dirty="0" smtClean="0">
                          <a:cs typeface="B Lotus" pitchFamily="2" charset="-78"/>
                        </a:rPr>
                        <a:t>Science</a:t>
                      </a:r>
                      <a:endParaRPr lang="fa-IR" sz="2400" b="1" dirty="0" smtClean="0">
                        <a:cs typeface="B Lotus" pitchFamily="2" charset="-78"/>
                      </a:endParaRPr>
                    </a:p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(روش تجربی)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علوم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محض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فیزیک،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شیمی و ...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ریاضیات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طبیعیات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علوم کاربردی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مهندسی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عملی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اخلاق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کشاورزی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تدبیر منزل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پزشکی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</a:tr>
              <a:tr h="42340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سیاست مدن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علوم اجتماعی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روانشناسی، جامعه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</a:t>
                      </a:r>
                      <a:r>
                        <a:rPr lang="fa-IR" sz="2400" b="1" dirty="0" smtClean="0">
                          <a:cs typeface="B Lotus" pitchFamily="2" charset="-78"/>
                        </a:rPr>
                        <a:t>شناسی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</a:tr>
              <a:tr h="479868"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تولیدی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هنر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479868">
                <a:tc>
                  <a:txBody>
                    <a:bodyPr/>
                    <a:lstStyle/>
                    <a:p>
                      <a:pPr rtl="1"/>
                      <a:r>
                        <a:rPr kumimoji="0" lang="fa-I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غیر علم</a:t>
                      </a:r>
                      <a:endParaRPr kumimoji="0" lang="fa-IR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kumimoji="0" lang="fa-I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اسطوره، خرافات و ...</a:t>
                      </a:r>
                      <a:endParaRPr kumimoji="0" lang="fa-IR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2800" b="1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>
                          <a:cs typeface="B Lotus" pitchFamily="2" charset="-78"/>
                        </a:rPr>
                        <a:t>Humanities</a:t>
                      </a:r>
                      <a:endParaRPr lang="fa-IR" sz="20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فلسفه،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هنر، ادبیات، اخلاق، سیاست</a:t>
                      </a:r>
                      <a:endParaRPr lang="fa-IR" sz="2400" b="1" dirty="0" smtClean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2400" b="1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ابزار علم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Lotus" pitchFamily="2" charset="-78"/>
                        </a:rPr>
                        <a:t>منطق</a:t>
                      </a:r>
                      <a:endParaRPr lang="fa-IR" sz="2400" b="1" dirty="0">
                        <a:ln>
                          <a:solidFill>
                            <a:sysClr val="windowText" lastClr="000000"/>
                          </a:solidFill>
                        </a:ln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ابزار علم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ریاضیات و متدولوژی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42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4047728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4000" b="1" dirty="0" smtClean="0">
                <a:solidFill>
                  <a:srgbClr val="FF0000"/>
                </a:solidFill>
                <a:ea typeface="+mn-ea"/>
                <a:cs typeface="B Lotus" pitchFamily="2" charset="-78"/>
              </a:rPr>
              <a:t>تلقي اسلامي: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dirty="0" smtClean="0">
                <a:ea typeface="+mn-ea"/>
                <a:cs typeface="B Lotus" pitchFamily="2" charset="-78"/>
              </a:rPr>
              <a:t>درصدد يافتن حقيقت، ذومراتب، داراي فضيلت، قرين ايمان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3600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4000" b="1" dirty="0" smtClean="0">
                <a:solidFill>
                  <a:srgbClr val="FF0000"/>
                </a:solidFill>
                <a:ea typeface="+mn-ea"/>
                <a:cs typeface="B Lotus" pitchFamily="2" charset="-78"/>
              </a:rPr>
              <a:t>تلقي غربي: </a:t>
            </a:r>
            <a:r>
              <a:rPr lang="fa-IR" sz="3600" b="1" dirty="0" smtClean="0">
                <a:ea typeface="+mn-ea"/>
                <a:cs typeface="B Lotus" pitchFamily="2" charset="-78"/>
              </a:rPr>
              <a:t>درصدد تسلط بر عالم و آدم، حسي وتجربي (تقليل‌گرا)، بی ارتباط با اخلاق و ایمان</a:t>
            </a:r>
            <a:endParaRPr lang="en-US" sz="3600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a-IR" dirty="0">
              <a:ea typeface="+mn-e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4313" y="1268760"/>
            <a:ext cx="8715375" cy="72008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fa-IR" sz="4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مثال2: مولفه های </a:t>
            </a:r>
            <a:r>
              <a:rPr lang="fa-IR" sz="4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علم در فرهنگ اسلامي و </a:t>
            </a:r>
            <a:r>
              <a:rPr lang="fa-IR" sz="4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غربي</a:t>
            </a:r>
            <a:endParaRPr lang="fa-IR" sz="4000" b="1" dirty="0" smtClean="0">
              <a:solidFill>
                <a:schemeClr val="accent5">
                  <a:lumMod val="50000"/>
                </a:schemeClr>
              </a:solidFill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>
            <a:normAutofit fontScale="92500" lnSpcReduction="1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000" b="1" smtClean="0">
                <a:solidFill>
                  <a:srgbClr val="C00000"/>
                </a:solidFill>
                <a:ea typeface="+mn-ea"/>
                <a:cs typeface="B Lotus" pitchFamily="2" charset="-78"/>
              </a:rPr>
              <a:t>معرفي اجمالي دو جريان کلان علم‌شناسي در غرب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smtClean="0">
                <a:solidFill>
                  <a:srgbClr val="C00000"/>
                </a:solidFill>
                <a:ea typeface="+mn-ea"/>
                <a:cs typeface="B Lotus" pitchFamily="2" charset="-78"/>
              </a:rPr>
              <a:t>الف) </a:t>
            </a:r>
            <a:r>
              <a:rPr lang="fa-IR" b="1" smtClean="0">
                <a:ea typeface="+mn-ea"/>
                <a:cs typeface="B Lotus" pitchFamily="2" charset="-78"/>
              </a:rPr>
              <a:t>پوزيتيويست‌ها: فقط آنچه تجربي است علم است.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smtClean="0">
                <a:ea typeface="+mn-ea"/>
                <a:cs typeface="B Lotus" pitchFamily="2" charset="-78"/>
              </a:rPr>
              <a:t>پس دين و اخلاق و هنر و سياست و ... خارج از علم است. </a:t>
            </a:r>
            <a:endParaRPr lang="en-US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smtClean="0">
                <a:ea typeface="+mn-ea"/>
                <a:cs typeface="B Lotus" pitchFamily="2" charset="-78"/>
              </a:rPr>
              <a:t>مثال: طبقه‌بندي </a:t>
            </a:r>
            <a:r>
              <a:rPr lang="en-US" b="1" smtClean="0">
                <a:ea typeface="+mn-ea"/>
                <a:cs typeface="B Lotus" pitchFamily="2" charset="-78"/>
              </a:rPr>
              <a:t>ISI </a:t>
            </a:r>
            <a:r>
              <a:rPr lang="fa-IR" b="1" smtClean="0">
                <a:ea typeface="+mn-ea"/>
                <a:cs typeface="B Lotus" pitchFamily="2" charset="-78"/>
              </a:rPr>
              <a:t> در تفکيک علوم اجتماعي «</a:t>
            </a:r>
            <a:r>
              <a:rPr lang="en-US" b="1" smtClean="0">
                <a:ea typeface="+mn-ea"/>
                <a:cs typeface="B Lotus" pitchFamily="2" charset="-78"/>
              </a:rPr>
              <a:t>social science</a:t>
            </a:r>
            <a:r>
              <a:rPr lang="fa-IR" b="1" smtClean="0">
                <a:ea typeface="+mn-ea"/>
                <a:cs typeface="B Lotus" pitchFamily="2" charset="-78"/>
              </a:rPr>
              <a:t>» از علوم انساني «</a:t>
            </a:r>
            <a:r>
              <a:rPr lang="en-US" b="1" smtClean="0">
                <a:ea typeface="+mn-ea"/>
                <a:cs typeface="B Lotus" pitchFamily="2" charset="-78"/>
              </a:rPr>
              <a:t>humanities</a:t>
            </a:r>
            <a:r>
              <a:rPr lang="fa-IR" b="1" smtClean="0">
                <a:ea typeface="+mn-ea"/>
                <a:cs typeface="B Lotus" pitchFamily="2" charset="-78"/>
              </a:rPr>
              <a:t>»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smtClean="0">
                <a:solidFill>
                  <a:srgbClr val="C00000"/>
                </a:solidFill>
                <a:ea typeface="+mn-ea"/>
                <a:cs typeface="B Lotus" pitchFamily="2" charset="-78"/>
              </a:rPr>
              <a:t>ب) </a:t>
            </a:r>
            <a:r>
              <a:rPr lang="fa-IR" b="1" smtClean="0">
                <a:ea typeface="+mn-ea"/>
                <a:cs typeface="B Lotus" pitchFamily="2" charset="-78"/>
              </a:rPr>
              <a:t>پست‌پوزيتيويستها: «تجربه ناب» نداريم، بلکه تجربه‌ها آميخته است با پيش‌فرضها، ارزشها و ... 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smtClean="0">
                <a:ea typeface="+mn-ea"/>
                <a:cs typeface="B Lotus" pitchFamily="2" charset="-78"/>
              </a:rPr>
              <a:t>پس علم واقعا يک مجموعه معرفتي نيست، بلکه يک پديده فرهنگي است و لذا نسبي است.</a:t>
            </a:r>
            <a:endParaRPr lang="en-US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>
              <a:ea typeface="+mn-ea"/>
              <a:cs typeface="B Lotus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2875" y="571500"/>
            <a:ext cx="8715375" cy="912813"/>
          </a:xfrm>
        </p:spPr>
        <p:txBody>
          <a:bodyPr/>
          <a:lstStyle/>
          <a:p>
            <a:pPr algn="ctr"/>
            <a:r>
              <a:rPr lang="fa-IR" sz="4400" b="1" smtClean="0">
                <a:cs typeface="B Lotus" pitchFamily="2" charset="-78"/>
              </a:rPr>
              <a:t>«</a:t>
            </a:r>
            <a:r>
              <a:rPr lang="en-US" sz="4400" b="1" smtClean="0">
                <a:cs typeface="B Lotus" pitchFamily="2" charset="-78"/>
              </a:rPr>
              <a:t>science</a:t>
            </a:r>
            <a:r>
              <a:rPr lang="fa-IR" sz="4400" b="1" smtClean="0">
                <a:cs typeface="B Lotus" pitchFamily="2" charset="-78"/>
              </a:rPr>
              <a:t>» چيست؟</a:t>
            </a:r>
            <a:endParaRPr lang="fa-IR" sz="4000" b="1" smtClean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4042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934"/>
          </a:xfrm>
        </p:spPr>
        <p:txBody>
          <a:bodyPr/>
          <a:lstStyle/>
          <a:p>
            <a:pPr algn="ctr"/>
            <a:r>
              <a:rPr lang="fa-IR" sz="4400" b="1" smtClean="0">
                <a:cs typeface="B Lotus" pitchFamily="2" charset="-78"/>
              </a:rPr>
              <a:t>اما پوزیتیویسم دچار چالشهای جدی شد</a:t>
            </a:r>
            <a:endParaRPr lang="en-US" sz="4400" b="1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/>
          <a:lstStyle/>
          <a:p>
            <a:pPr marL="0" indent="0" algn="ctr">
              <a:buNone/>
            </a:pPr>
            <a:endParaRPr lang="fa-IR" sz="1100" b="1" dirty="0" smtClean="0">
              <a:cs typeface="B Lotus" pitchFamily="2" charset="-78"/>
            </a:endParaRPr>
          </a:p>
          <a:p>
            <a:pPr marL="0" indent="0" algn="ctr">
              <a:buNone/>
            </a:pPr>
            <a:r>
              <a:rPr lang="fa-IR" sz="3200" b="1" dirty="0" smtClean="0">
                <a:cs typeface="B Lotus" pitchFamily="2" charset="-78"/>
              </a:rPr>
              <a:t>1</a:t>
            </a:r>
            <a:r>
              <a:rPr lang="fa-IR" sz="3200" b="1" dirty="0">
                <a:cs typeface="B Lotus" pitchFamily="2" charset="-78"/>
              </a:rPr>
              <a:t>. آیا مشاهده مقدم بر نظریه است؟</a:t>
            </a:r>
          </a:p>
          <a:p>
            <a:pPr marL="0" indent="0">
              <a:buNone/>
            </a:pPr>
            <a:r>
              <a:rPr lang="fa-IR" sz="2800" dirty="0" smtClean="0">
                <a:cs typeface="B Lotus" pitchFamily="2" charset="-78"/>
              </a:rPr>
              <a:t>مثال تصاویر سه بعدی، </a:t>
            </a:r>
            <a:r>
              <a:rPr lang="fa-IR" sz="2800" smtClean="0">
                <a:cs typeface="B Lotus" pitchFamily="2" charset="-78"/>
              </a:rPr>
              <a:t>تصاویر </a:t>
            </a:r>
            <a:r>
              <a:rPr lang="fa-IR" sz="2800" smtClean="0">
                <a:cs typeface="B Lotus" pitchFamily="2" charset="-78"/>
              </a:rPr>
              <a:t>دوگانه (صفحه بعد)، </a:t>
            </a:r>
            <a:r>
              <a:rPr lang="fa-IR" sz="2800" dirty="0" smtClean="0">
                <a:cs typeface="B Lotus" pitchFamily="2" charset="-78"/>
              </a:rPr>
              <a:t>تصاویر رادیولوژی</a:t>
            </a:r>
          </a:p>
          <a:p>
            <a:pPr marL="0" indent="0" algn="ctr">
              <a:buNone/>
            </a:pPr>
            <a:r>
              <a:rPr lang="fa-IR" sz="3200" b="1" dirty="0">
                <a:cs typeface="B Lotus" pitchFamily="2" charset="-78"/>
              </a:rPr>
              <a:t>2. آیا رهایی از پیشفرضها در علم ممکن است؟</a:t>
            </a:r>
          </a:p>
          <a:p>
            <a:pPr marL="0" indent="0">
              <a:buNone/>
            </a:pPr>
            <a:r>
              <a:rPr lang="fa-IR" sz="2800" dirty="0" smtClean="0">
                <a:cs typeface="B Lotus" pitchFamily="2" charset="-78"/>
              </a:rPr>
              <a:t>مثال: علل خرابیها در زلزله بم چه بود؟</a:t>
            </a:r>
          </a:p>
          <a:p>
            <a:pPr marL="0" indent="0" algn="ctr">
              <a:buNone/>
            </a:pPr>
            <a:r>
              <a:rPr lang="fa-IR" sz="3200" b="1" dirty="0" smtClean="0">
                <a:cs typeface="B Lotus" pitchFamily="2" charset="-78"/>
              </a:rPr>
              <a:t>3. آیا علم فارغ از ارزش ممکن است؟</a:t>
            </a:r>
          </a:p>
          <a:p>
            <a:pPr marL="0" indent="0">
              <a:buNone/>
            </a:pPr>
            <a:r>
              <a:rPr lang="fa-IR" sz="2800" smtClean="0">
                <a:cs typeface="B Lotus" pitchFamily="2" charset="-78"/>
              </a:rPr>
              <a:t>«مساله</a:t>
            </a:r>
            <a:r>
              <a:rPr lang="fa-IR" sz="2800" dirty="0" smtClean="0">
                <a:cs typeface="B Lotus" pitchFamily="2" charset="-78"/>
              </a:rPr>
              <a:t>» درگروی نامطلوب بودن وضع موجود (قضاوت ارزشی</a:t>
            </a:r>
            <a:r>
              <a:rPr lang="fa-IR" sz="2800" smtClean="0">
                <a:cs typeface="B Lotus" pitchFamily="2" charset="-78"/>
              </a:rPr>
              <a:t>) </a:t>
            </a:r>
            <a:r>
              <a:rPr lang="fa-IR" sz="2800" smtClean="0">
                <a:cs typeface="B Lotus" pitchFamily="2" charset="-78"/>
              </a:rPr>
              <a:t>است</a:t>
            </a:r>
          </a:p>
          <a:p>
            <a:pPr marL="0" indent="0">
              <a:buNone/>
            </a:pPr>
            <a:r>
              <a:rPr lang="fa-IR" sz="2800" smtClean="0">
                <a:cs typeface="B Lotus" pitchFamily="2" charset="-78"/>
              </a:rPr>
              <a:t>مثال: آیا این شخص بیمار است؟</a:t>
            </a:r>
            <a:endParaRPr lang="fa-IR" sz="2800" dirty="0" smtClean="0">
              <a:cs typeface="B Lotus" pitchFamily="2" charset="-78"/>
            </a:endParaRPr>
          </a:p>
          <a:p>
            <a:pPr marL="0" indent="0" algn="ctr">
              <a:buNone/>
            </a:pPr>
            <a:r>
              <a:rPr lang="fa-IR" sz="3200" b="1" dirty="0">
                <a:cs typeface="B Lotus" pitchFamily="2" charset="-78"/>
              </a:rPr>
              <a:t>4. آیا اصلا اثبات یک تئوری ممکن است؟</a:t>
            </a:r>
          </a:p>
          <a:p>
            <a:pPr marL="0" indent="0">
              <a:buNone/>
            </a:pPr>
            <a:r>
              <a:rPr lang="fa-IR" sz="2800" dirty="0" smtClean="0">
                <a:cs typeface="B Lotus" pitchFamily="2" charset="-78"/>
              </a:rPr>
              <a:t>مثال: ابطال گرایی، پارادیمها و ...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3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1484784"/>
            <a:ext cx="8458200" cy="2947929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6700" smtClean="0">
                <a:solidFill>
                  <a:schemeClr val="accent3">
                    <a:lumMod val="20000"/>
                    <a:lumOff val="80000"/>
                  </a:schemeClr>
                </a:solidFill>
                <a:cs typeface="B Titr" panose="00000700000000000000" pitchFamily="2" charset="-78"/>
              </a:rPr>
              <a:t>نسبت طب و اسلام</a:t>
            </a:r>
            <a:r>
              <a:rPr lang="fa-IR" smtClean="0">
                <a:cs typeface="B Titr" panose="00000700000000000000" pitchFamily="2" charset="-78"/>
              </a:rPr>
              <a:t/>
            </a:r>
            <a:br>
              <a:rPr lang="fa-IR" smtClean="0">
                <a:cs typeface="B Titr" panose="00000700000000000000" pitchFamily="2" charset="-78"/>
              </a:rPr>
            </a:br>
            <a:r>
              <a:rPr lang="fa-IR" smtClean="0">
                <a:cs typeface="B Titr" panose="00000700000000000000" pitchFamily="2" charset="-78"/>
              </a:rPr>
              <a:t/>
            </a:r>
            <a:br>
              <a:rPr lang="fa-IR" smtClean="0">
                <a:cs typeface="B Titr" panose="00000700000000000000" pitchFamily="2" charset="-78"/>
              </a:rPr>
            </a:br>
            <a:r>
              <a:rPr lang="fa-IR" sz="5400" smtClean="0">
                <a:solidFill>
                  <a:srgbClr val="FFFF00"/>
                </a:solidFill>
                <a:cs typeface="B Titr" panose="00000700000000000000" pitchFamily="2" charset="-78"/>
              </a:rPr>
              <a:t>طب اسلامی</a:t>
            </a:r>
            <a:endParaRPr lang="fa-IR" sz="540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476352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934"/>
          </a:xfrm>
        </p:spPr>
        <p:txBody>
          <a:bodyPr/>
          <a:lstStyle/>
          <a:p>
            <a:pPr algn="ctr"/>
            <a:r>
              <a:rPr lang="fa-IR" smtClean="0"/>
              <a:t>در این تصویر چه می‌بینید؟</a:t>
            </a:r>
            <a:endParaRPr lang="en-US"/>
          </a:p>
        </p:txBody>
      </p:sp>
      <p:pic>
        <p:nvPicPr>
          <p:cNvPr id="1026" name="Picture 2" descr="http://media.wisgoon.com/media/pin/images/o/2015/5/28/17/143281905759044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847850"/>
            <a:ext cx="4406954" cy="4860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952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smtClean="0">
                <a:cs typeface="B Lotus" pitchFamily="2" charset="-78"/>
              </a:rPr>
              <a:t>ويژگي هاي علم و معرفت نزد پوزيتيويسم</a:t>
            </a:r>
            <a:endParaRPr lang="en-US" b="1">
              <a:cs typeface="B Lotus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571972" y="1571625"/>
          <a:ext cx="4000528" cy="510620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00528"/>
              </a:tblGrid>
              <a:tr h="514602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lang="fa-IR" sz="2800" b="1" i="1" smtClean="0">
                          <a:cs typeface="B Lotus" pitchFamily="2" charset="-78"/>
                        </a:rPr>
                        <a:t>پوزيتيويسم اوليه:</a:t>
                      </a:r>
                      <a:endParaRPr lang="fa-IR" sz="2800"/>
                    </a:p>
                  </a:txBody>
                  <a:tcPr/>
                </a:tc>
              </a:tr>
              <a:tr h="136218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تقدم مشاهده بر فرضيه و نظريه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(استقراگرايي)</a:t>
                      </a:r>
                    </a:p>
                    <a:p>
                      <a:pPr rtl="1"/>
                      <a:endParaRPr lang="fa-IR" sz="2800"/>
                    </a:p>
                  </a:txBody>
                  <a:tcPr/>
                </a:tc>
              </a:tr>
              <a:tr h="514602">
                <a:tc>
                  <a:txBody>
                    <a:bodyPr/>
                    <a:lstStyle/>
                    <a:p>
                      <a:pPr rtl="1"/>
                      <a:r>
                        <a:rPr lang="fa-IR" sz="2800" b="1" smtClean="0">
                          <a:cs typeface="B Lotus" pitchFamily="2" charset="-78"/>
                        </a:rPr>
                        <a:t>اثبات‌گرايي </a:t>
                      </a:r>
                      <a:endParaRPr lang="fa-IR" sz="2800"/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rtl="1"/>
                      <a:r>
                        <a:rPr lang="fa-IR" sz="2800" b="1" smtClean="0">
                          <a:cs typeface="B Lotus" pitchFamily="2" charset="-78"/>
                        </a:rPr>
                        <a:t>بي‌معنايي شناختي گزاره‌هاي فلسفي، ديني، اخلاقي، هنري</a:t>
                      </a:r>
                      <a:endParaRPr lang="fa-IR" sz="2800" b="1">
                        <a:cs typeface="B Lotus" pitchFamily="2" charset="-78"/>
                      </a:endParaRPr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عدم ابتناي علم بر غيرتجربه</a:t>
                      </a:r>
                      <a:endParaRPr lang="fa-IR" sz="2800"/>
                    </a:p>
                  </a:txBody>
                  <a:tcPr/>
                </a:tc>
              </a:tr>
              <a:tr h="815012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kumimoji="0" lang="fa-IR" sz="28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 نفي نگاه اخلاقي به دانشمند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71472" y="1571625"/>
          <a:ext cx="4000528" cy="510620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00528"/>
              </a:tblGrid>
              <a:tr h="51460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i="1" smtClean="0">
                          <a:cs typeface="B Lotus" pitchFamily="2" charset="-78"/>
                        </a:rPr>
                        <a:t>پوزيتيويسم اصلاح شده:</a:t>
                      </a:r>
                      <a:endParaRPr lang="fa-IR" sz="2800"/>
                    </a:p>
                  </a:txBody>
                  <a:tcPr/>
                </a:tc>
              </a:tr>
              <a:tr h="136218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تقدم زماني فرضيه بر مشاهده و تقدم رتبي مشاهده بر نظريه (تفکيک داوري از گردآوري)</a:t>
                      </a:r>
                      <a:endParaRPr lang="fa-IR" sz="2800"/>
                    </a:p>
                  </a:txBody>
                  <a:tcPr/>
                </a:tc>
              </a:tr>
              <a:tr h="51460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تاييدگرايي، ابطال‌گرايي</a:t>
                      </a:r>
                      <a:endParaRPr lang="fa-IR" sz="2800"/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تفکيک علم از فلسفه، دين، اخلاق</a:t>
                      </a:r>
                      <a:r>
                        <a:rPr lang="fa-IR" sz="2800" b="1" baseline="0" smtClean="0">
                          <a:cs typeface="B Lotus" pitchFamily="2" charset="-78"/>
                        </a:rPr>
                        <a:t> و هنر</a:t>
                      </a:r>
                      <a:endParaRPr lang="fa-IR" sz="2800"/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rtl="1"/>
                      <a:r>
                        <a:rPr kumimoji="0" lang="fa-IR" sz="28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تاکيد بر هويت جمعي علم </a:t>
                      </a:r>
                    </a:p>
                    <a:p>
                      <a:pPr rtl="1"/>
                      <a:r>
                        <a:rPr kumimoji="0" lang="fa-IR" sz="2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(ابتناي علم بر تصميم دانشمندان)</a:t>
                      </a:r>
                    </a:p>
                  </a:txBody>
                  <a:tcPr/>
                </a:tc>
              </a:tr>
              <a:tr h="815012">
                <a:tc>
                  <a:txBody>
                    <a:bodyPr/>
                    <a:lstStyle/>
                    <a:p>
                      <a:pPr marL="514350" indent="-514350" algn="r" rtl="1" eaLnBrk="1" latinLnBrk="0" hangingPunct="1">
                        <a:buNone/>
                      </a:pPr>
                      <a:r>
                        <a:rPr lang="fa-IR" sz="2400" b="1" smtClean="0">
                          <a:cs typeface="B Lotus" pitchFamily="2" charset="-78"/>
                        </a:rPr>
                        <a:t> </a:t>
                      </a:r>
                      <a:r>
                        <a:rPr kumimoji="0" lang="fa-IR" sz="2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اخلاق حرفه‌اي به جاي اخلاق انساني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97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1143000"/>
          </a:xfrm>
        </p:spPr>
        <p:txBody>
          <a:bodyPr/>
          <a:lstStyle/>
          <a:p>
            <a:pPr algn="ctr"/>
            <a:r>
              <a:rPr lang="fa-IR" b="1" smtClean="0">
                <a:cs typeface="B Lotus" pitchFamily="2" charset="-78"/>
              </a:rPr>
              <a:t>ويژگي‌هاي معرفت نزد پساپوزيتيويسم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4686272" y="1920875"/>
          <a:ext cx="4000528" cy="479427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00528"/>
              </a:tblGrid>
              <a:tr h="51460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i="1" smtClean="0">
                          <a:cs typeface="B Lotus" pitchFamily="2" charset="-78"/>
                        </a:rPr>
                        <a:t>پوزيتيويسم (اصلاح شده)</a:t>
                      </a:r>
                      <a:endParaRPr lang="fa-IR" sz="2800"/>
                    </a:p>
                  </a:txBody>
                  <a:tcPr/>
                </a:tc>
              </a:tr>
              <a:tr h="98996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تفکيک داوري از گردآوري</a:t>
                      </a:r>
                      <a:endParaRPr lang="fa-IR" sz="2800"/>
                    </a:p>
                  </a:txBody>
                  <a:tcPr/>
                </a:tc>
              </a:tr>
              <a:tr h="92869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تاييدگرايي،</a:t>
                      </a:r>
                      <a:r>
                        <a:rPr lang="fa-IR" sz="2800" b="1" baseline="0" smtClean="0">
                          <a:cs typeface="B Lotus" pitchFamily="2" charset="-78"/>
                        </a:rPr>
                        <a:t> </a:t>
                      </a:r>
                      <a:r>
                        <a:rPr lang="fa-IR" sz="2800" b="1" smtClean="0">
                          <a:cs typeface="B Lotus" pitchFamily="2" charset="-78"/>
                        </a:rPr>
                        <a:t>ابطال‌گرايي</a:t>
                      </a:r>
                      <a:endParaRPr lang="fa-IR" sz="2800"/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تفکيک علم از فلسفه، دين، اخلاق</a:t>
                      </a:r>
                      <a:r>
                        <a:rPr lang="fa-IR" sz="2800" b="1" baseline="0" smtClean="0">
                          <a:cs typeface="B Lotus" pitchFamily="2" charset="-78"/>
                        </a:rPr>
                        <a:t> و هنر</a:t>
                      </a:r>
                      <a:endParaRPr lang="fa-IR" sz="2800"/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rtl="1"/>
                      <a:r>
                        <a:rPr kumimoji="0" lang="fa-IR" sz="28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تاکيد بر هويت جمعي علم </a:t>
                      </a:r>
                    </a:p>
                    <a:p>
                      <a:pPr rtl="1"/>
                      <a:r>
                        <a:rPr kumimoji="0" lang="fa-IR" sz="2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(ابتناي علم بر تصميم دانشمندان)</a:t>
                      </a:r>
                    </a:p>
                  </a:txBody>
                  <a:tcPr/>
                </a:tc>
              </a:tr>
              <a:tr h="474183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lang="fa-IR" sz="2400" b="1" smtClean="0">
                          <a:cs typeface="B Lotus" pitchFamily="2" charset="-78"/>
                        </a:rPr>
                        <a:t> اخلاق حرفه‌اي به جاي اخلاق انساني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95272" y="1920875"/>
          <a:ext cx="4000528" cy="482962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00528"/>
              </a:tblGrid>
              <a:tr h="51055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i="1" smtClean="0">
                          <a:cs typeface="B Lotus" pitchFamily="2" charset="-78"/>
                        </a:rPr>
                        <a:t>پساپوزيتيويسم</a:t>
                      </a:r>
                      <a:endParaRPr lang="fa-IR" sz="2800"/>
                    </a:p>
                  </a:txBody>
                  <a:tcPr/>
                </a:tc>
              </a:tr>
              <a:tr h="97543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تقدم رتبي نظريه بر مشاهده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(عدم</a:t>
                      </a:r>
                      <a:r>
                        <a:rPr lang="fa-IR" sz="2800" b="1" baseline="0" smtClean="0">
                          <a:cs typeface="B Lotus" pitchFamily="2" charset="-78"/>
                        </a:rPr>
                        <a:t> اعتبار معرفت‌شناختي‌تجربه)</a:t>
                      </a:r>
                      <a:endParaRPr lang="fa-IR" sz="2800"/>
                    </a:p>
                  </a:txBody>
                  <a:tcPr/>
                </a:tc>
              </a:tr>
              <a:tr h="93100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پارادايم، برنامه پژوهشي،آنارشيسم معرفت‌شناختي</a:t>
                      </a:r>
                      <a:endParaRPr lang="fa-IR" sz="2800"/>
                    </a:p>
                  </a:txBody>
                  <a:tcPr/>
                </a:tc>
              </a:tr>
              <a:tr h="93100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درهم‌تنيدگي علم با فلسفه، دين، اخلاق</a:t>
                      </a:r>
                      <a:r>
                        <a:rPr lang="fa-IR" sz="2800" b="1" baseline="0" smtClean="0">
                          <a:cs typeface="B Lotus" pitchFamily="2" charset="-78"/>
                        </a:rPr>
                        <a:t> و هنر</a:t>
                      </a:r>
                      <a:endParaRPr lang="fa-IR" sz="2800"/>
                    </a:p>
                  </a:txBody>
                  <a:tcPr/>
                </a:tc>
              </a:tr>
              <a:tr h="924614">
                <a:tc>
                  <a:txBody>
                    <a:bodyPr/>
                    <a:lstStyle/>
                    <a:p>
                      <a:pPr rtl="1"/>
                      <a:r>
                        <a:rPr kumimoji="0" lang="fa-IR" sz="28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تاکيد بر هويت جمعي علم </a:t>
                      </a:r>
                    </a:p>
                    <a:p>
                      <a:pPr rtl="1"/>
                      <a:r>
                        <a:rPr kumimoji="0" lang="fa-IR" sz="2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(ابتناي علم بر تصميم دانشمندان)</a:t>
                      </a:r>
                    </a:p>
                  </a:txBody>
                  <a:tcPr/>
                </a:tc>
              </a:tr>
              <a:tr h="521662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lang="fa-IR" sz="2400" b="1" smtClean="0">
                          <a:cs typeface="B Lotus" pitchFamily="2" charset="-78"/>
                        </a:rPr>
                        <a:t>کدام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مهمتر است:</a:t>
                      </a:r>
                      <a:r>
                        <a:rPr lang="fa-IR" sz="2400" b="1" smtClean="0">
                          <a:cs typeface="B Lotus" pitchFamily="2" charset="-78"/>
                        </a:rPr>
                        <a:t> آزادی یا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حقیقت؟</a:t>
                      </a:r>
                      <a:endParaRPr lang="fa-IR" sz="2400" b="1" smtClean="0">
                        <a:cs typeface="B Lotus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310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23950"/>
          </a:xfrm>
        </p:spPr>
        <p:txBody>
          <a:bodyPr/>
          <a:lstStyle/>
          <a:p>
            <a:pPr algn="ctr"/>
            <a:r>
              <a:rPr lang="fa-IR" sz="4000" b="1" smtClean="0">
                <a:cs typeface="B Titr" panose="00000700000000000000" pitchFamily="2" charset="-78"/>
              </a:rPr>
              <a:t>جمع‌بندي علم در فضاي فکري غرب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گمان کردند ملاک علم روش تجربي است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 اما فهميدند که روش تجربي ناب وجود ندارد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 </a:t>
            </a:r>
            <a:r>
              <a:rPr lang="fa-IR" sz="3600" b="1" smtClean="0">
                <a:solidFill>
                  <a:srgbClr val="C00000"/>
                </a:solidFill>
                <a:ea typeface="+mn-ea"/>
                <a:cs typeface="B Lotus" pitchFamily="2" charset="-78"/>
              </a:rPr>
              <a:t>پس: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 </a:t>
            </a:r>
            <a:r>
              <a:rPr lang="fa-IR" sz="3600" b="1" smtClean="0">
                <a:solidFill>
                  <a:schemeClr val="accent5">
                    <a:lumMod val="50000"/>
                  </a:schemeClr>
                </a:solidFill>
                <a:ea typeface="+mn-ea"/>
                <a:cs typeface="B Lotus" pitchFamily="2" charset="-78"/>
              </a:rPr>
              <a:t>الف) پوزيتيويسم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smtClean="0">
                <a:ea typeface="+mn-ea"/>
                <a:cs typeface="B Lotus" pitchFamily="2" charset="-78"/>
              </a:rPr>
              <a:t>چاره‌اي نداريم؛ تا حد امکان سعي مي‌کنيم مولفه‌هاي غيرتجربي (پيشفرضها، ارزشها، نقش عالم و ...) را کنار بگذاريم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3200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solidFill>
                  <a:schemeClr val="accent5">
                    <a:lumMod val="50000"/>
                  </a:schemeClr>
                </a:solidFill>
                <a:ea typeface="+mn-ea"/>
                <a:cs typeface="B Lotus" pitchFamily="2" charset="-78"/>
              </a:rPr>
              <a:t>ب) پساپوزيتيويسم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فرقي بين علم و غيرعلم نيست (نسبيت‌گرايي)</a:t>
            </a:r>
            <a:endParaRPr lang="en-US" sz="3600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a-IR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1218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857250"/>
            <a:ext cx="8229600" cy="1071563"/>
          </a:xfrm>
        </p:spPr>
        <p:txBody>
          <a:bodyPr/>
          <a:lstStyle/>
          <a:p>
            <a:pPr algn="ctr">
              <a:lnSpc>
                <a:spcPct val="130000"/>
              </a:lnSpc>
            </a:pPr>
            <a:r>
              <a:rPr lang="fa-IR" sz="3600" b="1" smtClean="0">
                <a:cs typeface="B Titr" panose="00000700000000000000" pitchFamily="2" charset="-78"/>
              </a:rPr>
              <a:t>ورود اين نگاه به جامعه ما</a:t>
            </a:r>
            <a:br>
              <a:rPr lang="fa-IR" sz="3600" b="1" smtClean="0">
                <a:cs typeface="B Titr" panose="00000700000000000000" pitchFamily="2" charset="-78"/>
              </a:rPr>
            </a:br>
            <a:r>
              <a:rPr lang="fa-IR" sz="3600" b="1" smtClean="0">
                <a:cs typeface="B Titr" panose="00000700000000000000" pitchFamily="2" charset="-78"/>
              </a:rPr>
              <a:t>اولین موضع‌گیری‌ها در مساله </a:t>
            </a:r>
            <a:r>
              <a:rPr lang="fa-IR" sz="3600" b="1" smtClean="0">
                <a:cs typeface="B Titr" panose="00000700000000000000" pitchFamily="2" charset="-78"/>
              </a:rPr>
              <a:t>علم </a:t>
            </a:r>
            <a:r>
              <a:rPr lang="fa-IR" sz="3600" b="1" smtClean="0">
                <a:cs typeface="B Titr" panose="00000700000000000000" pitchFamily="2" charset="-78"/>
              </a:rPr>
              <a:t>دینی</a:t>
            </a:r>
            <a:endParaRPr lang="en-US" sz="3600" smtClean="0">
              <a:cs typeface="B Titr" panose="00000700000000000000" pitchFamily="2" charset="-78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71563" y="2214563"/>
            <a:ext cx="7429500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 rtl="1"/>
            <a:r>
              <a:rPr lang="fa-IR" sz="3200" b="1">
                <a:solidFill>
                  <a:srgbClr val="C00000"/>
                </a:solidFill>
                <a:cs typeface="B Lotus" pitchFamily="2" charset="-78"/>
              </a:rPr>
              <a:t>محوريت روش تجربي در تحليل علم</a:t>
            </a:r>
          </a:p>
          <a:p>
            <a:pPr marL="514350" indent="-514350" algn="ctr" rtl="1"/>
            <a:endParaRPr lang="fa-IR" sz="3200" b="1">
              <a:cs typeface="B Lotus" pitchFamily="2" charset="-78"/>
            </a:endParaRPr>
          </a:p>
          <a:p>
            <a:pPr marL="514350" indent="-514350" algn="r" rtl="1"/>
            <a:r>
              <a:rPr lang="fa-IR" sz="3200" b="1">
                <a:cs typeface="B Lotus" pitchFamily="2" charset="-78"/>
              </a:rPr>
              <a:t>نگاه </a:t>
            </a:r>
            <a:r>
              <a:rPr lang="fa-IR" sz="3200" b="1" smtClean="0">
                <a:cs typeface="B Lotus" pitchFamily="2" charset="-78"/>
              </a:rPr>
              <a:t>پوزيتيويستي و ظاهرگرایی </a:t>
            </a:r>
            <a:r>
              <a:rPr lang="fa-IR" sz="2000" b="1" smtClean="0">
                <a:cs typeface="B Lotus" pitchFamily="2" charset="-78"/>
              </a:rPr>
              <a:t>(برخی مخالفان و موافقان علم </a:t>
            </a:r>
            <a:r>
              <a:rPr lang="fa-IR" sz="2000" b="1">
                <a:cs typeface="B Lotus" pitchFamily="2" charset="-78"/>
              </a:rPr>
              <a:t>ديني):</a:t>
            </a:r>
          </a:p>
          <a:p>
            <a:pPr marL="514350" indent="-514350" algn="ctr" rtl="1"/>
            <a:endParaRPr lang="fa-IR" sz="1200" b="1">
              <a:cs typeface="B Lotus" pitchFamily="2" charset="-78"/>
            </a:endParaRPr>
          </a:p>
          <a:p>
            <a:pPr marL="514350" indent="-514350" algn="ctr" rtl="1"/>
            <a:r>
              <a:rPr lang="fa-IR" sz="3200" b="1">
                <a:cs typeface="B 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تفکيک روش تجربي از روش عقلي و نقلي</a:t>
            </a:r>
          </a:p>
          <a:p>
            <a:pPr marL="514350" indent="-514350" algn="ctr" rtl="1"/>
            <a:endParaRPr lang="fa-IR" sz="3600" b="1">
              <a:cs typeface="B Lotus" pitchFamily="2" charset="-78"/>
            </a:endParaRPr>
          </a:p>
          <a:p>
            <a:pPr marL="514350" indent="-514350" algn="r" rtl="1"/>
            <a:r>
              <a:rPr lang="fa-IR" sz="3200" b="1">
                <a:cs typeface="B Lotus" pitchFamily="2" charset="-78"/>
              </a:rPr>
              <a:t>نگاه پساپوزيتيويستي </a:t>
            </a:r>
            <a:r>
              <a:rPr lang="fa-IR" sz="2000" b="1">
                <a:cs typeface="B Lotus" pitchFamily="2" charset="-78"/>
              </a:rPr>
              <a:t>(برخي موافقان علم ديني):</a:t>
            </a:r>
            <a:endParaRPr lang="fa-IR" sz="3200" b="1">
              <a:cs typeface="B Lotus" pitchFamily="2" charset="-78"/>
            </a:endParaRPr>
          </a:p>
          <a:p>
            <a:pPr marL="514350" indent="-514350" algn="ctr" rtl="1"/>
            <a:endParaRPr lang="fa-IR" sz="1400" b="1">
              <a:cs typeface="B Lotus" pitchFamily="2" charset="-78"/>
            </a:endParaRPr>
          </a:p>
          <a:p>
            <a:pPr marL="514350" indent="-514350" algn="ctr" rtl="1"/>
            <a:r>
              <a:rPr lang="fa-IR" sz="3600" b="1">
                <a:cs typeface="B Lotus" pitchFamily="2" charset="-78"/>
              </a:rPr>
              <a:t> </a:t>
            </a:r>
            <a:r>
              <a:rPr lang="fa-IR" sz="2800" b="1" smtClean="0">
                <a:cs typeface="B Lotus" pitchFamily="2" charset="-78"/>
              </a:rPr>
              <a:t>نسیبت معرفت و جدي </a:t>
            </a:r>
            <a:r>
              <a:rPr lang="fa-IR" sz="2800" b="1">
                <a:cs typeface="B Lotus" pitchFamily="2" charset="-78"/>
              </a:rPr>
              <a:t>گرفتن مولفه‌هاي فرهنگي در علم</a:t>
            </a:r>
            <a:endParaRPr lang="en-US" sz="2800" b="1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206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432048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6600" b="1" dirty="0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  <a:t>گام دوم:</a:t>
            </a:r>
            <a:br>
              <a:rPr lang="fa-IR" sz="6600" b="1" dirty="0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</a:br>
            <a:r>
              <a:rPr lang="fa-IR" sz="6600" b="1" dirty="0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  <a:t/>
            </a:r>
            <a:br>
              <a:rPr lang="fa-IR" sz="6600" b="1" dirty="0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</a:br>
            <a:r>
              <a:rPr lang="fa-IR" sz="6000" b="1" err="1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  <a:t>آيا</a:t>
            </a:r>
            <a:r>
              <a:rPr lang="fa-IR" sz="6000" b="1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  <a:t> </a:t>
            </a:r>
            <a:r>
              <a:rPr lang="fa-IR" sz="6000" b="1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  <a:t>این نگاه به لحاظ</a:t>
            </a:r>
            <a:br>
              <a:rPr lang="fa-IR" sz="6000" b="1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</a:br>
            <a:r>
              <a:rPr lang="fa-IR" sz="6000" b="1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  <a:t> </a:t>
            </a:r>
            <a:r>
              <a:rPr lang="fa-IR" sz="6000" b="1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  <a:t>منطقی- </a:t>
            </a:r>
            <a:r>
              <a:rPr lang="fa-IR" sz="6000" b="1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  <a:t>فلسفی</a:t>
            </a:r>
            <a:br>
              <a:rPr lang="fa-IR" sz="6000" b="1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</a:br>
            <a:r>
              <a:rPr lang="fa-IR" sz="6000" b="1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  <a:t>موجه است؟</a:t>
            </a:r>
            <a:endParaRPr lang="en-US" sz="6000" b="1" dirty="0">
              <a:solidFill>
                <a:schemeClr val="accent6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0438"/>
            <a:ext cx="8229600" cy="282416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fa-IR" sz="3200" b="1" smtClean="0">
                <a:cs typeface="B Lotus" panose="00000400000000000000" pitchFamily="2" charset="-78"/>
              </a:rPr>
              <a:t>ماده‌هاي مختلف قضيه در ذيل صورت واحد قياس قابل جمع است.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fa-IR" sz="2800" b="1" smtClean="0">
                <a:cs typeface="B Lotus" panose="00000400000000000000" pitchFamily="2" charset="-78"/>
              </a:rPr>
              <a:t>الف ب است + ب ج است = الف ج است.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fa-IR" sz="2800" b="1" smtClean="0">
              <a:cs typeface="B Lotus" panose="00000400000000000000" pitchFamily="2" charset="-78"/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fa-IR" sz="3200" b="1" smtClean="0">
                <a:cs typeface="B Lotus" panose="00000400000000000000" pitchFamily="2" charset="-78"/>
              </a:rPr>
              <a:t>تناقض بين محصول دو روش قابل قبول نيست.</a:t>
            </a:r>
            <a:endParaRPr lang="en-US" sz="3200" b="1" smtClean="0">
              <a:cs typeface="B Lotus" panose="00000400000000000000" pitchFamily="2" charset="-78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fa-IR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85750" y="1071563"/>
            <a:ext cx="8372475" cy="1928812"/>
          </a:xfrm>
        </p:spPr>
        <p:txBody>
          <a:bodyPr/>
          <a:lstStyle/>
          <a:p>
            <a:pPr algn="ctr" eaLnBrk="1" hangingPunct="1"/>
            <a:r>
              <a:rPr lang="fa-IR" sz="3600" b="1" smtClean="0">
                <a:solidFill>
                  <a:srgbClr val="C00000"/>
                </a:solidFill>
                <a:cs typeface="B Lotus" panose="00000400000000000000" pitchFamily="2" charset="-78"/>
              </a:rPr>
              <a:t>آيا روش تجربي را ملاک علم بودن علم دانستن و </a:t>
            </a:r>
            <a:br>
              <a:rPr lang="fa-IR" sz="3600" b="1" smtClean="0">
                <a:solidFill>
                  <a:srgbClr val="C00000"/>
                </a:solidFill>
                <a:cs typeface="B Lotus" panose="00000400000000000000" pitchFamily="2" charset="-78"/>
              </a:rPr>
            </a:br>
            <a:r>
              <a:rPr lang="fa-IR" sz="3600" b="1" smtClean="0">
                <a:solidFill>
                  <a:srgbClr val="C00000"/>
                </a:solidFill>
                <a:cs typeface="B Lotus" panose="00000400000000000000" pitchFamily="2" charset="-78"/>
              </a:rPr>
              <a:t>تفکيک روشي علوم (به روش تجربي و روش عقلي) منطقي و قابل دفاع است؟</a:t>
            </a:r>
          </a:p>
        </p:txBody>
      </p:sp>
    </p:spTree>
    <p:extLst>
      <p:ext uri="{BB962C8B-B14F-4D97-AF65-F5344CB8AC3E}">
        <p14:creationId xmlns:p14="http://schemas.microsoft.com/office/powerpoint/2010/main" val="398626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643562"/>
          </a:xfrm>
        </p:spPr>
        <p:txBody>
          <a:bodyPr>
            <a:normAutofit fontScale="92500" lnSpcReduction="20000"/>
          </a:bodyPr>
          <a:lstStyle/>
          <a:p>
            <a:pPr marL="274320" indent="-274320" algn="ctr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 با وجود آن اشکال مهم منطقي،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 چرا اصرار بر روش تجربي وتفکيک روشي اينقدر مهم و معروف گرديده </a:t>
            </a:r>
            <a:r>
              <a:rPr lang="fa-IR" sz="3200" b="1" smtClean="0">
                <a:ea typeface="+mn-ea"/>
                <a:cs typeface="B Lotus" pitchFamily="2" charset="-78"/>
              </a:rPr>
              <a:t>است</a:t>
            </a:r>
            <a:r>
              <a:rPr lang="fa-IR" sz="3200" b="1" smtClean="0">
                <a:ea typeface="+mn-ea"/>
                <a:cs typeface="B Lotus" pitchFamily="2" charset="-78"/>
              </a:rPr>
              <a:t>؟ (مروری تاریخی- جامعه‌شناختی)</a:t>
            </a:r>
            <a:endParaRPr lang="fa-IR" sz="3200" b="1" dirty="0" smtClean="0">
              <a:ea typeface="+mn-ea"/>
              <a:cs typeface="B Lotus" pitchFamily="2" charset="-78"/>
            </a:endParaRP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3200" b="1" dirty="0" smtClean="0">
              <a:ea typeface="+mn-ea"/>
              <a:cs typeface="B Lotus" pitchFamily="2" charset="-78"/>
            </a:endParaRPr>
          </a:p>
          <a:p>
            <a:pPr marL="514350" indent="-51435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سير نگاه به علم در غرب از بيکن تا کنت:</a:t>
            </a:r>
          </a:p>
          <a:p>
            <a:pPr marL="514350" indent="-51435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تبديل وظيفه علم از شناخت واقعيت به تسلط بر عالم</a:t>
            </a:r>
            <a:endParaRPr lang="en-US" sz="3200" b="1" dirty="0" smtClean="0">
              <a:ea typeface="+mn-ea"/>
              <a:cs typeface="B Lotus" pitchFamily="2" charset="-78"/>
            </a:endParaRP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3200" b="1" dirty="0" smtClean="0">
              <a:ea typeface="+mn-ea"/>
              <a:cs typeface="B Lotus" pitchFamily="2" charset="-78"/>
            </a:endParaRPr>
          </a:p>
          <a:p>
            <a:pPr marL="514350" indent="-51435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2"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سير تفکر فلسفي غرب از دکارت تا کانت: 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تبديل وظيفه فلسفه از واقعيت‌شناسي به ذهن‌شناسي، و 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جدا شدن عرصه کار فلسفه از عرصه کار علم تجربي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3200" b="1" dirty="0" smtClean="0">
              <a:ea typeface="+mn-ea"/>
              <a:cs typeface="B Lotus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0303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51942"/>
          </a:xfrm>
        </p:spPr>
        <p:txBody>
          <a:bodyPr/>
          <a:lstStyle/>
          <a:p>
            <a:pPr algn="ctr" rtl="0"/>
            <a:r>
              <a:rPr lang="fa-IR" b="1" smtClean="0">
                <a:cs typeface="B Lotus" pitchFamily="2" charset="-78"/>
              </a:rPr>
              <a:t>چرا </a:t>
            </a:r>
            <a:r>
              <a:rPr lang="fa-IR" b="1" dirty="0" smtClean="0">
                <a:cs typeface="B Lotus" pitchFamily="2" charset="-78"/>
              </a:rPr>
              <a:t>این تغییر نگرش رخ داد؟</a:t>
            </a:r>
            <a:endParaRPr lang="fa-IR" b="1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437"/>
          </a:xfrm>
        </p:spPr>
        <p:txBody>
          <a:bodyPr/>
          <a:lstStyle/>
          <a:p>
            <a:pPr marL="0" indent="0" algn="ctr">
              <a:buNone/>
            </a:pPr>
            <a:r>
              <a:rPr lang="fa-IR" sz="4000" b="1" dirty="0" smtClean="0">
                <a:cs typeface="B Lotus" pitchFamily="2" charset="-78"/>
              </a:rPr>
              <a:t>در عرصه علم: بیکن و نوشتن «نوارغنون»</a:t>
            </a:r>
          </a:p>
          <a:p>
            <a:pPr marL="0" indent="0" algn="ctr">
              <a:buNone/>
            </a:pPr>
            <a:r>
              <a:rPr lang="fa-IR" sz="3600" b="1" dirty="0" smtClean="0">
                <a:cs typeface="B Lotus" pitchFamily="2" charset="-78"/>
              </a:rPr>
              <a:t>مخالفت با منطق ارسطویی و تاکید بر استقراء برای رسیدن به علم</a:t>
            </a:r>
          </a:p>
          <a:p>
            <a:pPr marL="0" indent="0">
              <a:buNone/>
            </a:pPr>
            <a:endParaRPr lang="fa-IR" b="1" dirty="0" smtClean="0">
              <a:cs typeface="B Lotus" pitchFamily="2" charset="-78"/>
            </a:endParaRPr>
          </a:p>
          <a:p>
            <a:pPr marL="0" indent="0">
              <a:buNone/>
            </a:pPr>
            <a:r>
              <a:rPr lang="fa-IR" b="1" dirty="0" err="1" smtClean="0">
                <a:cs typeface="B Lotus" pitchFamily="2" charset="-78"/>
              </a:rPr>
              <a:t>بیکن</a:t>
            </a:r>
            <a:r>
              <a:rPr lang="fa-IR" b="1" dirty="0" smtClean="0">
                <a:cs typeface="B Lotus" pitchFamily="2" charset="-78"/>
              </a:rPr>
              <a:t>: منطق ارسطویی بر استدلال قیاسی تاکید می کند و در قیاس دانش جدیدی تولید نمی شود. آنچه علم ما را زیاد می کند استدلال استقرایی است.</a:t>
            </a:r>
          </a:p>
          <a:p>
            <a:pPr marL="0" indent="0">
              <a:buNone/>
            </a:pPr>
            <a:r>
              <a:rPr lang="fa-IR" b="1" dirty="0" smtClean="0">
                <a:cs typeface="B Lotus" pitchFamily="2" charset="-78"/>
              </a:rPr>
              <a:t>(منطق باید روش تحقیق و پیشرفت علم را در اختیار ما قرار دهد)</a:t>
            </a:r>
          </a:p>
        </p:txBody>
      </p:sp>
    </p:spTree>
    <p:extLst>
      <p:ext uri="{BB962C8B-B14F-4D97-AF65-F5344CB8AC3E}">
        <p14:creationId xmlns:p14="http://schemas.microsoft.com/office/powerpoint/2010/main" val="123577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>
                <a:cs typeface="B Lotus" pitchFamily="2" charset="-78"/>
              </a:rPr>
              <a:t>چرا این تغییر نگرش رخ داد؟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a-IR" sz="4000" b="1" dirty="0" smtClean="0">
              <a:cs typeface="B Lotus" pitchFamily="2" charset="-78"/>
            </a:endParaRPr>
          </a:p>
          <a:p>
            <a:pPr marL="0" indent="0" algn="ctr">
              <a:buNone/>
            </a:pPr>
            <a:r>
              <a:rPr lang="fa-IR" sz="4000" b="1" dirty="0" smtClean="0">
                <a:cs typeface="B Lotus" pitchFamily="2" charset="-78"/>
              </a:rPr>
              <a:t>در عرصه فلسفه: دکارت و شکاکیت دکارتی </a:t>
            </a:r>
          </a:p>
          <a:p>
            <a:pPr marL="0" indent="0">
              <a:buNone/>
            </a:pPr>
            <a:endParaRPr lang="fa-IR" sz="2800" b="1" dirty="0" smtClean="0">
              <a:cs typeface="B Lotus" pitchFamily="2" charset="-78"/>
            </a:endParaRPr>
          </a:p>
          <a:p>
            <a:pPr marL="0" indent="0">
              <a:buNone/>
            </a:pPr>
            <a:r>
              <a:rPr lang="fa-IR" sz="2800" b="1" dirty="0" smtClean="0">
                <a:cs typeface="B Lotus" pitchFamily="2" charset="-78"/>
              </a:rPr>
              <a:t>تحولات فلسفه پس از دکارت: پیدایش دو جریان رقیب</a:t>
            </a:r>
          </a:p>
          <a:p>
            <a:pPr marL="0" indent="0">
              <a:buNone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عقلگرایان و مدلهای نامعقول از جهان: </a:t>
            </a:r>
            <a:r>
              <a:rPr lang="fa-IR" sz="2800" b="1" dirty="0" smtClean="0">
                <a:cs typeface="B Lotus" pitchFamily="2" charset="-78"/>
              </a:rPr>
              <a:t>مالبرانش، لایب نیتس، اسپینوزا</a:t>
            </a:r>
            <a:endParaRPr lang="fa-IR" sz="2800" b="1" dirty="0">
              <a:cs typeface="B Lotus" pitchFamily="2" charset="-78"/>
            </a:endParaRPr>
          </a:p>
          <a:p>
            <a:pPr marL="0" indent="0">
              <a:buNone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تجربه </a:t>
            </a: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گرایان و بن بستهای معرفت: </a:t>
            </a:r>
            <a:r>
              <a:rPr lang="fa-IR" sz="2800" b="1" dirty="0" smtClean="0">
                <a:cs typeface="B Lotus" pitchFamily="2" charset="-78"/>
              </a:rPr>
              <a:t>لاک بارکلی و هیوم</a:t>
            </a:r>
          </a:p>
        </p:txBody>
      </p:sp>
    </p:spTree>
    <p:extLst>
      <p:ext uri="{BB962C8B-B14F-4D97-AF65-F5344CB8AC3E}">
        <p14:creationId xmlns:p14="http://schemas.microsoft.com/office/powerpoint/2010/main" val="391960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6000" b="1" smtClean="0">
                <a:cs typeface="B Lotus" pitchFamily="2" charset="-78"/>
              </a:rPr>
              <a:t>مساله اصلی</a:t>
            </a:r>
            <a:endParaRPr lang="en-US" sz="6000" b="1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a-IR" sz="2800" b="1">
                <a:cs typeface="B Lotus" pitchFamily="2" charset="-78"/>
              </a:rPr>
              <a:t>اما اولا در سابقه تمدنی ما، طبی وجود داشته که قابل اعتناست</a:t>
            </a:r>
          </a:p>
          <a:p>
            <a:pPr marL="0" indent="0" algn="ctr">
              <a:buNone/>
            </a:pPr>
            <a:r>
              <a:rPr lang="fa-IR" sz="2800" b="1">
                <a:cs typeface="B Lotus" pitchFamily="2" charset="-78"/>
              </a:rPr>
              <a:t>ثانیا در آموزه‌های اسلامی گزاره‌های طبی فراوانی وجود دارد</a:t>
            </a:r>
          </a:p>
          <a:p>
            <a:pPr marL="0" indent="0" algn="ctr">
              <a:buNone/>
            </a:pPr>
            <a:r>
              <a:rPr lang="fa-IR" sz="2800" b="1" smtClean="0">
                <a:cs typeface="B Lotus" pitchFamily="2" charset="-78"/>
              </a:rPr>
              <a:t>اما امروزه</a:t>
            </a:r>
          </a:p>
          <a:p>
            <a:pPr marL="0" indent="0" algn="ctr">
              <a:buNone/>
            </a:pPr>
            <a:r>
              <a:rPr lang="fa-IR" sz="2800" b="1" smtClean="0">
                <a:cs typeface="B Lotus" pitchFamily="2" charset="-78"/>
              </a:rPr>
              <a:t>در حوزه سلامت، طب مدرن بر همه عرصه‌ها حکومت می‌کند،</a:t>
            </a:r>
          </a:p>
          <a:p>
            <a:pPr marL="0" indent="0" algn="ctr">
              <a:buNone/>
            </a:pPr>
            <a:r>
              <a:rPr lang="fa-IR" sz="2800" b="1" smtClean="0">
                <a:cs typeface="B Lotus" pitchFamily="2" charset="-78"/>
              </a:rPr>
              <a:t> که نه طب سنتی ما اعتنایی دارد و نه به آموزه‌های اسلامی؛</a:t>
            </a:r>
          </a:p>
          <a:p>
            <a:pPr marL="0" indent="0" algn="ctr">
              <a:buNone/>
            </a:pPr>
            <a:endParaRPr lang="fa-IR" b="1" smtClean="0">
              <a:cs typeface="B Lotus" pitchFamily="2" charset="-78"/>
            </a:endParaRPr>
          </a:p>
          <a:p>
            <a:pPr marL="0" indent="0" algn="ctr">
              <a:buNone/>
            </a:pPr>
            <a:r>
              <a:rPr lang="fa-IR" sz="4000" smtClean="0">
                <a:cs typeface="B Jadid" pitchFamily="2" charset="-78"/>
              </a:rPr>
              <a:t> آیا طب اسلامی ممکن است؟</a:t>
            </a:r>
          </a:p>
          <a:p>
            <a:pPr marL="0" indent="0" algn="ctr">
              <a:buNone/>
            </a:pPr>
            <a:r>
              <a:rPr lang="fa-IR" sz="4000" smtClean="0">
                <a:cs typeface="B Jadid" pitchFamily="2" charset="-78"/>
              </a:rPr>
              <a:t>به چه معنایی؟ و چگونه؟</a:t>
            </a:r>
            <a:endParaRPr lang="en-US" sz="4000">
              <a:cs typeface="B Jadi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3723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51942"/>
          </a:xfrm>
        </p:spPr>
        <p:txBody>
          <a:bodyPr/>
          <a:lstStyle/>
          <a:p>
            <a:pPr algn="ctr"/>
            <a:r>
              <a:rPr lang="fa-IR" b="1" dirty="0">
                <a:cs typeface="B Lotus" pitchFamily="2" charset="-78"/>
              </a:rPr>
              <a:t>چرا این تغییر نگرش رخ داد؟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a-IR" sz="3600" b="1" dirty="0" smtClean="0">
                <a:cs typeface="B Lotus" pitchFamily="2" charset="-78"/>
              </a:rPr>
              <a:t>تحلیل </a:t>
            </a:r>
            <a:r>
              <a:rPr lang="fa-IR" sz="3600" b="1" dirty="0">
                <a:cs typeface="B Lotus" pitchFamily="2" charset="-78"/>
              </a:rPr>
              <a:t>کانت (فیلسوف مدرنیته) از </a:t>
            </a:r>
            <a:r>
              <a:rPr lang="fa-IR" sz="3600" b="1" dirty="0" smtClean="0">
                <a:cs typeface="B Lotus" pitchFamily="2" charset="-78"/>
              </a:rPr>
              <a:t>علم و معرفت:</a:t>
            </a:r>
          </a:p>
          <a:p>
            <a:pPr marL="0" indent="0" algn="ctr">
              <a:buNone/>
            </a:pPr>
            <a:r>
              <a:rPr lang="fa-IR" sz="3600" b="1" dirty="0" smtClean="0">
                <a:cs typeface="B Lotus" pitchFamily="2" charset="-78"/>
              </a:rPr>
              <a:t>انقلاب کوپرنیکی در شناخت</a:t>
            </a:r>
            <a:endParaRPr lang="fa-IR" sz="3600" b="1" dirty="0">
              <a:cs typeface="B Lotus" pitchFamily="2" charset="-78"/>
            </a:endParaRPr>
          </a:p>
          <a:p>
            <a:pPr marL="0" indent="0">
              <a:buNone/>
            </a:pPr>
            <a:r>
              <a:rPr lang="fa-IR" b="1" dirty="0">
                <a:cs typeface="B Lotus" pitchFamily="2" charset="-78"/>
              </a:rPr>
              <a:t>معرفت، محصول ورود داده ی محسوس از عینک ذهن است؛ یعنی</a:t>
            </a:r>
          </a:p>
          <a:p>
            <a:pPr marL="514350" indent="-514350">
              <a:buAutoNum type="arabicPeriod"/>
            </a:pPr>
            <a:r>
              <a:rPr lang="fa-IR" b="1" dirty="0">
                <a:cs typeface="B Lotus" pitchFamily="2" charset="-78"/>
              </a:rPr>
              <a:t>فقط جایی درباره واقعیت عینی می توان سخن گفت که داده حسی داشته باشیم (انحصار علم به محصول روش تجربی)</a:t>
            </a:r>
          </a:p>
          <a:p>
            <a:pPr marL="514350" indent="-514350">
              <a:buAutoNum type="arabicPeriod"/>
            </a:pPr>
            <a:r>
              <a:rPr lang="fa-IR" b="1" dirty="0">
                <a:cs typeface="B Lotus" pitchFamily="2" charset="-78"/>
              </a:rPr>
              <a:t>قضایای ریاضی قالبهای ذهن اند برای سامان بخشیدن ادراک حسی</a:t>
            </a:r>
          </a:p>
          <a:p>
            <a:pPr marL="514350" indent="-514350">
              <a:buAutoNum type="arabicPeriod"/>
            </a:pPr>
            <a:r>
              <a:rPr lang="fa-IR" b="1" dirty="0">
                <a:cs typeface="B Lotus" pitchFamily="2" charset="-78"/>
              </a:rPr>
              <a:t>مفاهیم فلسفی قالبهای ذهن، و قضایای فلسفی جدلی الطرفینند </a:t>
            </a:r>
          </a:p>
          <a:p>
            <a:pPr marL="514350" indent="-514350">
              <a:buAutoNum type="arabicPeriod"/>
            </a:pPr>
            <a:r>
              <a:rPr lang="fa-IR" b="1" dirty="0">
                <a:cs typeface="B Lotus" pitchFamily="2" charset="-78"/>
              </a:rPr>
              <a:t>قضایای ارزشی و هنری خارج از حیطه معرفت به واقع اند</a:t>
            </a:r>
          </a:p>
          <a:p>
            <a:pPr marL="0" indent="0" algn="ctr">
              <a:buNone/>
            </a:pPr>
            <a:r>
              <a:rPr lang="fa-IR" b="1" dirty="0">
                <a:solidFill>
                  <a:srgbClr val="FF0000"/>
                </a:solidFill>
                <a:cs typeface="B Lotus" pitchFamily="2" charset="-78"/>
              </a:rPr>
              <a:t>نتیجه: طبقه بندی جدید از علم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44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 rtl="0"/>
            <a:r>
              <a:rPr lang="fa-IR" sz="4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تاملی دوباره در نمودار طبقه بندی علم</a:t>
            </a:r>
            <a:endParaRPr lang="fa-IR" sz="4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a-I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317385"/>
              </p:ext>
            </p:extLst>
          </p:nvPr>
        </p:nvGraphicFramePr>
        <p:xfrm>
          <a:off x="-21506" y="1700808"/>
          <a:ext cx="8950499" cy="571832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8165"/>
                <a:gridCol w="1488165"/>
                <a:gridCol w="1471930"/>
                <a:gridCol w="1635819"/>
                <a:gridCol w="1258798"/>
                <a:gridCol w="1607622"/>
              </a:tblGrid>
              <a:tr h="462475">
                <a:tc grid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cs typeface="B Nazanin" panose="00000400000000000000" pitchFamily="2" charset="-78"/>
                        </a:rPr>
                        <a:t>علم در تلقی سنتی (ارسطو و دوره اسلامی)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در تلقی مدرن (</a:t>
                      </a:r>
                      <a:r>
                        <a:rPr lang="en-US" sz="2400" b="1" baseline="0" dirty="0" smtClean="0">
                          <a:cs typeface="B Lotus" pitchFamily="2" charset="-78"/>
                        </a:rPr>
                        <a:t>ISI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)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62475">
                <a:tc rowSpan="7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cs typeface="B Nazanin" panose="00000400000000000000" pitchFamily="2" charset="-78"/>
                        </a:rPr>
                        <a:t>علم</a:t>
                      </a:r>
                      <a:r>
                        <a:rPr lang="fa-IR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cs typeface="B Nazanin" panose="00000400000000000000" pitchFamily="2" charset="-78"/>
                        </a:rPr>
                        <a:t> </a:t>
                      </a:r>
                    </a:p>
                    <a:p>
                      <a:pPr rtl="1"/>
                      <a:r>
                        <a:rPr lang="fa-IR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cs typeface="B Nazanin" panose="00000400000000000000" pitchFamily="2" charset="-78"/>
                        </a:rPr>
                        <a:t>(حکمت،  فلسفه)</a:t>
                      </a:r>
                    </a:p>
                    <a:p>
                      <a:pPr rtl="1"/>
                      <a:endParaRPr lang="fa-IR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cs typeface="B Nazanin" panose="00000400000000000000" pitchFamily="2" charset="-78"/>
                        </a:rPr>
                        <a:t>نظری</a:t>
                      </a:r>
                      <a:endParaRPr lang="fa-IR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cs typeface="B Nazanin" panose="00000400000000000000" pitchFamily="2" charset="-78"/>
                        </a:rPr>
                        <a:t>فلسفه</a:t>
                      </a:r>
                      <a:endParaRPr lang="fa-IR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7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</a:t>
                      </a:r>
                    </a:p>
                    <a:p>
                      <a:pPr rtl="1"/>
                      <a:r>
                        <a:rPr lang="en-US" sz="2400" b="1" dirty="0" smtClean="0">
                          <a:cs typeface="B Lotus" pitchFamily="2" charset="-78"/>
                        </a:rPr>
                        <a:t>Science</a:t>
                      </a:r>
                      <a:endParaRPr lang="fa-IR" sz="2400" b="1" dirty="0" smtClean="0">
                        <a:cs typeface="B Lotus" pitchFamily="2" charset="-78"/>
                      </a:endParaRPr>
                    </a:p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(روش تجربی)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علوم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محض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فیزیک،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شیمی و ...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cs typeface="B Nazanin" panose="00000400000000000000" pitchFamily="2" charset="-78"/>
                        </a:rPr>
                        <a:t>ریاضیات</a:t>
                      </a:r>
                      <a:endParaRPr lang="fa-IR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cs typeface="B Nazanin" panose="00000400000000000000" pitchFamily="2" charset="-78"/>
                        </a:rPr>
                        <a:t>طبیعیات</a:t>
                      </a:r>
                      <a:endParaRPr lang="fa-IR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علوم کاربردی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مهندسی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cs typeface="B Nazanin" panose="00000400000000000000" pitchFamily="2" charset="-78"/>
                        </a:rPr>
                        <a:t>عملی</a:t>
                      </a:r>
                      <a:endParaRPr lang="fa-IR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cs typeface="B Nazanin" panose="00000400000000000000" pitchFamily="2" charset="-78"/>
                        </a:rPr>
                        <a:t>اخلاق</a:t>
                      </a:r>
                      <a:endParaRPr lang="fa-IR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کشاورزی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cs typeface="B Nazanin" panose="00000400000000000000" pitchFamily="2" charset="-78"/>
                        </a:rPr>
                        <a:t>تدبیر منزل</a:t>
                      </a:r>
                      <a:endParaRPr lang="fa-IR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پزشکی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2340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cs typeface="B Nazanin" panose="00000400000000000000" pitchFamily="2" charset="-78"/>
                        </a:rPr>
                        <a:t>سیاست مدن</a:t>
                      </a:r>
                      <a:endParaRPr lang="fa-IR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علوم اجتماعی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روانشناسی، جامعه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</a:t>
                      </a:r>
                      <a:r>
                        <a:rPr lang="fa-IR" sz="2400" b="1" dirty="0" smtClean="0">
                          <a:cs typeface="B Lotus" pitchFamily="2" charset="-78"/>
                        </a:rPr>
                        <a:t>شناسی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79868"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cs typeface="B Nazanin" panose="00000400000000000000" pitchFamily="2" charset="-78"/>
                        </a:rPr>
                        <a:t>تولیدی</a:t>
                      </a:r>
                      <a:endParaRPr lang="fa-IR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cs typeface="B Nazanin" panose="00000400000000000000" pitchFamily="2" charset="-78"/>
                        </a:rPr>
                        <a:t>هنر</a:t>
                      </a:r>
                      <a:endParaRPr lang="fa-IR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479868">
                <a:tc>
                  <a:txBody>
                    <a:bodyPr/>
                    <a:lstStyle/>
                    <a:p>
                      <a:pPr rtl="1"/>
                      <a:r>
                        <a:rPr kumimoji="0" lang="fa-IR" sz="2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غیر علم</a:t>
                      </a:r>
                      <a:endParaRPr kumimoji="0" lang="fa-IR" sz="2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kumimoji="0" lang="fa-IR" sz="2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اسطوره، خرافات و ...</a:t>
                      </a:r>
                      <a:endParaRPr kumimoji="0" lang="fa-IR" sz="2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2800" b="1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>
                          <a:cs typeface="B Lotus" pitchFamily="2" charset="-78"/>
                        </a:rPr>
                        <a:t>Humanities</a:t>
                      </a:r>
                      <a:endParaRPr lang="fa-IR" sz="20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فلسفه،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هنر، ادبیات، اخلاق، سیاست</a:t>
                      </a:r>
                      <a:endParaRPr lang="fa-IR" sz="2400" b="1" dirty="0" smtClean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2400" b="1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cs typeface="B Nazanin" panose="00000400000000000000" pitchFamily="2" charset="-78"/>
                        </a:rPr>
                        <a:t>ابزار علم</a:t>
                      </a:r>
                      <a:endParaRPr lang="fa-IR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kumimoji="0" lang="fa-IR" sz="2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منطق</a:t>
                      </a:r>
                      <a:endParaRPr kumimoji="0" lang="fa-IR" sz="2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ابزار علم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ریاضیات و متدولوژی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55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432048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6600" b="1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  <a:t>ادامه گام </a:t>
            </a:r>
            <a:r>
              <a:rPr lang="fa-IR" sz="6600" b="1" dirty="0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  <a:t>دوم:</a:t>
            </a:r>
            <a:br>
              <a:rPr lang="fa-IR" sz="6600" b="1" dirty="0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</a:br>
            <a:r>
              <a:rPr lang="fa-IR" sz="6600" b="1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  <a:t/>
            </a:r>
            <a:br>
              <a:rPr lang="fa-IR" sz="6600" b="1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</a:br>
            <a:r>
              <a:rPr lang="fa-IR" sz="6000" b="1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  <a:t>تبیین علم به لحاظ</a:t>
            </a:r>
            <a:br>
              <a:rPr lang="fa-IR" sz="6000" b="1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</a:br>
            <a:r>
              <a:rPr lang="fa-IR" sz="6000" b="1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  <a:t> </a:t>
            </a:r>
            <a:r>
              <a:rPr lang="fa-IR" sz="6000" b="1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  <a:t>منطقی- </a:t>
            </a:r>
            <a:r>
              <a:rPr lang="fa-IR" sz="6000" b="1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  <a:t>فلسفی</a:t>
            </a:r>
            <a:endParaRPr lang="en-US" sz="6000" b="1" dirty="0">
              <a:solidFill>
                <a:schemeClr val="accent6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954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64096"/>
          </a:xfrm>
        </p:spPr>
        <p:txBody>
          <a:bodyPr/>
          <a:lstStyle/>
          <a:p>
            <a:pPr algn="ctr"/>
            <a:r>
              <a:rPr lang="fa-IR" b="1" smtClean="0">
                <a:cs typeface="B Lotus" pitchFamily="2" charset="-78"/>
              </a:rPr>
              <a:t>1) نتیجه </a:t>
            </a:r>
            <a:r>
              <a:rPr lang="fa-IR" b="1" dirty="0">
                <a:cs typeface="B Lotus" pitchFamily="2" charset="-78"/>
              </a:rPr>
              <a:t>بحث </a:t>
            </a:r>
            <a:r>
              <a:rPr lang="fa-IR" b="1" dirty="0" smtClean="0">
                <a:cs typeface="B Lotus" pitchFamily="2" charset="-78"/>
              </a:rPr>
              <a:t>درباره روش در علم</a:t>
            </a:r>
            <a:endParaRPr lang="fa-IR" b="1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389437"/>
          </a:xfrm>
        </p:spPr>
        <p:txBody>
          <a:bodyPr/>
          <a:lstStyle/>
          <a:p>
            <a:pPr marL="0" indent="0">
              <a:buNone/>
            </a:pPr>
            <a:r>
              <a:rPr lang="fa-IR" b="1" dirty="0" smtClean="0">
                <a:solidFill>
                  <a:srgbClr val="FF0000"/>
                </a:solidFill>
                <a:cs typeface="B Lotus" pitchFamily="2" charset="-78"/>
              </a:rPr>
              <a:t>دیدگاه پوزیتیویسم و پست پوزیتیویسم: هویت علم به روش تجربی است</a:t>
            </a:r>
          </a:p>
          <a:p>
            <a:pPr marL="0" indent="0">
              <a:buNone/>
            </a:pPr>
            <a:r>
              <a:rPr lang="fa-IR" b="1" dirty="0" smtClean="0">
                <a:cs typeface="B Lotus" pitchFamily="2" charset="-78"/>
              </a:rPr>
              <a:t>پوزیتیویسم: علم فقط محصول روش تجربی است</a:t>
            </a:r>
          </a:p>
          <a:p>
            <a:pPr marL="0" indent="0">
              <a:buNone/>
            </a:pPr>
            <a:r>
              <a:rPr lang="fa-IR" b="1" dirty="0" smtClean="0">
                <a:cs typeface="B Lotus" pitchFamily="2" charset="-78"/>
              </a:rPr>
              <a:t>پست پوزیتیویسم: تجربه ناب نداریم، پس علم نسبی است.</a:t>
            </a:r>
          </a:p>
          <a:p>
            <a:pPr marL="0" indent="0">
              <a:buNone/>
            </a:pPr>
            <a:r>
              <a:rPr lang="fa-IR" b="1" dirty="0" smtClean="0">
                <a:solidFill>
                  <a:srgbClr val="FF0000"/>
                </a:solidFill>
                <a:cs typeface="B Lotus" pitchFamily="2" charset="-78"/>
              </a:rPr>
              <a:t>تحلیل منطقی- فلسفی از جایگاه روش</a:t>
            </a:r>
          </a:p>
          <a:p>
            <a:pPr marL="514350" indent="-514350">
              <a:buAutoNum type="arabicPeriod"/>
            </a:pPr>
            <a:r>
              <a:rPr lang="fa-IR" b="1" dirty="0" smtClean="0">
                <a:cs typeface="B Lotus" pitchFamily="2" charset="-78"/>
              </a:rPr>
              <a:t>روش شناخت واقعیت منحصر در روش تجربی نیست.</a:t>
            </a:r>
          </a:p>
          <a:p>
            <a:pPr marL="514350" indent="-514350">
              <a:buAutoNum type="arabicPeriod"/>
            </a:pPr>
            <a:r>
              <a:rPr lang="fa-IR" b="1" dirty="0" smtClean="0">
                <a:cs typeface="B Lotus" pitchFamily="2" charset="-78"/>
              </a:rPr>
              <a:t>اگر تکثر روشها را در شناخت واقعیت قبول کنیم، بحث روش فقط در عرصه معرفت شناسی ثمره دارد نه در عرصه فلسفه علم</a:t>
            </a:r>
          </a:p>
          <a:p>
            <a:pPr marL="0" indent="0" algn="ctr">
              <a:buNone/>
            </a:pPr>
            <a:r>
              <a:rPr lang="fa-IR" b="1" dirty="0" smtClean="0">
                <a:cs typeface="B Lotus" pitchFamily="2" charset="-78"/>
              </a:rPr>
              <a:t>جمع بندی: تمایز روشی علوم قابل دفاع نیست</a:t>
            </a:r>
          </a:p>
          <a:p>
            <a:pPr marL="0" indent="0">
              <a:buNone/>
            </a:pPr>
            <a:r>
              <a:rPr lang="fa-IR" b="1" dirty="0" smtClean="0">
                <a:solidFill>
                  <a:srgbClr val="FF0000"/>
                </a:solidFill>
                <a:cs typeface="B Lotus" pitchFamily="2" charset="-78"/>
              </a:rPr>
              <a:t>تبصره تاریخی- جامعه شناختی درباره جایگاه روش</a:t>
            </a:r>
          </a:p>
          <a:p>
            <a:pPr marL="514350" indent="-514350">
              <a:buFont typeface="+mj-lt"/>
              <a:buAutoNum type="arabicPeriod"/>
            </a:pPr>
            <a:r>
              <a:rPr lang="fa-IR" b="1" dirty="0" smtClean="0">
                <a:cs typeface="B Lotus" pitchFamily="2" charset="-78"/>
              </a:rPr>
              <a:t>انحصار علم به روش تجربی، به نسبیت گرایی منجر شد.</a:t>
            </a:r>
          </a:p>
          <a:p>
            <a:pPr marL="514350" indent="-514350">
              <a:buFont typeface="+mj-lt"/>
              <a:buAutoNum type="arabicPeriod"/>
            </a:pPr>
            <a:r>
              <a:rPr lang="fa-IR" b="1" dirty="0" smtClean="0">
                <a:cs typeface="B Lotus" pitchFamily="2" charset="-78"/>
              </a:rPr>
              <a:t>تفکیک روشی به منزله تقسیم کار قابل دفاع است.</a:t>
            </a:r>
          </a:p>
        </p:txBody>
      </p:sp>
    </p:spTree>
    <p:extLst>
      <p:ext uri="{BB962C8B-B14F-4D97-AF65-F5344CB8AC3E}">
        <p14:creationId xmlns:p14="http://schemas.microsoft.com/office/powerpoint/2010/main" val="110957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916707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fa-IR" sz="4800" b="1" dirty="0" smtClean="0">
                <a:cs typeface="B Lotus" pitchFamily="2" charset="-78"/>
              </a:rPr>
              <a:t>2</a:t>
            </a:r>
            <a:r>
              <a:rPr lang="fa-IR" sz="4800" b="1" smtClean="0">
                <a:cs typeface="B Lotus" pitchFamily="2" charset="-78"/>
              </a:rPr>
              <a:t>. </a:t>
            </a:r>
            <a:r>
              <a:rPr lang="fa-IR" sz="4800" b="1" smtClean="0">
                <a:cs typeface="B Lotus" pitchFamily="2" charset="-78"/>
              </a:rPr>
              <a:t>پیش‌فرض‌ها یا مبادي </a:t>
            </a:r>
            <a:r>
              <a:rPr lang="fa-IR" sz="4800" b="1" dirty="0" smtClean="0">
                <a:cs typeface="B Lotus" pitchFamily="2" charset="-78"/>
              </a:rPr>
              <a:t>و </a:t>
            </a:r>
            <a:r>
              <a:rPr lang="fa-IR" sz="4800" b="1" smtClean="0">
                <a:cs typeface="B Lotus" pitchFamily="2" charset="-78"/>
              </a:rPr>
              <a:t>مباني </a:t>
            </a:r>
            <a:r>
              <a:rPr lang="fa-IR" sz="4800" b="1" smtClean="0">
                <a:cs typeface="B Lotus" pitchFamily="2" charset="-78"/>
              </a:rPr>
              <a:t>علم؟</a:t>
            </a:r>
            <a:endParaRPr lang="en-US" sz="4800" b="1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8784976" cy="4824536"/>
          </a:xfrm>
        </p:spPr>
        <p:txBody>
          <a:bodyPr/>
          <a:lstStyle/>
          <a:p>
            <a:pPr marL="0" indent="0">
              <a:buNone/>
            </a:pPr>
            <a:r>
              <a:rPr lang="fa-IR" sz="2800" b="1" dirty="0" smtClean="0">
                <a:solidFill>
                  <a:srgbClr val="FF0000"/>
                </a:solidFill>
                <a:cs typeface="B Lotus" pitchFamily="2" charset="-78"/>
              </a:rPr>
              <a:t>دیدگاه پوزیتیویسم و پساپوزیتیویسم</a:t>
            </a:r>
            <a:r>
              <a:rPr lang="fa-IR" sz="2800" b="1" dirty="0">
                <a:solidFill>
                  <a:srgbClr val="FF0000"/>
                </a:solidFill>
                <a:cs typeface="B Lotus" pitchFamily="2" charset="-78"/>
              </a:rPr>
              <a:t>: </a:t>
            </a:r>
            <a:r>
              <a:rPr lang="fa-IR" sz="2800" b="1" dirty="0" smtClean="0">
                <a:solidFill>
                  <a:srgbClr val="FF0000"/>
                </a:solidFill>
                <a:cs typeface="B Lotus" pitchFamily="2" charset="-78"/>
              </a:rPr>
              <a:t>معرفت منحصر در روش تجربی است</a:t>
            </a:r>
          </a:p>
          <a:p>
            <a:pPr marL="0" indent="0">
              <a:buNone/>
            </a:pPr>
            <a:r>
              <a:rPr lang="fa-IR" sz="2800" b="1" dirty="0" smtClean="0">
                <a:cs typeface="B Lotus" pitchFamily="2" charset="-78"/>
              </a:rPr>
              <a:t>پوزیتیویسم: پیشفرضها را تا حد امکان دخالت ندهید.</a:t>
            </a:r>
          </a:p>
          <a:p>
            <a:pPr marL="0" indent="0">
              <a:buNone/>
            </a:pPr>
            <a:r>
              <a:rPr lang="fa-IR" sz="2800" b="1" dirty="0" smtClean="0">
                <a:cs typeface="B Lotus" pitchFamily="2" charset="-78"/>
              </a:rPr>
              <a:t>پست پوزیتیویسم: نمی توانید؛ لذا علم پارادایمیک و نسبی است.</a:t>
            </a:r>
          </a:p>
          <a:p>
            <a:pPr marL="0" indent="0">
              <a:buNone/>
            </a:pPr>
            <a:r>
              <a:rPr lang="fa-IR" sz="2800" b="1" dirty="0">
                <a:solidFill>
                  <a:srgbClr val="FF0000"/>
                </a:solidFill>
                <a:cs typeface="B Lotus" pitchFamily="2" charset="-78"/>
              </a:rPr>
              <a:t>تحلیل منطقی- فلسفی از جایگاه </a:t>
            </a:r>
            <a:r>
              <a:rPr lang="fa-IR" sz="2800" b="1" dirty="0" smtClean="0">
                <a:solidFill>
                  <a:srgbClr val="FF0000"/>
                </a:solidFill>
                <a:cs typeface="B Lotus" pitchFamily="2" charset="-78"/>
              </a:rPr>
              <a:t>پیشفرضها</a:t>
            </a:r>
            <a:endParaRPr lang="fa-IR" sz="2800" b="1" dirty="0">
              <a:cs typeface="B Lotus" pitchFamily="2" charset="-78"/>
            </a:endParaRPr>
          </a:p>
          <a:p>
            <a:pPr marL="0" indent="0">
              <a:buNone/>
            </a:pPr>
            <a:r>
              <a:rPr lang="fa-IR" sz="2800" b="1" dirty="0" smtClean="0">
                <a:cs typeface="B Lotus" pitchFamily="2" charset="-78"/>
              </a:rPr>
              <a:t>اگر معرفت منحصر در داده های تجربی نیست، پس پیشفرضها قابلیت بحث معرفتی پیدا می کنند و به عنوان مبادی علم، مورد بررسی معرفتی قرار می گیرند و ورود آنها لزوما به نسبی گرایی منجر نمی شود. مثلا:</a:t>
            </a:r>
          </a:p>
          <a:p>
            <a:pPr marL="0" indent="0">
              <a:buFont typeface="Wingdings 2" pitchFamily="18" charset="2"/>
              <a:buNone/>
            </a:pPr>
            <a:r>
              <a:rPr lang="fa-IR" sz="2400" b="1" dirty="0" smtClean="0">
                <a:cs typeface="B Lotus" pitchFamily="2" charset="-78"/>
              </a:rPr>
              <a:t>1. آیا عالم منحصر در ماده فیزیکی است؟ </a:t>
            </a:r>
          </a:p>
          <a:p>
            <a:pPr marL="0" indent="0">
              <a:buFont typeface="Wingdings 2" pitchFamily="18" charset="2"/>
              <a:buNone/>
            </a:pPr>
            <a:r>
              <a:rPr lang="fa-IR" sz="2400" b="1" dirty="0" smtClean="0">
                <a:cs typeface="B Lotus" pitchFamily="2" charset="-78"/>
              </a:rPr>
              <a:t>2. آیا انسان منحصر در ابعاد جسمی و مادی </a:t>
            </a:r>
            <a:r>
              <a:rPr lang="fa-IR" sz="2400" b="1" smtClean="0">
                <a:cs typeface="B Lotus" pitchFamily="2" charset="-78"/>
              </a:rPr>
              <a:t>است</a:t>
            </a:r>
            <a:r>
              <a:rPr lang="fa-IR" sz="2400" b="1" smtClean="0">
                <a:cs typeface="B Lotus" pitchFamily="2" charset="-78"/>
              </a:rPr>
              <a:t>؟</a:t>
            </a:r>
            <a:endParaRPr lang="fa-IR" sz="2400" b="1" dirty="0" smtClean="0">
              <a:cs typeface="B Lotus" pitchFamily="2" charset="-78"/>
            </a:endParaRPr>
          </a:p>
          <a:p>
            <a:pPr marL="0" indent="0">
              <a:buFont typeface="Wingdings 2" pitchFamily="18" charset="2"/>
              <a:buNone/>
            </a:pPr>
            <a:r>
              <a:rPr lang="fa-IR" sz="2400" b="1" dirty="0" smtClean="0">
                <a:cs typeface="B Lotus" pitchFamily="2" charset="-78"/>
              </a:rPr>
              <a:t>3</a:t>
            </a:r>
            <a:r>
              <a:rPr lang="fa-IR" sz="2400" b="1">
                <a:cs typeface="B Lotus" pitchFamily="2" charset="-78"/>
              </a:rPr>
              <a:t>. </a:t>
            </a:r>
            <a:r>
              <a:rPr lang="fa-IR" sz="2400" b="1" smtClean="0">
                <a:cs typeface="B Lotus" pitchFamily="2" charset="-78"/>
              </a:rPr>
              <a:t>آیا </a:t>
            </a:r>
            <a:r>
              <a:rPr lang="fa-IR" sz="2400" b="1" dirty="0">
                <a:cs typeface="B Lotus" pitchFamily="2" charset="-78"/>
              </a:rPr>
              <a:t>اختیار (انسان شناسی) با علیت (جهان شناسی) قابل جمع است؟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smtClean="0">
                <a:cs typeface="B Titr" panose="00000700000000000000" pitchFamily="2" charset="-78"/>
              </a:rPr>
              <a:t>برخی مبانی انسان‌شناختی مهم در بحث</a:t>
            </a:r>
            <a:endParaRPr lang="en-US" sz="440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435280" cy="4389437"/>
          </a:xfrm>
        </p:spPr>
        <p:txBody>
          <a:bodyPr/>
          <a:lstStyle/>
          <a:p>
            <a:r>
              <a:rPr lang="fa-IR" sz="2800" b="1" smtClean="0">
                <a:cs typeface="B Lotus" panose="00000400000000000000" pitchFamily="2" charset="-78"/>
              </a:rPr>
              <a:t>نسبت نفس و بدن؛ و اصالت و فرعیت کدامیک؟</a:t>
            </a:r>
          </a:p>
          <a:p>
            <a:r>
              <a:rPr lang="fa-IR" sz="2800" b="1" smtClean="0">
                <a:cs typeface="B Lotus" panose="00000400000000000000" pitchFamily="2" charset="-78"/>
              </a:rPr>
              <a:t>نگاه کل‌نگر یا جزءنگر به انسان</a:t>
            </a:r>
          </a:p>
          <a:p>
            <a:r>
              <a:rPr lang="fa-IR" sz="2800" b="1" smtClean="0">
                <a:cs typeface="B Lotus" panose="00000400000000000000" pitchFamily="2" charset="-78"/>
              </a:rPr>
              <a:t>ذوشئون بودن انسان در همه ابعاد هستی (افق وجودی انسان)</a:t>
            </a:r>
          </a:p>
          <a:p>
            <a:r>
              <a:rPr lang="fa-IR" sz="2800" b="1" smtClean="0">
                <a:cs typeface="B Lotus" panose="00000400000000000000" pitchFamily="2" charset="-78"/>
              </a:rPr>
              <a:t>معنای سلامت انسان </a:t>
            </a:r>
            <a:r>
              <a:rPr lang="fa-IR" sz="2400" b="1" smtClean="0">
                <a:cs typeface="B Lotus" panose="00000400000000000000" pitchFamily="2" charset="-78"/>
              </a:rPr>
              <a:t>(آیا قضاوت درباره طب بر اساس کارکرد ممکن است؟)</a:t>
            </a:r>
          </a:p>
          <a:p>
            <a:r>
              <a:rPr lang="fa-IR" sz="2800" b="1" smtClean="0">
                <a:cs typeface="B Lotus" panose="00000400000000000000" pitchFamily="2" charset="-78"/>
              </a:rPr>
              <a:t>نسبت سلامت و سعادت </a:t>
            </a:r>
            <a:r>
              <a:rPr lang="fa-IR" sz="2400" b="1" smtClean="0">
                <a:cs typeface="B Lotus" panose="00000400000000000000" pitchFamily="2" charset="-78"/>
              </a:rPr>
              <a:t>(الا من اتی الله بقلب سلیم)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4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4" y="1000125"/>
            <a:ext cx="8463855" cy="844699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fa-IR" b="1" dirty="0" smtClean="0">
                <a:cs typeface="B Lotus" pitchFamily="2" charset="-78"/>
              </a:rPr>
              <a:t>3. جایگاه معرفتی ارزشها، نسبت علم و اخلاق</a:t>
            </a:r>
            <a:endParaRPr lang="fa-IR" b="1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2276872"/>
            <a:ext cx="8229600" cy="424847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a-IR" sz="4000" b="1" dirty="0" smtClean="0">
                <a:solidFill>
                  <a:srgbClr val="FF0000"/>
                </a:solidFill>
                <a:cs typeface="B Lotus" pitchFamily="2" charset="-78"/>
              </a:rPr>
              <a:t>پوزیتیویسم </a:t>
            </a:r>
            <a:r>
              <a:rPr lang="fa-IR" sz="4000" b="1" dirty="0">
                <a:solidFill>
                  <a:srgbClr val="FF0000"/>
                </a:solidFill>
                <a:cs typeface="B Lotus" pitchFamily="2" charset="-78"/>
              </a:rPr>
              <a:t>و پساپوزیتیویسم: معرفت </a:t>
            </a:r>
            <a:r>
              <a:rPr lang="fa-IR" sz="4000" b="1" dirty="0" smtClean="0">
                <a:solidFill>
                  <a:srgbClr val="FF0000"/>
                </a:solidFill>
                <a:cs typeface="B Lotus" pitchFamily="2" charset="-78"/>
              </a:rPr>
              <a:t>منحصردر داده های </a:t>
            </a:r>
            <a:r>
              <a:rPr lang="fa-IR" sz="4000" b="1" dirty="0">
                <a:solidFill>
                  <a:srgbClr val="FF0000"/>
                </a:solidFill>
                <a:cs typeface="B Lotus" pitchFamily="2" charset="-78"/>
              </a:rPr>
              <a:t>تجربی است</a:t>
            </a:r>
          </a:p>
          <a:p>
            <a:pPr marL="0" indent="0">
              <a:buNone/>
            </a:pPr>
            <a:r>
              <a:rPr lang="fa-IR" sz="4000" b="1" dirty="0">
                <a:cs typeface="B Lotus" pitchFamily="2" charset="-78"/>
              </a:rPr>
              <a:t>پوزیتیویسم: </a:t>
            </a:r>
            <a:r>
              <a:rPr lang="fa-IR" sz="4000" b="1" dirty="0" smtClean="0">
                <a:cs typeface="B Lotus" pitchFamily="2" charset="-78"/>
              </a:rPr>
              <a:t>ارزشها </a:t>
            </a:r>
            <a:r>
              <a:rPr lang="fa-IR" sz="4000" b="1" dirty="0">
                <a:cs typeface="B Lotus" pitchFamily="2" charset="-78"/>
              </a:rPr>
              <a:t>را تا حد امکان دخالت ندهید.</a:t>
            </a:r>
          </a:p>
          <a:p>
            <a:pPr marL="0" indent="0">
              <a:buNone/>
            </a:pPr>
            <a:r>
              <a:rPr lang="fa-IR" sz="4000" b="1" dirty="0">
                <a:cs typeface="B Lotus" pitchFamily="2" charset="-78"/>
              </a:rPr>
              <a:t>پست پوزیتیویسم: نمی توانید؛ لذا علم </a:t>
            </a:r>
            <a:r>
              <a:rPr lang="fa-IR" sz="4000" b="1" dirty="0" smtClean="0">
                <a:cs typeface="B Lotus" pitchFamily="2" charset="-78"/>
              </a:rPr>
              <a:t>پدیده ای فرهنگی </a:t>
            </a:r>
            <a:r>
              <a:rPr lang="fa-IR" sz="4000" b="1" dirty="0">
                <a:cs typeface="B Lotus" pitchFamily="2" charset="-78"/>
              </a:rPr>
              <a:t>و نسبی است.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a-IR" b="1" dirty="0" smtClean="0">
              <a:solidFill>
                <a:srgbClr val="FF0000"/>
              </a:solidFill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4000" b="1" dirty="0" smtClean="0">
                <a:solidFill>
                  <a:srgbClr val="FF0000"/>
                </a:solidFill>
                <a:cs typeface="B Lotus" pitchFamily="2" charset="-78"/>
              </a:rPr>
              <a:t>تحلیل </a:t>
            </a:r>
            <a:r>
              <a:rPr lang="fa-IR" sz="4000" b="1" dirty="0">
                <a:solidFill>
                  <a:srgbClr val="FF0000"/>
                </a:solidFill>
                <a:cs typeface="B Lotus" pitchFamily="2" charset="-78"/>
              </a:rPr>
              <a:t>منطقی- فلسفی از جایگاه </a:t>
            </a:r>
            <a:r>
              <a:rPr lang="fa-IR" sz="4000" b="1" dirty="0" smtClean="0">
                <a:solidFill>
                  <a:srgbClr val="FF0000"/>
                </a:solidFill>
                <a:cs typeface="B Lotus" pitchFamily="2" charset="-78"/>
              </a:rPr>
              <a:t>ارزشها</a:t>
            </a:r>
            <a:endParaRPr lang="fa-IR" sz="4000" b="1" dirty="0">
              <a:solidFill>
                <a:srgbClr val="FF0000"/>
              </a:solidFill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4000" b="1" dirty="0" smtClean="0">
                <a:ea typeface="+mn-ea"/>
                <a:cs typeface="B Lotus" pitchFamily="2" charset="-78"/>
              </a:rPr>
              <a:t>اشکال هيوم در باب نسبت هست و باید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4000" b="1" dirty="0" smtClean="0">
                <a:ea typeface="+mn-ea"/>
                <a:cs typeface="B Lotus" pitchFamily="2" charset="-78"/>
              </a:rPr>
              <a:t>راه‌حل: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fa-IR" sz="4000" b="1" dirty="0" smtClean="0">
                <a:ea typeface="+mn-ea"/>
                <a:cs typeface="B Lotus" pitchFamily="2" charset="-78"/>
              </a:rPr>
              <a:t>تقسیم ارزشها به ارزش مطلق و روش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fa-IR" sz="4000" b="1" dirty="0" smtClean="0">
                <a:ea typeface="+mn-ea"/>
                <a:cs typeface="B Lotus" pitchFamily="2" charset="-78"/>
              </a:rPr>
              <a:t>تحليل وجودشناختي غايات (واقعي بودن </a:t>
            </a:r>
            <a:r>
              <a:rPr lang="fa-IR" sz="4000" b="1" smtClean="0">
                <a:ea typeface="+mn-ea"/>
                <a:cs typeface="B Lotus" pitchFamily="2" charset="-78"/>
              </a:rPr>
              <a:t>غايت</a:t>
            </a:r>
            <a:r>
              <a:rPr lang="fa-IR" sz="4000" b="1" smtClean="0">
                <a:ea typeface="+mn-ea"/>
                <a:cs typeface="B Lotus" pitchFamily="2" charset="-78"/>
              </a:rPr>
              <a:t>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a-IR" sz="4000" b="1" smtClean="0">
              <a:ea typeface="+mn-ea"/>
              <a:cs typeface="B Lotus" pitchFamily="2" charset="-78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4000" b="1" smtClean="0">
                <a:ea typeface="+mn-ea"/>
                <a:cs typeface="B Lotus" pitchFamily="2" charset="-78"/>
              </a:rPr>
              <a:t>مثال: معیار سلامت و بیماری چیست؟ دیوانه کیست؟</a:t>
            </a:r>
            <a:endParaRPr lang="fa-IR" sz="4000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cs typeface="B Lotus" pitchFamily="2" charset="-78"/>
              </a:rPr>
              <a:t>4. نقش و جايگاه عالم در علم</a:t>
            </a:r>
            <a:endParaRPr lang="en-US" b="1" dirty="0" smtClean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551784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a-IR" sz="3200" b="1" dirty="0" smtClean="0">
              <a:ea typeface="+mn-ea"/>
              <a:cs typeface="B Lotus" pitchFamily="2" charset="-78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3200" b="1" dirty="0" smtClean="0">
                <a:solidFill>
                  <a:srgbClr val="FF0000"/>
                </a:solidFill>
                <a:cs typeface="B Lotus" pitchFamily="2" charset="-78"/>
              </a:rPr>
              <a:t>اشاره ای به نزاعهای پوزیتیویسم </a:t>
            </a:r>
            <a:r>
              <a:rPr lang="fa-IR" sz="3200" b="1" dirty="0">
                <a:solidFill>
                  <a:srgbClr val="FF0000"/>
                </a:solidFill>
                <a:cs typeface="B Lotus" pitchFamily="2" charset="-78"/>
              </a:rPr>
              <a:t>و پساپوزیتیویسم</a:t>
            </a:r>
            <a:r>
              <a:rPr lang="fa-IR" sz="3200" b="1" dirty="0" smtClean="0">
                <a:solidFill>
                  <a:srgbClr val="FF0000"/>
                </a:solidFill>
                <a:cs typeface="B Lotus" pitchFamily="2" charset="-78"/>
              </a:rPr>
              <a:t>:</a:t>
            </a:r>
            <a:endParaRPr lang="fa-IR" sz="3200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ماشين منطقي يا صاحب نظر؟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توليد کارخانه اي پژوهشگر يا تربيت انديشمند؟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تکنولوژي براي انسان يا انسان براي تکنولوژي؟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هدف نظام آموزشي مدرن: جهت گيري شغلي يا علمي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   (علم براي ثروت و  ...، يا علم براي حقيقت جويي)؟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3200" b="1" dirty="0" smtClean="0">
              <a:ea typeface="+mn-ea"/>
              <a:cs typeface="B Lotus" pitchFamily="2" charset="-78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smtClean="0">
                <a:solidFill>
                  <a:schemeClr val="accent6">
                    <a:lumMod val="50000"/>
                  </a:schemeClr>
                </a:solidFill>
                <a:ea typeface="+mn-ea"/>
                <a:cs typeface="B Lotus" pitchFamily="2" charset="-78"/>
              </a:rPr>
              <a:t>آيا </a:t>
            </a:r>
            <a:r>
              <a:rPr lang="fa-IR" sz="3200" b="1" smtClean="0">
                <a:solidFill>
                  <a:schemeClr val="accent6">
                    <a:lumMod val="50000"/>
                  </a:schemeClr>
                </a:solidFill>
                <a:ea typeface="+mn-ea"/>
                <a:cs typeface="B Lotus" pitchFamily="2" charset="-78"/>
              </a:rPr>
              <a:t>اخلاق و مولفه‌های تربیتی </a:t>
            </a:r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ea typeface="+mn-ea"/>
                <a:cs typeface="B Lotus" pitchFamily="2" charset="-78"/>
              </a:rPr>
              <a:t>در فرآیند عالم شدن اثري دارد؟</a:t>
            </a:r>
            <a:endParaRPr lang="en-US" sz="3200" b="1" dirty="0">
              <a:solidFill>
                <a:schemeClr val="accent6">
                  <a:lumMod val="50000"/>
                </a:schemeClr>
              </a:solidFill>
              <a:ea typeface="+mn-ea"/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22945"/>
          </a:xfrm>
        </p:spPr>
        <p:txBody>
          <a:bodyPr/>
          <a:lstStyle/>
          <a:p>
            <a:pPr algn="r"/>
            <a:r>
              <a:rPr lang="fa-IR" b="1" dirty="0" smtClean="0">
                <a:cs typeface="B Lotus" pitchFamily="2" charset="-78"/>
              </a:rPr>
              <a:t>نحوه شکل گيري علم در ضمير عالم</a:t>
            </a:r>
            <a:endParaRPr lang="en-US" b="1" dirty="0" smtClean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5517232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solidFill>
                  <a:srgbClr val="FF0000"/>
                </a:solidFill>
                <a:ea typeface="+mn-ea"/>
                <a:cs typeface="B Lotus" pitchFamily="2" charset="-78"/>
              </a:rPr>
              <a:t>تحلیل منطقی- فلسفی از نسبت وجودی علم و اخلاق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1- درهم تنيدگي ابعاد معرفتي و اخلاقي در وجود انسان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dirty="0" smtClean="0">
                <a:ea typeface="+mn-ea"/>
                <a:cs typeface="B Lotus" pitchFamily="2" charset="-78"/>
              </a:rPr>
              <a:t>دليل</a:t>
            </a:r>
            <a:r>
              <a:rPr lang="fa-IR" sz="2400" b="1" dirty="0" smtClean="0">
                <a:ea typeface="+mn-ea"/>
                <a:cs typeface="B Lotus" pitchFamily="2" charset="-78"/>
              </a:rPr>
              <a:t>: - عمل پژوهش يک فعل ارادي است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dirty="0" smtClean="0">
                <a:ea typeface="+mn-ea"/>
                <a:cs typeface="B Lotus" pitchFamily="2" charset="-78"/>
              </a:rPr>
              <a:t>       - هرفعل ارادي غايتمند است.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dirty="0" smtClean="0">
                <a:solidFill>
                  <a:srgbClr val="C00000"/>
                </a:solidFill>
                <a:ea typeface="+mn-ea"/>
                <a:cs typeface="B Lotus" pitchFamily="2" charset="-78"/>
              </a:rPr>
              <a:t>نتيجه</a:t>
            </a:r>
            <a:r>
              <a:rPr lang="fa-IR" sz="2400" b="1" dirty="0" smtClean="0">
                <a:solidFill>
                  <a:srgbClr val="C00000"/>
                </a:solidFill>
                <a:ea typeface="+mn-ea"/>
                <a:cs typeface="B Lotus" pitchFamily="2" charset="-78"/>
              </a:rPr>
              <a:t>: خواسته من در جهت‌گيري و برنامه پژوهشي من موثر است. (نسبی گرایی؟)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dirty="0" smtClean="0">
                <a:solidFill>
                  <a:schemeClr val="accent6">
                    <a:lumMod val="50000"/>
                  </a:schemeClr>
                </a:solidFill>
                <a:ea typeface="+mn-ea"/>
                <a:cs typeface="B Lotus" pitchFamily="2" charset="-78"/>
              </a:rPr>
              <a:t>راهکار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ea typeface="+mn-ea"/>
                <a:cs typeface="B Lotus" pitchFamily="2" charset="-78"/>
              </a:rPr>
              <a:t>: الف. بودايي (بي‌جهتي) 		ب. اسلامي (حقيقت‌جويي)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2400" b="1" dirty="0" smtClean="0">
              <a:solidFill>
                <a:schemeClr val="accent6">
                  <a:lumMod val="50000"/>
                </a:schemeClr>
              </a:solidFill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2- دريافت علم از مراتب بالاتر وجود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dirty="0" smtClean="0">
                <a:ea typeface="+mn-ea"/>
                <a:cs typeface="B Lotus" pitchFamily="2" charset="-78"/>
              </a:rPr>
              <a:t>دليل</a:t>
            </a:r>
            <a:r>
              <a:rPr lang="fa-IR" sz="2400" b="1" dirty="0" smtClean="0">
                <a:ea typeface="+mn-ea"/>
                <a:cs typeface="B Lotus" pitchFamily="2" charset="-78"/>
              </a:rPr>
              <a:t>: معطي شيء، فاقد شيء نيست.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dirty="0" smtClean="0">
                <a:solidFill>
                  <a:srgbClr val="C00000"/>
                </a:solidFill>
                <a:ea typeface="+mn-ea"/>
                <a:cs typeface="B Lotus" pitchFamily="2" charset="-78"/>
              </a:rPr>
              <a:t>نتيجه</a:t>
            </a:r>
            <a:r>
              <a:rPr lang="fa-IR" sz="2400" b="1" dirty="0" smtClean="0">
                <a:solidFill>
                  <a:srgbClr val="C00000"/>
                </a:solidFill>
                <a:ea typeface="+mn-ea"/>
                <a:cs typeface="B Lotus" pitchFamily="2" charset="-78"/>
              </a:rPr>
              <a:t>: نقش سنخيت بين معطي و گيرنده در دستيابي به حقيقت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dirty="0" smtClean="0">
                <a:ea typeface="+mn-ea"/>
                <a:cs typeface="B Lotus" pitchFamily="2" charset="-78"/>
              </a:rPr>
              <a:t>رفع اشکال </a:t>
            </a:r>
            <a:r>
              <a:rPr lang="fa-IR" sz="2400" b="1" dirty="0" smtClean="0">
                <a:ea typeface="+mn-ea"/>
                <a:cs typeface="B Lotus" pitchFamily="2" charset="-78"/>
              </a:rPr>
              <a:t>در کافران: توجه به دو وصف رحمانيت و رحيميت در </a:t>
            </a:r>
            <a:r>
              <a:rPr lang="fa-IR" sz="2400" b="1" smtClean="0">
                <a:ea typeface="+mn-ea"/>
                <a:cs typeface="B Lotus" pitchFamily="2" charset="-78"/>
              </a:rPr>
              <a:t>دريافت </a:t>
            </a:r>
            <a:r>
              <a:rPr lang="fa-IR" sz="2400" b="1" smtClean="0">
                <a:ea typeface="+mn-ea"/>
                <a:cs typeface="B Lotus" pitchFamily="2" charset="-78"/>
              </a:rPr>
              <a:t>علم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smtClean="0">
                <a:ea typeface="+mn-ea"/>
                <a:cs typeface="B Lotus" pitchFamily="2" charset="-78"/>
              </a:rPr>
              <a:t>مثال: مفهوم حکیم در دوره اسلامی</a:t>
            </a:r>
            <a:endParaRPr lang="en-US" sz="2400" b="1" dirty="0">
              <a:ea typeface="+mn-ea"/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492896"/>
            <a:ext cx="83058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6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جمع بندی این نگاه جدید به </a:t>
            </a:r>
            <a:br>
              <a:rPr lang="fa-IR" sz="6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</a:br>
            <a:r>
              <a:rPr lang="fa-IR" sz="6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علم و معرفت</a:t>
            </a:r>
            <a:endParaRPr lang="en-US" sz="6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285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pPr algn="ctr"/>
            <a:r>
              <a:rPr lang="fa-IR" smtClean="0">
                <a:cs typeface="B Titr" panose="00000700000000000000" pitchFamily="2" charset="-78"/>
              </a:rPr>
              <a:t>سیر بحث</a:t>
            </a:r>
            <a:endParaRPr lang="en-US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4389437"/>
          </a:xfrm>
        </p:spPr>
        <p:txBody>
          <a:bodyPr/>
          <a:lstStyle/>
          <a:p>
            <a:r>
              <a:rPr lang="fa-IR" sz="4000" b="1" smtClean="0">
                <a:cs typeface="B Lotus" panose="00000400000000000000" pitchFamily="2" charset="-78"/>
              </a:rPr>
              <a:t>مقدماتی برای ورود صحیح به بحث</a:t>
            </a:r>
          </a:p>
          <a:p>
            <a:r>
              <a:rPr lang="fa-IR" sz="4000" b="1" smtClean="0">
                <a:cs typeface="B Lotus" panose="00000400000000000000" pitchFamily="2" charset="-78"/>
              </a:rPr>
              <a:t>تاملاتی درباره دین</a:t>
            </a:r>
          </a:p>
          <a:p>
            <a:r>
              <a:rPr lang="fa-IR" sz="4000" b="1" smtClean="0">
                <a:cs typeface="B Lotus" panose="00000400000000000000" pitchFamily="2" charset="-78"/>
              </a:rPr>
              <a:t>تاملاتی درباره علم</a:t>
            </a:r>
            <a:endParaRPr lang="fa-IR" sz="4000" b="1">
              <a:cs typeface="B Lotus" panose="00000400000000000000" pitchFamily="2" charset="-78"/>
            </a:endParaRPr>
          </a:p>
          <a:p>
            <a:r>
              <a:rPr lang="fa-IR" sz="4000" b="1" smtClean="0">
                <a:cs typeface="B Lotus" panose="00000400000000000000" pitchFamily="2" charset="-78"/>
              </a:rPr>
              <a:t>نسبت علم و دین (معنای موجه علم دینی</a:t>
            </a:r>
            <a:r>
              <a:rPr lang="fa-IR" sz="4000" b="1" smtClean="0">
                <a:cs typeface="B Lotus" panose="00000400000000000000" pitchFamily="2" charset="-7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5590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2214563"/>
            <a:ext cx="8229600" cy="435768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a-IR" sz="3200" b="1" smtClean="0">
                <a:cs typeface="B Lotus" pitchFamily="2" charset="-78"/>
              </a:rPr>
              <a:t>در موضوع واحد، از همه منابع و ابزارهاي شناخت (حس، برهان، شهود، وحي) به تناسب موضوع مي‌توان استفاده کرد.</a:t>
            </a:r>
          </a:p>
          <a:p>
            <a:pPr>
              <a:buFont typeface="Arial" pitchFamily="34" charset="0"/>
              <a:buChar char="•"/>
            </a:pPr>
            <a:endParaRPr lang="en-US" sz="3200" b="1" smtClean="0">
              <a:cs typeface="B Lotus" pitchFamily="2" charset="-78"/>
            </a:endParaRPr>
          </a:p>
          <a:p>
            <a:pPr>
              <a:buFont typeface="Arial" pitchFamily="34" charset="0"/>
              <a:buChar char="•"/>
            </a:pPr>
            <a:r>
              <a:rPr lang="fa-IR" sz="3200" b="1" smtClean="0">
                <a:cs typeface="B Lotus" pitchFamily="2" charset="-78"/>
              </a:rPr>
              <a:t>هم بحث پيش‌فرض‌ها و هم بحث ارزشها قابليت بحث معرفتي دارند (مبادي تصوري و تصديقي، حکمت عملي)</a:t>
            </a:r>
          </a:p>
          <a:p>
            <a:pPr>
              <a:buFont typeface="Arial" pitchFamily="34" charset="0"/>
              <a:buChar char="•"/>
            </a:pPr>
            <a:endParaRPr lang="fa-IR" sz="3200" b="1" smtClean="0">
              <a:cs typeface="B Lotus" pitchFamily="2" charset="-78"/>
            </a:endParaRPr>
          </a:p>
          <a:p>
            <a:pPr>
              <a:buFont typeface="Arial" pitchFamily="34" charset="0"/>
              <a:buChar char="•"/>
            </a:pPr>
            <a:r>
              <a:rPr lang="fa-IR" sz="3200" b="1" smtClean="0">
                <a:cs typeface="B Lotus" pitchFamily="2" charset="-78"/>
              </a:rPr>
              <a:t>علم ربط وجودي با عالم دارد.</a:t>
            </a:r>
            <a:endParaRPr lang="en-US" sz="3200" b="1" smtClean="0">
              <a:cs typeface="B Lotus" pitchFamily="2" charset="-78"/>
            </a:endParaRPr>
          </a:p>
          <a:p>
            <a:pPr>
              <a:buFont typeface="Wingdings 2" pitchFamily="18" charset="2"/>
              <a:buNone/>
            </a:pPr>
            <a:endParaRPr lang="fa-IR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5750" y="1071563"/>
            <a:ext cx="8372475" cy="928687"/>
          </a:xfrm>
        </p:spPr>
        <p:txBody>
          <a:bodyPr/>
          <a:lstStyle/>
          <a:p>
            <a:pPr algn="ctr"/>
            <a:r>
              <a:rPr lang="fa-IR" sz="4400" b="1" smtClean="0">
                <a:cs typeface="B Lotus" pitchFamily="2" charset="-78"/>
              </a:rPr>
              <a:t>جمع‌بندي بحث علم</a:t>
            </a:r>
            <a:endParaRPr lang="fa-IR" sz="48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472488" cy="866775"/>
          </a:xfrm>
        </p:spPr>
        <p:txBody>
          <a:bodyPr/>
          <a:lstStyle/>
          <a:p>
            <a:pPr algn="r"/>
            <a:r>
              <a:rPr lang="fa-IR" sz="4000" b="1" smtClean="0">
                <a:cs typeface="B Lotus" pitchFamily="2" charset="-78"/>
              </a:rPr>
              <a:t>نکته: مزايا و معايب تخصصي شدن علم و تکنولوژي</a:t>
            </a:r>
            <a:endParaRPr lang="en-US" sz="4000" b="1" smtClean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dirty="0" smtClean="0">
                <a:ea typeface="+mn-ea"/>
                <a:cs typeface="B Lotus" pitchFamily="2" charset="-78"/>
              </a:rPr>
              <a:t>مزيت مهم: امکان رشد و پيشرفت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dirty="0" smtClean="0">
                <a:ea typeface="+mn-ea"/>
                <a:cs typeface="B Lotus" pitchFamily="2" charset="-78"/>
              </a:rPr>
              <a:t>عيب مهم: علوم ابزاري ذاتاً تقليل‌گرا هستند.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ابعاد ديگر را نمي‌بيينند و مدل زندگي را عوض مي‌کنند: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solidFill>
                  <a:srgbClr val="FF0000"/>
                </a:solidFill>
                <a:ea typeface="+mn-ea"/>
                <a:cs typeface="B Lotus" pitchFamily="2" charset="-78"/>
              </a:rPr>
              <a:t>در عرصه تصرف در طبيعت: </a:t>
            </a:r>
            <a:r>
              <a:rPr lang="fa-IR" b="1" dirty="0" smtClean="0">
                <a:ea typeface="+mn-ea"/>
                <a:cs typeface="B Lotus" pitchFamily="2" charset="-78"/>
              </a:rPr>
              <a:t>مشکلات زيست محيطي و ...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solidFill>
                  <a:srgbClr val="FF0000"/>
                </a:solidFill>
                <a:ea typeface="+mn-ea"/>
                <a:cs typeface="B Lotus" pitchFamily="2" charset="-78"/>
              </a:rPr>
              <a:t>در عرصه زندگي انساني: </a:t>
            </a:r>
            <a:r>
              <a:rPr lang="fa-IR" b="1" smtClean="0">
                <a:ea typeface="+mn-ea"/>
                <a:cs typeface="B Lotus" pitchFamily="2" charset="-78"/>
              </a:rPr>
              <a:t>معضلات </a:t>
            </a:r>
            <a:r>
              <a:rPr lang="fa-IR" b="1" smtClean="0">
                <a:ea typeface="+mn-ea"/>
                <a:cs typeface="B Lotus" pitchFamily="2" charset="-78"/>
              </a:rPr>
              <a:t>سلامتی و فرهنگي </a:t>
            </a:r>
            <a:r>
              <a:rPr lang="fa-IR" b="1" dirty="0" smtClean="0">
                <a:ea typeface="+mn-ea"/>
                <a:cs typeface="B Lotus" pitchFamily="2" charset="-78"/>
              </a:rPr>
              <a:t>و اجتماعي و ...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b="1" dirty="0" smtClean="0">
              <a:ea typeface="+mn-ea"/>
              <a:cs typeface="B Lotus" pitchFamily="2" charset="-78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راه حل مدرن: علوم ميان‌رشته‌اي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آيا اين راه موفق است؟ آيا راه حل ديگري ممکن است؟</a:t>
            </a:r>
            <a:endParaRPr lang="en-US" b="1" dirty="0">
              <a:ea typeface="+mn-ea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1862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643182"/>
            <a:ext cx="7851648" cy="1828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1"/>
                </a:solidFill>
                <a:cs typeface="B Lotus" pitchFamily="2" charset="-78"/>
              </a:rPr>
              <a:t>ب. بررسي مساله</a:t>
            </a:r>
            <a:br>
              <a:rPr lang="fa-IR" dirty="0" smtClean="0">
                <a:solidFill>
                  <a:schemeClr val="tx1"/>
                </a:solidFill>
                <a:cs typeface="B Lotus" pitchFamily="2" charset="-78"/>
              </a:rPr>
            </a:br>
            <a:r>
              <a:rPr lang="fa-IR" dirty="0">
                <a:solidFill>
                  <a:schemeClr val="tx1"/>
                </a:solidFill>
                <a:cs typeface="B Lotus" pitchFamily="2" charset="-78"/>
              </a:rPr>
              <a:t/>
            </a:r>
            <a:br>
              <a:rPr lang="fa-IR" dirty="0">
                <a:solidFill>
                  <a:schemeClr val="tx1"/>
                </a:solidFill>
                <a:cs typeface="B Lotus" pitchFamily="2" charset="-78"/>
              </a:rPr>
            </a:br>
            <a:r>
              <a:rPr lang="fa-IR" dirty="0" smtClean="0">
                <a:solidFill>
                  <a:schemeClr val="tx1"/>
                </a:solidFill>
                <a:cs typeface="B Lotus" pitchFamily="2" charset="-78"/>
              </a:rPr>
              <a:t>از منظر مباحث مربوط به دين</a:t>
            </a:r>
            <a:endParaRPr lang="fa-I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mtClean="0">
                <a:cs typeface="B Titr" panose="00000700000000000000" pitchFamily="2" charset="-78"/>
              </a:rPr>
              <a:t>مسائل قابل بررسی</a:t>
            </a:r>
            <a:endParaRPr lang="en-US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8943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a-IR" sz="3200" b="1" smtClean="0">
                <a:cs typeface="B Lotus" panose="00000400000000000000" pitchFamily="2" charset="-78"/>
              </a:rPr>
              <a:t>اعتبار معرفتی گزاره‌های وحیانی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3200" b="1" smtClean="0">
                <a:cs typeface="B Lotus" panose="00000400000000000000" pitchFamily="2" charset="-78"/>
              </a:rPr>
              <a:t>قلمروی نفوذ وحی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3200" b="1" smtClean="0">
                <a:cs typeface="B Lotus" panose="00000400000000000000" pitchFamily="2" charset="-78"/>
              </a:rPr>
              <a:t>حیطه شمول معرفت دینی (آیا فقط متون دینی است؟)</a:t>
            </a:r>
          </a:p>
        </p:txBody>
      </p:sp>
    </p:spTree>
    <p:extLst>
      <p:ext uri="{BB962C8B-B14F-4D97-AF65-F5344CB8AC3E}">
        <p14:creationId xmlns:p14="http://schemas.microsoft.com/office/powerpoint/2010/main" val="2623218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68563"/>
            <a:ext cx="8229600" cy="43894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fa-IR" sz="3600" b="1" smtClean="0">
                <a:cs typeface="B Lotus" pitchFamily="2" charset="-78"/>
              </a:rPr>
              <a:t>نکته: تحقيقي بودن اصول </a:t>
            </a:r>
            <a:r>
              <a:rPr lang="fa-IR" sz="3600" b="1" err="1" smtClean="0">
                <a:cs typeface="B Lotus" pitchFamily="2" charset="-78"/>
              </a:rPr>
              <a:t>دين</a:t>
            </a:r>
            <a:r>
              <a:rPr lang="fa-IR" sz="3600" b="1" smtClean="0">
                <a:cs typeface="B Lotus" pitchFamily="2" charset="-78"/>
              </a:rPr>
              <a:t> در اسلام</a:t>
            </a:r>
          </a:p>
          <a:p>
            <a:pPr algn="ctr">
              <a:buFont typeface="Wingdings 2" pitchFamily="18" charset="2"/>
              <a:buNone/>
            </a:pPr>
            <a:r>
              <a:rPr lang="fa-IR" sz="3600" b="1" smtClean="0">
                <a:solidFill>
                  <a:srgbClr val="FF0000"/>
                </a:solidFill>
                <a:cs typeface="B Lotus" pitchFamily="2" charset="-78"/>
              </a:rPr>
              <a:t>استدلال بر توحید </a:t>
            </a:r>
          </a:p>
          <a:p>
            <a:pPr>
              <a:buFont typeface="Wingdings 2" pitchFamily="18" charset="2"/>
              <a:buNone/>
            </a:pPr>
            <a:r>
              <a:rPr lang="fa-IR" sz="3200" b="1" smtClean="0">
                <a:cs typeface="B Lotus" pitchFamily="2" charset="-78"/>
              </a:rPr>
              <a:t>برهان وجوب و امکان؛ درک نیاز ذاتی</a:t>
            </a:r>
          </a:p>
          <a:p>
            <a:pPr algn="ctr">
              <a:buFont typeface="Wingdings 2" pitchFamily="18" charset="2"/>
              <a:buNone/>
            </a:pPr>
            <a:r>
              <a:rPr lang="fa-IR" sz="3600" b="1" smtClean="0">
                <a:solidFill>
                  <a:srgbClr val="FF0000"/>
                </a:solidFill>
                <a:cs typeface="B Lotus" pitchFamily="2" charset="-78"/>
              </a:rPr>
              <a:t>استدلال بر معاد</a:t>
            </a:r>
          </a:p>
          <a:p>
            <a:pPr>
              <a:buFont typeface="Wingdings 2" pitchFamily="18" charset="2"/>
              <a:buNone/>
            </a:pPr>
            <a:r>
              <a:rPr lang="fa-IR" sz="3200" b="1" smtClean="0">
                <a:cs typeface="B Lotus" pitchFamily="2" charset="-78"/>
              </a:rPr>
              <a:t>مرگ، بی‌نهایت‌طلبی</a:t>
            </a:r>
          </a:p>
          <a:p>
            <a:pPr algn="ctr">
              <a:buFont typeface="Wingdings 2" pitchFamily="18" charset="2"/>
              <a:buNone/>
            </a:pPr>
            <a:r>
              <a:rPr lang="fa-IR" sz="3600" b="1" smtClean="0">
                <a:solidFill>
                  <a:srgbClr val="FF0000"/>
                </a:solidFill>
                <a:cs typeface="B Lotus" pitchFamily="2" charset="-78"/>
              </a:rPr>
              <a:t>استدلال بر نبوت</a:t>
            </a:r>
          </a:p>
          <a:p>
            <a:pPr>
              <a:buFont typeface="Wingdings 2" pitchFamily="18" charset="2"/>
              <a:buNone/>
            </a:pPr>
            <a:r>
              <a:rPr lang="fa-IR" sz="3200" b="1" smtClean="0">
                <a:cs typeface="B Lotus" pitchFamily="2" charset="-78"/>
              </a:rPr>
              <a:t>عدم کفایت عقل بشر در حل مسائل زندگی (سعادت)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1520" y="908721"/>
            <a:ext cx="8372475" cy="1008112"/>
          </a:xfrm>
        </p:spPr>
        <p:txBody>
          <a:bodyPr>
            <a:noAutofit/>
          </a:bodyPr>
          <a:lstStyle/>
          <a:p>
            <a:pPr algn="ctr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fa-IR" sz="3600" b="1" smtClean="0">
                <a:cs typeface="B Titr" panose="00000700000000000000" pitchFamily="2" charset="-78"/>
              </a:rPr>
              <a:t>1. </a:t>
            </a:r>
            <a:r>
              <a:rPr lang="fa-IR" sz="3600" b="1" smtClean="0">
                <a:cs typeface="B Titr" panose="00000700000000000000" pitchFamily="2" charset="-78"/>
              </a:rPr>
              <a:t>اعتبار معرفتی گزاره‌های وحی</a:t>
            </a:r>
            <a:endParaRPr lang="en-US" sz="2800" b="1" smtClean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519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/>
          <a:lstStyle/>
          <a:p>
            <a:pPr algn="ctr"/>
            <a:r>
              <a:rPr lang="fa-I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اثبات </a:t>
            </a:r>
            <a:r>
              <a:rPr lang="fa-IR" sz="4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نبوت </a:t>
            </a:r>
            <a:endParaRPr lang="fa-I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770437"/>
          </a:xfrm>
        </p:spPr>
        <p:txBody>
          <a:bodyPr/>
          <a:lstStyle/>
          <a:p>
            <a:r>
              <a:rPr lang="fa-IR" sz="2400" b="1" dirty="0" smtClean="0">
                <a:cs typeface="B Lotus" pitchFamily="2" charset="-78"/>
              </a:rPr>
              <a:t>خدا هست. (موجودی که همه عالم وابسته به اوست و او بی‌نیاز از همه است)</a:t>
            </a:r>
          </a:p>
          <a:p>
            <a:pPr marL="0" indent="0" algn="ctr">
              <a:buNone/>
            </a:pPr>
            <a:r>
              <a:rPr lang="fa-IR" sz="2000" b="1" dirty="0" smtClean="0">
                <a:cs typeface="B Lotus" pitchFamily="2" charset="-78"/>
              </a:rPr>
              <a:t> </a:t>
            </a: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یا ایها الناس انتم </a:t>
            </a:r>
            <a:r>
              <a:rPr lang="fa-IR" sz="2000" b="1" dirty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الفقراء الی الله و الله هو </a:t>
            </a: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الغنی الحمید. فاطر/15</a:t>
            </a:r>
            <a:endParaRPr lang="fa-IR" sz="2000" b="1" dirty="0">
              <a:solidFill>
                <a:schemeClr val="accent2">
                  <a:lumMod val="50000"/>
                </a:schemeClr>
              </a:solidFill>
              <a:cs typeface="B Lotus" pitchFamily="2" charset="-78"/>
            </a:endParaRPr>
          </a:p>
          <a:p>
            <a:r>
              <a:rPr lang="fa-IR" sz="2400" b="1" dirty="0" smtClean="0">
                <a:cs typeface="B Lotus" pitchFamily="2" charset="-78"/>
              </a:rPr>
              <a:t> خداوند عالم مطلق و مهربان (رحمن) است. </a:t>
            </a:r>
          </a:p>
          <a:p>
            <a:pPr marL="0" indent="0" algn="ctr">
              <a:buNone/>
            </a:pP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الایعلم </a:t>
            </a:r>
            <a:r>
              <a:rPr lang="fa-IR" sz="2000" b="1" dirty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من خلق و هو اللطیف </a:t>
            </a: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الخبیر. ملک/14</a:t>
            </a:r>
          </a:p>
          <a:p>
            <a:r>
              <a:rPr lang="fa-IR" sz="24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نتیجه1: </a:t>
            </a:r>
            <a:r>
              <a:rPr lang="fa-IR" sz="2400" b="1" dirty="0" smtClean="0">
                <a:cs typeface="B Lotus" pitchFamily="2" charset="-78"/>
              </a:rPr>
              <a:t>راه </a:t>
            </a:r>
            <a:r>
              <a:rPr lang="fa-IR" sz="2400" b="1" dirty="0">
                <a:cs typeface="B Lotus" pitchFamily="2" charset="-78"/>
              </a:rPr>
              <a:t>رفع تمام نیازهای بشر را می‌داند و انسان را </a:t>
            </a:r>
            <a:r>
              <a:rPr lang="fa-IR" sz="2400" b="1" dirty="0" smtClean="0">
                <a:cs typeface="B Lotus" pitchFamily="2" charset="-78"/>
              </a:rPr>
              <a:t>رها نمی‌کند.</a:t>
            </a:r>
          </a:p>
          <a:p>
            <a:pPr marL="0" indent="0" algn="ctr">
              <a:buNone/>
            </a:pP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ایحسب الانسان ان یترک سدی. قیامت/36</a:t>
            </a:r>
          </a:p>
          <a:p>
            <a:r>
              <a:rPr lang="fa-IR" sz="2400" b="1" dirty="0" smtClean="0">
                <a:cs typeface="B Lotus" pitchFamily="2" charset="-78"/>
              </a:rPr>
              <a:t>عقل بشر برای درک راه زندگی به تنهایی کفایت نمی‌کند.</a:t>
            </a:r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cs typeface="B Lotus" pitchFamily="2" charset="-78"/>
              </a:rPr>
              <a:t> </a:t>
            </a:r>
            <a:endParaRPr lang="fa-IR" sz="2400" b="1" dirty="0" smtClean="0">
              <a:solidFill>
                <a:schemeClr val="accent1">
                  <a:lumMod val="75000"/>
                </a:schemeClr>
              </a:solidFill>
              <a:cs typeface="B Lotus" pitchFamily="2" charset="-78"/>
            </a:endParaRPr>
          </a:p>
          <a:p>
            <a:pPr marL="0" indent="0" algn="ctr">
              <a:buNone/>
            </a:pP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عسی </a:t>
            </a:r>
            <a:r>
              <a:rPr lang="fa-IR" sz="2000" b="1" dirty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ان تکرهوا شیئا و هو خیر لکم و ... والله یعلم و انتم </a:t>
            </a: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لاتعلمون. بقره/216</a:t>
            </a:r>
            <a:endParaRPr lang="fa-IR" sz="2000" b="1" dirty="0">
              <a:solidFill>
                <a:schemeClr val="accent2">
                  <a:lumMod val="50000"/>
                </a:schemeClr>
              </a:solidFill>
              <a:cs typeface="B Lotus" pitchFamily="2" charset="-78"/>
            </a:endParaRPr>
          </a:p>
          <a:p>
            <a:r>
              <a:rPr lang="fa-IR" sz="2400" b="1" dirty="0" smtClean="0">
                <a:cs typeface="B Lotus" pitchFamily="2" charset="-78"/>
              </a:rPr>
              <a:t>نتیجه2: از راه دیگری به عقل کمک می‌رساند. (وحی. اصل نبوت) </a:t>
            </a:r>
          </a:p>
          <a:p>
            <a:pPr marL="0" indent="0" algn="ctr">
              <a:buNone/>
            </a:pP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الرحمن علم القرآن. رحمن/1-2</a:t>
            </a:r>
          </a:p>
          <a:p>
            <a:pPr marL="0" indent="0" algn="ctr">
              <a:buNone/>
            </a:pP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 ان </a:t>
            </a:r>
            <a:r>
              <a:rPr lang="fa-IR" sz="2000" b="1" dirty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ربکم الرحمن فاتبعونی و اطیعوا امری. </a:t>
            </a: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طه/90</a:t>
            </a:r>
          </a:p>
          <a:p>
            <a:pPr marL="0" indent="0" algn="ctr">
              <a:buNone/>
            </a:pPr>
            <a:r>
              <a:rPr lang="fa-IR" sz="2000" b="1" dirty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مایاتیهم من ذکر من الرحمن محدث الا استمعوه و هم یلعبون. </a:t>
            </a: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شعرا/5</a:t>
            </a:r>
            <a:endParaRPr lang="fa-IR" sz="2000" b="1" dirty="0">
              <a:solidFill>
                <a:schemeClr val="accent2">
                  <a:lumMod val="50000"/>
                </a:schemeClr>
              </a:solidFill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513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pPr algn="ctr"/>
            <a:r>
              <a:rPr lang="fa-IR" sz="4000" smtClean="0">
                <a:cs typeface="B Titr" panose="00000700000000000000" pitchFamily="2" charset="-78"/>
              </a:rPr>
              <a:t>بررسی شبهه جانشینی علوم مدرن به جای دین</a:t>
            </a:r>
            <a:endParaRPr lang="en-US" sz="400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053" y="2204864"/>
            <a:ext cx="8229600" cy="4389437"/>
          </a:xfrm>
        </p:spPr>
        <p:txBody>
          <a:bodyPr/>
          <a:lstStyle/>
          <a:p>
            <a:pPr marL="0" indent="0">
              <a:buNone/>
            </a:pPr>
            <a:r>
              <a:rPr lang="fa-IR" sz="2800" b="1">
                <a:cs typeface="B Lotus" pitchFamily="2" charset="-78"/>
              </a:rPr>
              <a:t>مقدمه: روش علوم مدرن، آزمون و خطاست</a:t>
            </a:r>
            <a:r>
              <a:rPr lang="fa-IR" sz="2800" b="1" smtClean="0">
                <a:cs typeface="B Lotus" pitchFamily="2" charset="-78"/>
              </a:rPr>
              <a:t>.</a:t>
            </a:r>
          </a:p>
          <a:p>
            <a:pPr marL="0" indent="0">
              <a:buNone/>
            </a:pPr>
            <a:endParaRPr lang="fa-IR" sz="2800" b="1" smtClean="0">
              <a:cs typeface="B Lotus" pitchFamily="2" charset="-78"/>
            </a:endParaRPr>
          </a:p>
          <a:p>
            <a:pPr marL="0" indent="0">
              <a:buNone/>
            </a:pPr>
            <a:r>
              <a:rPr lang="fa-IR" sz="2800" b="1" smtClean="0">
                <a:cs typeface="B Lotus" pitchFamily="2" charset="-78"/>
              </a:rPr>
              <a:t>پاسخ: نقص </a:t>
            </a:r>
            <a:r>
              <a:rPr lang="fa-IR" sz="2800" b="1">
                <a:cs typeface="B Lotus" pitchFamily="2" charset="-78"/>
              </a:rPr>
              <a:t>ذاتی علوم مدرن در سعادت </a:t>
            </a:r>
            <a:r>
              <a:rPr lang="fa-IR" sz="2800" b="1" smtClean="0">
                <a:cs typeface="B Lotus" pitchFamily="2" charset="-78"/>
              </a:rPr>
              <a:t>دنیوی</a:t>
            </a:r>
          </a:p>
          <a:p>
            <a:pPr>
              <a:buNone/>
            </a:pPr>
            <a:r>
              <a:rPr lang="fa-IR" sz="2800" b="1" smtClean="0">
                <a:cs typeface="B Lotus" pitchFamily="2" charset="-78"/>
              </a:rPr>
              <a:t>الف</a:t>
            </a:r>
            <a:r>
              <a:rPr lang="fa-IR" sz="2800" b="1">
                <a:cs typeface="B Lotus" pitchFamily="2" charset="-78"/>
              </a:rPr>
              <a:t>) </a:t>
            </a:r>
            <a:r>
              <a:rPr lang="fa-IR" sz="2800" b="1" err="1">
                <a:cs typeface="B Lotus" pitchFamily="2" charset="-78"/>
              </a:rPr>
              <a:t>آزمون‌های</a:t>
            </a:r>
            <a:r>
              <a:rPr lang="fa-IR" sz="2800" b="1">
                <a:cs typeface="B Lotus" pitchFamily="2" charset="-78"/>
              </a:rPr>
              <a:t> ویرانگر وجود دارد که </a:t>
            </a:r>
            <a:r>
              <a:rPr lang="fa-IR" sz="2800" b="1" err="1">
                <a:cs typeface="B Lotus" pitchFamily="2" charset="-78"/>
              </a:rPr>
              <a:t>آزمودنش</a:t>
            </a:r>
            <a:r>
              <a:rPr lang="fa-IR" sz="2800" b="1">
                <a:cs typeface="B Lotus" pitchFamily="2" charset="-78"/>
              </a:rPr>
              <a:t> خلاف عقل است</a:t>
            </a:r>
            <a:r>
              <a:rPr lang="fa-IR" sz="2800" b="1" smtClean="0">
                <a:cs typeface="B Lotus" pitchFamily="2" charset="-78"/>
              </a:rPr>
              <a:t>.</a:t>
            </a:r>
          </a:p>
          <a:p>
            <a:pPr>
              <a:buNone/>
            </a:pPr>
            <a:r>
              <a:rPr lang="fa-IR" sz="2800" b="1" smtClean="0">
                <a:cs typeface="B Lotus" pitchFamily="2" charset="-78"/>
              </a:rPr>
              <a:t>ب) خدای مهربانی هست که انسان را رها نکرده</a:t>
            </a:r>
            <a:r>
              <a:rPr lang="fa-IR" smtClean="0"/>
              <a:t> است</a:t>
            </a:r>
            <a:endParaRPr lang="fa-IR" sz="2800" b="1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170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800" b="1">
                <a:cs typeface="B Titr" panose="00000700000000000000" pitchFamily="2" charset="-78"/>
              </a:rPr>
              <a:t>ثمره </a:t>
            </a:r>
            <a:r>
              <a:rPr lang="fa-IR" sz="4800" b="1" smtClean="0">
                <a:cs typeface="B Titr" panose="00000700000000000000" pitchFamily="2" charset="-78"/>
              </a:rPr>
              <a:t>بحث از ضرورت دین (</a:t>
            </a:r>
            <a:r>
              <a:rPr lang="fa-IR" sz="4800" b="1" err="1" smtClean="0">
                <a:cs typeface="B Titr" panose="00000700000000000000" pitchFamily="2" charset="-78"/>
              </a:rPr>
              <a:t>نبوت</a:t>
            </a:r>
            <a:r>
              <a:rPr lang="fa-IR" sz="4800" b="1" smtClean="0">
                <a:cs typeface="B Titr" panose="00000700000000000000" pitchFamily="2" charset="-78"/>
              </a:rPr>
              <a:t>)</a:t>
            </a:r>
            <a:endParaRPr lang="en-US" sz="480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471664"/>
          </a:xfrm>
        </p:spPr>
        <p:txBody>
          <a:bodyPr/>
          <a:lstStyle/>
          <a:p>
            <a:pPr marL="0" indent="0" algn="ctr">
              <a:buNone/>
            </a:pPr>
            <a:r>
              <a:rPr lang="fa-IR" sz="4400" b="1" smtClean="0">
                <a:cs typeface="B Lotus" pitchFamily="2" charset="-78"/>
              </a:rPr>
              <a:t>گزاره </a:t>
            </a:r>
            <a:r>
              <a:rPr lang="fa-IR" sz="4400" b="1" err="1">
                <a:cs typeface="B Lotus" pitchFamily="2" charset="-78"/>
              </a:rPr>
              <a:t>هاي</a:t>
            </a:r>
            <a:r>
              <a:rPr lang="fa-IR" sz="4400" b="1">
                <a:cs typeface="B Lotus" pitchFamily="2" charset="-78"/>
              </a:rPr>
              <a:t> </a:t>
            </a:r>
            <a:r>
              <a:rPr lang="fa-IR" sz="4400" b="1" smtClean="0">
                <a:cs typeface="B Lotus" pitchFamily="2" charset="-78"/>
              </a:rPr>
              <a:t>وحیانی، </a:t>
            </a:r>
            <a:r>
              <a:rPr lang="fa-IR" sz="4400" b="1" err="1">
                <a:cs typeface="B Lotus" pitchFamily="2" charset="-78"/>
              </a:rPr>
              <a:t>معرفت‌زاست</a:t>
            </a:r>
            <a:r>
              <a:rPr lang="fa-IR" sz="4400" b="1">
                <a:cs typeface="B Lotus" pitchFamily="2" charset="-78"/>
              </a:rPr>
              <a:t> </a:t>
            </a:r>
            <a:endParaRPr lang="fa-IR" sz="4400" b="1" smtClean="0">
              <a:cs typeface="B Lotus" pitchFamily="2" charset="-78"/>
            </a:endParaRPr>
          </a:p>
          <a:p>
            <a:pPr marL="0" indent="0" algn="ctr">
              <a:buNone/>
            </a:pPr>
            <a:r>
              <a:rPr lang="fa-IR" sz="4400" b="1" smtClean="0">
                <a:cs typeface="B Lotus" pitchFamily="2" charset="-78"/>
              </a:rPr>
              <a:t>و </a:t>
            </a:r>
          </a:p>
          <a:p>
            <a:pPr marL="0" indent="0" algn="ctr">
              <a:buNone/>
            </a:pPr>
            <a:r>
              <a:rPr lang="fa-IR" sz="4400" b="1" err="1" smtClean="0">
                <a:cs typeface="B Lotus" pitchFamily="2" charset="-78"/>
              </a:rPr>
              <a:t>مي‌توان</a:t>
            </a:r>
            <a:r>
              <a:rPr lang="fa-IR" sz="4400" b="1" smtClean="0">
                <a:cs typeface="B Lotus" pitchFamily="2" charset="-78"/>
              </a:rPr>
              <a:t> از آنها در </a:t>
            </a:r>
            <a:r>
              <a:rPr lang="fa-IR" sz="4400" b="1">
                <a:cs typeface="B Lotus" pitchFamily="2" charset="-78"/>
              </a:rPr>
              <a:t>مباحث </a:t>
            </a:r>
            <a:r>
              <a:rPr lang="fa-IR" sz="4400" b="1" err="1">
                <a:cs typeface="B Lotus" pitchFamily="2" charset="-78"/>
              </a:rPr>
              <a:t>علمي</a:t>
            </a:r>
            <a:r>
              <a:rPr lang="fa-IR" sz="4400" b="1">
                <a:cs typeface="B Lotus" pitchFamily="2" charset="-78"/>
              </a:rPr>
              <a:t> استفاده کرد.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pPr algn="ctr"/>
            <a:r>
              <a:rPr lang="fa-IR" b="1" smtClean="0">
                <a:cs typeface="B Titr" panose="00000700000000000000" pitchFamily="2" charset="-78"/>
              </a:rPr>
              <a:t>حقیقت وحی و قرآن</a:t>
            </a:r>
            <a:endParaRPr lang="en-US" b="1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229600" cy="4389437"/>
          </a:xfrm>
        </p:spPr>
        <p:txBody>
          <a:bodyPr/>
          <a:lstStyle/>
          <a:p>
            <a:r>
              <a:rPr lang="fa-IR" b="1" smtClean="0">
                <a:cs typeface="B Lotus" panose="00000400000000000000" pitchFamily="2" charset="-78"/>
              </a:rPr>
              <a:t>آیا وحی از سنخ تجربه دینی است؟ (تفاوت تجربه دینی، شهود و وحی)</a:t>
            </a:r>
          </a:p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درک مبهم، درک نیازمند تعبیر، دریافت کلام با عصمت</a:t>
            </a:r>
          </a:p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- تفاوت </a:t>
            </a:r>
            <a:r>
              <a:rPr lang="fa-IR" b="1" smtClean="0">
                <a:cs typeface="B Lotus" panose="00000400000000000000" pitchFamily="2" charset="-78"/>
              </a:rPr>
              <a:t>بنیادین: آیا خدا به انسان اعتنا دارد یا انسان را رها کرده است؟ (مفهوم رحمانیت)</a:t>
            </a:r>
          </a:p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- ریشه </a:t>
            </a:r>
            <a:r>
              <a:rPr lang="fa-IR" b="1" smtClean="0">
                <a:cs typeface="B Lotus" panose="00000400000000000000" pitchFamily="2" charset="-78"/>
              </a:rPr>
              <a:t>اشکال: تلقی مسیحی از وحی</a:t>
            </a:r>
          </a:p>
          <a:p>
            <a:r>
              <a:rPr lang="fa-IR" b="1" smtClean="0">
                <a:cs typeface="B Lotus" panose="00000400000000000000" pitchFamily="2" charset="-78"/>
              </a:rPr>
              <a:t> برهان آزمون ویرانگر (علمکم ما لم تکونوا تعلمون)</a:t>
            </a:r>
            <a:endParaRPr lang="fa-IR" b="1">
              <a:cs typeface="B Lotus" panose="00000400000000000000" pitchFamily="2" charset="-78"/>
            </a:endParaRPr>
          </a:p>
          <a:p>
            <a:r>
              <a:rPr lang="fa-IR" b="1" smtClean="0">
                <a:cs typeface="B Lotus" panose="00000400000000000000" pitchFamily="2" charset="-78"/>
              </a:rPr>
              <a:t>کلام خدا: امکان استعمال لفظ در بیش از یک معنا + علم </a:t>
            </a:r>
            <a:r>
              <a:rPr lang="fa-IR" b="1" smtClean="0">
                <a:cs typeface="B Lotus" panose="00000400000000000000" pitchFamily="2" charset="-78"/>
              </a:rPr>
              <a:t>بی‌نهایت </a:t>
            </a:r>
            <a:r>
              <a:rPr lang="fa-IR" b="1" smtClean="0">
                <a:cs typeface="B Lotus" panose="00000400000000000000" pitchFamily="2" charset="-78"/>
              </a:rPr>
              <a:t>خدا (آیا فقط دلالت گزاره‌ای یا انواع دلالتها)</a:t>
            </a:r>
            <a:r>
              <a:rPr lang="fa-IR" b="1">
                <a:cs typeface="B Lotus" panose="00000400000000000000" pitchFamily="2" charset="-78"/>
              </a:rPr>
              <a:t> (علم الانسان ما لم یعلم) </a:t>
            </a:r>
            <a:endParaRPr lang="fa-IR" b="1" smtClean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700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4864"/>
            <a:ext cx="8964488" cy="4653135"/>
          </a:xfrm>
        </p:spPr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>
                <a:cs typeface="B Lotus" pitchFamily="2" charset="-78"/>
              </a:rPr>
              <a:t>عرصه مداخله وحي در مسائل مختلف انسان (علمي و عملي) چقدر است؟ </a:t>
            </a:r>
            <a:endParaRPr lang="fa-IR" sz="3600" b="1" smtClean="0"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3600" b="1" smtClean="0">
              <a:cs typeface="B Lotus" pitchFamily="2" charset="-78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4600" b="1" smtClean="0">
                <a:solidFill>
                  <a:srgbClr val="FF0000"/>
                </a:solidFill>
                <a:ea typeface="+mn-ea"/>
                <a:cs typeface="B Lotus" pitchFamily="2" charset="-78"/>
              </a:rPr>
              <a:t>روش حل مساله: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1) ملکیان: درون‌بيني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solidFill>
                  <a:srgbClr val="FF0000"/>
                </a:solidFill>
                <a:ea typeface="+mn-ea"/>
                <a:cs typeface="B Lotus" pitchFamily="2" charset="-78"/>
              </a:rPr>
              <a:t>نقد و بررسی: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انتظار از هر چیزی با توجه به خود آن چیز است، نه صرف احساسات ما نسبت به آن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2) سروش:‌ دین حداقلی (جایی که علم ناتوان می‌شود)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solidFill>
                  <a:srgbClr val="FF0000"/>
                </a:solidFill>
                <a:ea typeface="+mn-ea"/>
                <a:cs typeface="B Lotus" pitchFamily="2" charset="-78"/>
              </a:rPr>
              <a:t>نقد و بررسی: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ویرانگری فرضیه، بعد از آزمودن معلوم می‌شود؛ و نیاز ما قبل از آزمودن است.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57188" y="857251"/>
            <a:ext cx="8372475" cy="84355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4000" b="1" smtClean="0">
                <a:cs typeface="B Titr" panose="00000700000000000000" pitchFamily="2" charset="-78"/>
              </a:rPr>
              <a:t>2. قلمروی </a:t>
            </a:r>
            <a:r>
              <a:rPr lang="fa-IR" sz="4000" b="1" smtClean="0">
                <a:cs typeface="B Titr" panose="00000700000000000000" pitchFamily="2" charset="-78"/>
              </a:rPr>
              <a:t>نفوذ وحی</a:t>
            </a:r>
            <a:r>
              <a:rPr lang="fa-IR" sz="4000" b="1" smtClean="0">
                <a:cs typeface="B Titr" panose="00000700000000000000" pitchFamily="2" charset="-78"/>
              </a:rPr>
              <a:t> </a:t>
            </a:r>
            <a:r>
              <a:rPr lang="fa-IR" sz="4000" b="1" smtClean="0">
                <a:cs typeface="B Titr" panose="00000700000000000000" pitchFamily="2" charset="-78"/>
              </a:rPr>
              <a:t>(مساله انتظار بشر از دين</a:t>
            </a:r>
            <a:r>
              <a:rPr lang="fa-IR" sz="4000" smtClean="0">
                <a:cs typeface="B Titr" panose="00000700000000000000" pitchFamily="2" charset="-78"/>
              </a:rPr>
              <a:t>)</a:t>
            </a:r>
            <a:endParaRPr lang="en-US" sz="4000" smtClean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218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674" y="548680"/>
            <a:ext cx="8229600" cy="1143000"/>
          </a:xfrm>
        </p:spPr>
        <p:txBody>
          <a:bodyPr/>
          <a:lstStyle/>
          <a:p>
            <a:pPr algn="ctr"/>
            <a:r>
              <a:rPr lang="fa-IR" sz="4400" b="1" smtClean="0">
                <a:cs typeface="B Titr" panose="00000700000000000000" pitchFamily="2" charset="-78"/>
              </a:rPr>
              <a:t>اهم مسائلی که بدانها خواهیم پرداخت</a:t>
            </a:r>
            <a:endParaRPr lang="en-US" sz="4400" b="1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smtClean="0">
                <a:cs typeface="B Lotus" panose="00000400000000000000" pitchFamily="2" charset="-78"/>
              </a:rPr>
              <a:t>طب اسلامی به چه معنایی ممکن و قابل دفاع است؟</a:t>
            </a:r>
          </a:p>
          <a:p>
            <a:r>
              <a:rPr lang="fa-IR" b="1" smtClean="0">
                <a:cs typeface="B Lotus" panose="00000400000000000000" pitchFamily="2" charset="-78"/>
              </a:rPr>
              <a:t>طب اسلامی چه نسبتی با طب سنتی دارد؟</a:t>
            </a:r>
          </a:p>
          <a:p>
            <a:r>
              <a:rPr lang="fa-IR" b="1" smtClean="0">
                <a:cs typeface="B Lotus" panose="00000400000000000000" pitchFamily="2" charset="-78"/>
              </a:rPr>
              <a:t>طب اسلامی چه نسبتی با طب مدرن دارد؟ </a:t>
            </a:r>
          </a:p>
          <a:p>
            <a:r>
              <a:rPr lang="fa-IR" b="1" smtClean="0">
                <a:cs typeface="B Lotus" panose="00000400000000000000" pitchFamily="2" charset="-78"/>
              </a:rPr>
              <a:t>آیا طب اسلامی باید به روشهای طب مدرن تن دهد؟</a:t>
            </a:r>
          </a:p>
          <a:p>
            <a:r>
              <a:rPr lang="fa-IR" b="1" smtClean="0">
                <a:cs typeface="B Lotus" panose="00000400000000000000" pitchFamily="2" charset="-78"/>
              </a:rPr>
              <a:t>اعتبار روش‌شناختی گزاره‌های طب اسلامی چگونه بررسی می‌شود؟</a:t>
            </a:r>
          </a:p>
          <a:p>
            <a:r>
              <a:rPr lang="fa-IR" b="1" smtClean="0">
                <a:cs typeface="B Lotus" panose="00000400000000000000" pitchFamily="2" charset="-78"/>
              </a:rPr>
              <a:t>تعارض بین گزاره‌های متون دینی با تجربیات بشری در حوزه طب چگونه حل می‌شود؟</a:t>
            </a:r>
          </a:p>
          <a:p>
            <a:r>
              <a:rPr lang="fa-IR" b="1" smtClean="0">
                <a:cs typeface="B Lotus" panose="00000400000000000000" pitchFamily="2" charset="-78"/>
              </a:rPr>
              <a:t>آیا گزاره‌های طب اسلامی خطاناپذیر خواهد بود؟</a:t>
            </a:r>
            <a:endParaRPr lang="en-US" b="1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9399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</p:spPr>
        <p:txBody>
          <a:bodyPr/>
          <a:lstStyle/>
          <a:p>
            <a:pPr algn="ctr"/>
            <a:r>
              <a:rPr lang="fa-IR" sz="4000" b="1">
                <a:cs typeface="B Titr" panose="00000700000000000000" pitchFamily="2" charset="-78"/>
              </a:rPr>
              <a:t>روش </a:t>
            </a:r>
            <a:r>
              <a:rPr lang="fa-IR" sz="4000" b="1" smtClean="0">
                <a:cs typeface="B Titr" panose="00000700000000000000" pitchFamily="2" charset="-78"/>
              </a:rPr>
              <a:t>صحیح حل مساله قلمروی وحی: </a:t>
            </a:r>
            <a:r>
              <a:rPr lang="fa-IR" sz="4000" b="1">
                <a:cs typeface="B Titr" panose="00000700000000000000" pitchFamily="2" charset="-78"/>
              </a:rPr>
              <a:t>بازخوانی دلیل </a:t>
            </a:r>
            <a:r>
              <a:rPr lang="fa-IR" sz="4000" b="1" smtClean="0">
                <a:cs typeface="B Titr" panose="00000700000000000000" pitchFamily="2" charset="-78"/>
              </a:rPr>
              <a:t>نبوت</a:t>
            </a:r>
            <a:endParaRPr lang="en-US" sz="400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68563"/>
            <a:ext cx="9036496" cy="4389437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3200" b="1" smtClean="0">
                <a:solidFill>
                  <a:srgbClr val="00B050"/>
                </a:solidFill>
                <a:cs typeface="B Lotus" pitchFamily="2" charset="-78"/>
              </a:rPr>
              <a:t>1) از </a:t>
            </a:r>
            <a:r>
              <a:rPr lang="fa-IR" sz="3200" b="1" smtClean="0">
                <a:solidFill>
                  <a:srgbClr val="00B050"/>
                </a:solidFill>
                <a:cs typeface="B Lotus" pitchFamily="2" charset="-78"/>
              </a:rPr>
              <a:t>باب </a:t>
            </a:r>
            <a:r>
              <a:rPr lang="fa-IR" sz="3200" b="1" smtClean="0">
                <a:solidFill>
                  <a:srgbClr val="00B050"/>
                </a:solidFill>
                <a:cs typeface="B Lotus" pitchFamily="2" charset="-78"/>
              </a:rPr>
              <a:t>نقص ذاتی علم بشر (احتمال </a:t>
            </a:r>
            <a:r>
              <a:rPr lang="fa-IR" sz="3200" b="1">
                <a:solidFill>
                  <a:srgbClr val="00B050"/>
                </a:solidFill>
                <a:cs typeface="B Lotus" pitchFamily="2" charset="-78"/>
              </a:rPr>
              <a:t>آزمونهای </a:t>
            </a:r>
            <a:r>
              <a:rPr lang="fa-IR" sz="3200" b="1" smtClean="0">
                <a:solidFill>
                  <a:srgbClr val="00B050"/>
                </a:solidFill>
                <a:cs typeface="B Lotus" pitchFamily="2" charset="-78"/>
              </a:rPr>
              <a:t>ویرانگر)</a:t>
            </a:r>
            <a:endParaRPr lang="fa-IR" sz="3200" b="1" smtClean="0">
              <a:solidFill>
                <a:srgbClr val="00B050"/>
              </a:solidFill>
              <a:cs typeface="B Lotus" pitchFamily="2" charset="-78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2800" b="1" smtClean="0">
                <a:cs typeface="B Lotus" pitchFamily="2" charset="-78"/>
              </a:rPr>
              <a:t>چون </a:t>
            </a:r>
            <a:r>
              <a:rPr lang="fa-IR" sz="2800" b="1">
                <a:cs typeface="B Lotus" pitchFamily="2" charset="-78"/>
              </a:rPr>
              <a:t>وحی باید قبل از آزمودن، ما را مطلع کند، پس پذیرش </a:t>
            </a:r>
            <a:r>
              <a:rPr lang="fa-IR" sz="2800" b="1" smtClean="0">
                <a:cs typeface="B Lotus" pitchFamily="2" charset="-78"/>
              </a:rPr>
              <a:t>سخن وحی، مقدم </a:t>
            </a:r>
            <a:r>
              <a:rPr lang="fa-IR" sz="2800" b="1">
                <a:cs typeface="B Lotus" pitchFamily="2" charset="-78"/>
              </a:rPr>
              <a:t>بر آزمودن است نه متوقف </a:t>
            </a:r>
            <a:r>
              <a:rPr lang="fa-IR" sz="2800" b="1" smtClean="0">
                <a:cs typeface="B Lotus" pitchFamily="2" charset="-78"/>
              </a:rPr>
              <a:t>برآن.</a:t>
            </a: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3200" b="1" smtClean="0">
                <a:solidFill>
                  <a:srgbClr val="00B050"/>
                </a:solidFill>
                <a:cs typeface="B Lotus" pitchFamily="2" charset="-78"/>
              </a:rPr>
              <a:t>2) از باب عدم محدودیت و خطاناپذیری علم خدا</a:t>
            </a: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a-IR" sz="3200" b="1" smtClean="0">
              <a:cs typeface="B Lotus" pitchFamily="2" charset="-78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3200" b="1" smtClean="0">
                <a:solidFill>
                  <a:srgbClr val="FF0000"/>
                </a:solidFill>
                <a:cs typeface="B Lotus" pitchFamily="2" charset="-78"/>
              </a:rPr>
              <a:t>نتیجه: </a:t>
            </a:r>
            <a:r>
              <a:rPr lang="fa-IR" sz="2800" b="1" smtClean="0">
                <a:solidFill>
                  <a:srgbClr val="FF0000"/>
                </a:solidFill>
                <a:cs typeface="B Lotus" pitchFamily="2" charset="-78"/>
              </a:rPr>
              <a:t>	     </a:t>
            </a:r>
            <a:r>
              <a:rPr lang="fa-IR" sz="2800" b="1" smtClean="0">
                <a:cs typeface="B Lotus" pitchFamily="2" charset="-78"/>
              </a:rPr>
              <a:t>نمی‌توان </a:t>
            </a:r>
            <a:r>
              <a:rPr lang="fa-IR" sz="2800" b="1">
                <a:cs typeface="B Lotus" pitchFamily="2" charset="-78"/>
              </a:rPr>
              <a:t>پیشاپیش </a:t>
            </a:r>
            <a:r>
              <a:rPr lang="fa-IR" sz="2800" b="1" smtClean="0">
                <a:cs typeface="B Lotus" pitchFamily="2" charset="-78"/>
              </a:rPr>
              <a:t>قلمروی مداخله </a:t>
            </a:r>
            <a:r>
              <a:rPr lang="fa-IR" sz="2800" b="1">
                <a:cs typeface="B Lotus" pitchFamily="2" charset="-78"/>
              </a:rPr>
              <a:t>وحی را محدود </a:t>
            </a:r>
            <a:r>
              <a:rPr lang="fa-IR" sz="2800" b="1" smtClean="0">
                <a:cs typeface="B Lotus" pitchFamily="2" charset="-78"/>
              </a:rPr>
              <a:t>کرد.</a:t>
            </a:r>
            <a:endParaRPr lang="fa-IR" sz="2800" b="1">
              <a:cs typeface="B Lotus" pitchFamily="2" charset="-78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5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000" b="1" smtClean="0">
                <a:cs typeface="B Titr" panose="00000700000000000000" pitchFamily="2" charset="-78"/>
              </a:rPr>
              <a:t>قلمروی وحی با توجه به انسان شناسی</a:t>
            </a:r>
            <a:endParaRPr lang="en-US" sz="4000" b="1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smtClean="0">
                <a:cs typeface="B Lotus" panose="00000400000000000000" pitchFamily="2" charset="-78"/>
              </a:rPr>
              <a:t>انسان چیست حیوان هوشمند یا خلیفه الله؟</a:t>
            </a:r>
          </a:p>
          <a:p>
            <a:r>
              <a:rPr lang="fa-IR" b="1" smtClean="0">
                <a:cs typeface="B Lotus" panose="00000400000000000000" pitchFamily="2" charset="-78"/>
              </a:rPr>
              <a:t>سعه </a:t>
            </a:r>
            <a:r>
              <a:rPr lang="fa-IR" b="1">
                <a:cs typeface="B Lotus" panose="00000400000000000000" pitchFamily="2" charset="-78"/>
              </a:rPr>
              <a:t>وجودی </a:t>
            </a:r>
            <a:r>
              <a:rPr lang="fa-IR" b="1" smtClean="0">
                <a:cs typeface="B Lotus" panose="00000400000000000000" pitchFamily="2" charset="-78"/>
              </a:rPr>
              <a:t>انسان (1): عالم ماده یا سبع سماوات (اولم یتفکروا فی انفسهم ما خلق الله السموات و الارض الا بالحق)</a:t>
            </a:r>
          </a:p>
          <a:p>
            <a:r>
              <a:rPr lang="fa-IR" b="1" smtClean="0">
                <a:cs typeface="B Lotus" panose="00000400000000000000" pitchFamily="2" charset="-78"/>
              </a:rPr>
              <a:t>سعه وجودی انسان (2): دنیا یا بی‌نهایت (عوالم ثلاث: قبل الدنیا، دنیا، بعد الدنیا)</a:t>
            </a:r>
          </a:p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نتیجه: میزان نیاز به فراتر از حس</a:t>
            </a:r>
          </a:p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تکمله:</a:t>
            </a:r>
          </a:p>
          <a:p>
            <a:r>
              <a:rPr lang="fa-IR" b="1" smtClean="0">
                <a:cs typeface="B Lotus" panose="00000400000000000000" pitchFamily="2" charset="-78"/>
              </a:rPr>
              <a:t>نسبت نفس و بدن (نحوه اثرگذاری برای رفع بیماری: دارو، اعتقادات، اخلاقیات و ...)</a:t>
            </a:r>
            <a:endParaRPr lang="en-US" b="1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5686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pPr algn="ctr"/>
            <a:r>
              <a:rPr lang="fa-IR" sz="4400" smtClean="0">
                <a:cs typeface="B Titr" panose="00000700000000000000" pitchFamily="2" charset="-78"/>
              </a:rPr>
              <a:t>جامعیت </a:t>
            </a:r>
            <a:r>
              <a:rPr lang="fa-IR" sz="4400" smtClean="0">
                <a:cs typeface="B Titr" panose="00000700000000000000" pitchFamily="2" charset="-78"/>
              </a:rPr>
              <a:t>قرآن</a:t>
            </a:r>
            <a:endParaRPr lang="en-US" sz="440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1) سعادت دنیا و آخرت (بحث قبل)</a:t>
            </a:r>
          </a:p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2)‌ دین حداقلی و دین حداکثری (بحث قبل)</a:t>
            </a:r>
          </a:p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3) ذاتی و عرضی دین </a:t>
            </a:r>
          </a:p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آیا روش حل مساله، شرطیهای خلاف واقع است یا مراجعه به دلیل ضرورت دین؟</a:t>
            </a:r>
          </a:p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4) شخصی بودن دین، آیا گوهره دین معنویت و اخلاق است؟</a:t>
            </a:r>
          </a:p>
          <a:p>
            <a:pPr>
              <a:buFontTx/>
              <a:buChar char="-"/>
            </a:pPr>
            <a:r>
              <a:rPr lang="fa-IR" b="1" smtClean="0">
                <a:cs typeface="B Lotus" panose="00000400000000000000" pitchFamily="2" charset="-78"/>
              </a:rPr>
              <a:t>سعادت، مساله‌ای شخصی یا اجتماعی؟ (نسبت فرد و جامعه</a:t>
            </a:r>
            <a:r>
              <a:rPr lang="fa-IR" b="1" smtClean="0">
                <a:cs typeface="B Lotus" panose="00000400000000000000" pitchFamily="2" charset="-78"/>
              </a:rPr>
              <a:t>)</a:t>
            </a:r>
          </a:p>
          <a:p>
            <a:pPr>
              <a:buFontTx/>
              <a:buChar char="-"/>
            </a:pPr>
            <a:r>
              <a:rPr lang="fa-IR" b="1" smtClean="0">
                <a:cs typeface="B Lotus" panose="00000400000000000000" pitchFamily="2" charset="-78"/>
              </a:rPr>
              <a:t>سلامت، مساله‌ای مادی یا معنوی؟</a:t>
            </a:r>
            <a:endParaRPr lang="fa-IR" b="1" smtClean="0">
              <a:cs typeface="B Lotus" panose="00000400000000000000" pitchFamily="2" charset="-78"/>
            </a:endParaRPr>
          </a:p>
          <a:p>
            <a:pPr>
              <a:buFontTx/>
              <a:buChar char="-"/>
            </a:pPr>
            <a:r>
              <a:rPr lang="fa-IR" b="1" smtClean="0">
                <a:cs typeface="B Lotus" panose="00000400000000000000" pitchFamily="2" charset="-78"/>
              </a:rPr>
              <a:t>افق نهایی انسان، اخلاق یا ایمان؟ (تفکیک ذات، صفات و فعل) </a:t>
            </a:r>
          </a:p>
          <a:p>
            <a:pPr>
              <a:buFontTx/>
              <a:buChar char="-"/>
            </a:pPr>
            <a:r>
              <a:rPr lang="fa-IR" b="1" smtClean="0">
                <a:cs typeface="B Lotus" panose="00000400000000000000" pitchFamily="2" charset="-78"/>
              </a:rPr>
              <a:t>نهایت انسان: حیوان اخلاقمند یا خلیفه الله؟</a:t>
            </a:r>
            <a:endParaRPr lang="en-US" b="1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3710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23925"/>
          </a:xfrm>
        </p:spPr>
        <p:txBody>
          <a:bodyPr/>
          <a:lstStyle/>
          <a:p>
            <a:pPr algn="ctr"/>
            <a:r>
              <a:rPr lang="fa-IR" b="1" smtClean="0">
                <a:solidFill>
                  <a:srgbClr val="C00000"/>
                </a:solidFill>
                <a:cs typeface="B Lotus" pitchFamily="2" charset="-78"/>
              </a:rPr>
              <a:t>دو نتيجه بحث قبل</a:t>
            </a:r>
            <a:endParaRPr lang="en-US" b="1" smtClean="0">
              <a:solidFill>
                <a:srgbClr val="C00000"/>
              </a:solidFill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1- ضرورت جدي گرفتن گزاره هاي وحياني در علم=يومنون بالغيب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( باور کنيم آزمونهاي ويرانگر وجود دارد و عقل تنها کفايت نمي‌کند. نمونه: مشکلات زيست محيطي و انساني)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2800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2- درک جديدي از قلمروي نفوذ گزاره وحياني درعرصه هاي زندگي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نومن ببعض و نکفر ببعض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أصلوتک تأمرک أن يترک ما کان يعبد آبائنا أو أن نفعل في أموالنا </a:t>
            </a:r>
            <a:r>
              <a:rPr lang="fa-IR" sz="2800" b="1" smtClean="0">
                <a:ea typeface="+mn-ea"/>
                <a:cs typeface="B Lotus" pitchFamily="2" charset="-78"/>
              </a:rPr>
              <a:t>ما </a:t>
            </a:r>
            <a:r>
              <a:rPr lang="fa-IR" sz="2800" b="1" smtClean="0">
                <a:ea typeface="+mn-ea"/>
                <a:cs typeface="B Lotus" pitchFamily="2" charset="-78"/>
              </a:rPr>
              <a:t>نشاء</a:t>
            </a:r>
            <a:endParaRPr lang="fa-IR" sz="2800" b="1" dirty="0" smtClean="0">
              <a:ea typeface="+mn-ea"/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780928"/>
            <a:ext cx="9120474" cy="3312368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cs typeface="B Lotus" pitchFamily="2" charset="-78"/>
              </a:rPr>
              <a:t>آيا اسلام </a:t>
            </a:r>
            <a:r>
              <a:rPr lang="fa-IR" sz="3200" b="1" dirty="0">
                <a:cs typeface="B Lotus" pitchFamily="2" charset="-78"/>
              </a:rPr>
              <a:t>فقط گزاره‌هاي وحياني را معتبر مي‌داند يا ساير گزاره‌هاي معرفتي </a:t>
            </a:r>
            <a:r>
              <a:rPr lang="fa-IR" sz="3200" b="1" dirty="0" smtClean="0">
                <a:cs typeface="B Lotus" pitchFamily="2" charset="-78"/>
              </a:rPr>
              <a:t>(محصول عقل بشری) </a:t>
            </a:r>
            <a:r>
              <a:rPr lang="fa-IR" sz="3200" b="1" dirty="0">
                <a:cs typeface="B Lotus" pitchFamily="2" charset="-78"/>
              </a:rPr>
              <a:t>را هم قبول مي‌کند</a:t>
            </a:r>
            <a:r>
              <a:rPr lang="fa-IR" sz="3200" b="1" dirty="0" smtClean="0">
                <a:cs typeface="B Lotus" pitchFamily="2" charset="-78"/>
              </a:rPr>
              <a:t>؟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smtClean="0">
                <a:cs typeface="B Lotus" pitchFamily="2" charset="-78"/>
              </a:rPr>
              <a:t>(طب اسلامی از </a:t>
            </a:r>
            <a:r>
              <a:rPr lang="fa-IR" sz="3200" b="1" dirty="0" smtClean="0">
                <a:cs typeface="B Lotus" pitchFamily="2" charset="-78"/>
              </a:rPr>
              <a:t>زاویه دین)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800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خالق همان رب است، پس کتاب خلقت و کتاب شريعت بر هم منطبق است.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مساله همان مساله حجيت در علم اصول است. (حجيت عقل)</a:t>
            </a:r>
            <a:endParaRPr lang="en-US" sz="2800" b="1" dirty="0" smtClean="0">
              <a:ea typeface="+mn-ea"/>
              <a:cs typeface="B Lotus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38268" y="908720"/>
            <a:ext cx="8643938" cy="1080120"/>
          </a:xfrm>
        </p:spPr>
        <p:txBody>
          <a:bodyPr/>
          <a:lstStyle/>
          <a:p>
            <a:pPr algn="ctr"/>
            <a:r>
              <a:rPr lang="fa-IR" sz="3600" b="1" smtClean="0">
                <a:cs typeface="B Titr" panose="00000700000000000000" pitchFamily="2" charset="-78"/>
              </a:rPr>
              <a:t>3. </a:t>
            </a:r>
            <a:r>
              <a:rPr lang="fa-IR" sz="3600" b="1" smtClean="0">
                <a:cs typeface="B Titr" panose="00000700000000000000" pitchFamily="2" charset="-78"/>
              </a:rPr>
              <a:t>موضع </a:t>
            </a:r>
            <a:r>
              <a:rPr lang="fa-IR" sz="3600" b="1">
                <a:cs typeface="B Titr" panose="00000700000000000000" pitchFamily="2" charset="-78"/>
              </a:rPr>
              <a:t>دین </a:t>
            </a:r>
            <a:r>
              <a:rPr lang="fa-IR" sz="3600" b="1" smtClean="0">
                <a:cs typeface="B Titr" panose="00000700000000000000" pitchFamily="2" charset="-78"/>
              </a:rPr>
              <a:t>اسلام در </a:t>
            </a:r>
            <a:r>
              <a:rPr lang="fa-IR" sz="3600" b="1">
                <a:cs typeface="B Titr" panose="00000700000000000000" pitchFamily="2" charset="-78"/>
              </a:rPr>
              <a:t>قبال </a:t>
            </a:r>
            <a:r>
              <a:rPr lang="fa-IR" sz="3600" b="1" smtClean="0">
                <a:cs typeface="B Titr" panose="00000700000000000000" pitchFamily="2" charset="-78"/>
              </a:rPr>
              <a:t>سایر گزاره‌های علمی</a:t>
            </a:r>
            <a:endParaRPr lang="en-US" sz="3600" b="1" smtClean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371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b="1" smtClean="0">
                <a:cs typeface="B Titr" panose="00000700000000000000" pitchFamily="2" charset="-78"/>
              </a:rPr>
              <a:t>حوزه‌های</a:t>
            </a:r>
            <a:r>
              <a:rPr lang="fa-IR" sz="4400" b="1" smtClean="0">
                <a:cs typeface="B Titr" panose="00000700000000000000" pitchFamily="2" charset="-78"/>
              </a:rPr>
              <a:t> </a:t>
            </a:r>
            <a:r>
              <a:rPr lang="fa-IR" sz="4400" b="1" smtClean="0">
                <a:cs typeface="B Titr" panose="00000700000000000000" pitchFamily="2" charset="-78"/>
              </a:rPr>
              <a:t>معرفت دینی</a:t>
            </a:r>
            <a:endParaRPr lang="en-US" sz="4400" b="1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a-IR" sz="3200" b="1" smtClean="0">
                <a:cs typeface="B Lotus" panose="00000400000000000000" pitchFamily="2" charset="-78"/>
              </a:rPr>
              <a:t>الف: متون دینی</a:t>
            </a:r>
          </a:p>
          <a:p>
            <a:r>
              <a:rPr lang="fa-IR" sz="3200" b="1" smtClean="0">
                <a:cs typeface="B Lotus" panose="00000400000000000000" pitchFamily="2" charset="-78"/>
              </a:rPr>
              <a:t>تعدد </a:t>
            </a:r>
            <a:r>
              <a:rPr lang="fa-IR" sz="3200" b="1">
                <a:cs typeface="B Lotus" panose="00000400000000000000" pitchFamily="2" charset="-78"/>
              </a:rPr>
              <a:t>قرائات (معنای صحیح و غلط آن) </a:t>
            </a:r>
          </a:p>
          <a:p>
            <a:r>
              <a:rPr lang="fa-IR" sz="3200" b="1" smtClean="0">
                <a:cs typeface="B Lotus" panose="00000400000000000000" pitchFamily="2" charset="-78"/>
              </a:rPr>
              <a:t>تدبر همگانی در قرآن و مساله تفسیر به رای </a:t>
            </a:r>
          </a:p>
          <a:p>
            <a:r>
              <a:rPr lang="fa-IR" sz="3200" b="1">
                <a:cs typeface="B Lotus" panose="00000400000000000000" pitchFamily="2" charset="-78"/>
              </a:rPr>
              <a:t>امکان قرائت معتبر و </a:t>
            </a:r>
            <a:r>
              <a:rPr lang="fa-IR" sz="3200" b="1" smtClean="0">
                <a:cs typeface="B Lotus" panose="00000400000000000000" pitchFamily="2" charset="-78"/>
              </a:rPr>
              <a:t>معیار (ذومراتب بودن اعتبار معرفت)</a:t>
            </a:r>
            <a:endParaRPr lang="fa-IR" sz="3200" b="1" smtClean="0">
              <a:cs typeface="B Lotus" panose="00000400000000000000" pitchFamily="2" charset="-78"/>
            </a:endParaRPr>
          </a:p>
          <a:p>
            <a:pPr marL="0" indent="0">
              <a:buNone/>
            </a:pPr>
            <a:endParaRPr lang="fa-IR" sz="3200" b="1">
              <a:cs typeface="B Lotus" panose="00000400000000000000" pitchFamily="2" charset="-78"/>
            </a:endParaRPr>
          </a:p>
          <a:p>
            <a:pPr marL="0" indent="0" algn="ctr">
              <a:buNone/>
            </a:pPr>
            <a:r>
              <a:rPr lang="fa-IR" sz="3200" b="1" smtClean="0">
                <a:cs typeface="B Lotus" panose="00000400000000000000" pitchFamily="2" charset="-78"/>
              </a:rPr>
              <a:t>ب. گزاره‌های معتبر بشری</a:t>
            </a:r>
          </a:p>
          <a:p>
            <a:endParaRPr lang="fa-IR" sz="3200" b="1" smtClean="0">
              <a:cs typeface="B Lotus" panose="00000400000000000000" pitchFamily="2" charset="-78"/>
            </a:endParaRPr>
          </a:p>
          <a:p>
            <a:pPr marL="0" indent="0">
              <a:buNone/>
            </a:pPr>
            <a:r>
              <a:rPr lang="fa-IR" sz="3200" b="1" smtClean="0">
                <a:cs typeface="B Lotus" panose="00000400000000000000" pitchFamily="2" charset="-78"/>
              </a:rPr>
              <a:t>نکته: جایگاه نقل در نظام معرفتی بشر</a:t>
            </a:r>
          </a:p>
          <a:p>
            <a:endParaRPr lang="en-US" sz="3200" b="1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09331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633464"/>
          </a:xfrm>
        </p:spPr>
        <p:txBody>
          <a:bodyPr/>
          <a:lstStyle/>
          <a:p>
            <a:pPr algn="ctr"/>
            <a:r>
              <a:rPr lang="fa-IR" smtClean="0">
                <a:cs typeface="B Titr" panose="00000700000000000000" pitchFamily="2" charset="-78"/>
              </a:rPr>
              <a:t>ج. نسبت علم و دین</a:t>
            </a:r>
            <a:br>
              <a:rPr lang="fa-IR" smtClean="0">
                <a:cs typeface="B Titr" panose="00000700000000000000" pitchFamily="2" charset="-78"/>
              </a:rPr>
            </a:br>
            <a:r>
              <a:rPr lang="fa-IR" smtClean="0">
                <a:cs typeface="B Titr" panose="00000700000000000000" pitchFamily="2" charset="-78"/>
              </a:rPr>
              <a:t/>
            </a:r>
            <a:br>
              <a:rPr lang="fa-IR" smtClean="0">
                <a:cs typeface="B Titr" panose="00000700000000000000" pitchFamily="2" charset="-78"/>
              </a:rPr>
            </a:br>
            <a:r>
              <a:rPr lang="fa-IR" smtClean="0">
                <a:cs typeface="B Titr" panose="00000700000000000000" pitchFamily="2" charset="-78"/>
              </a:rPr>
              <a:t>معنای موجه طب اسلامی</a:t>
            </a:r>
            <a:endParaRPr lang="en-US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844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800" smtClean="0">
                <a:cs typeface="B Titr" panose="00000700000000000000" pitchFamily="2" charset="-78"/>
              </a:rPr>
              <a:t>مسائل قابل بررسی</a:t>
            </a:r>
            <a:endParaRPr lang="en-US" sz="480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8943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a-IR" sz="3200" b="1" smtClean="0">
                <a:cs typeface="B Lotus" panose="00000400000000000000" pitchFamily="2" charset="-78"/>
              </a:rPr>
              <a:t>جمع‌بندی موضع علم و اسلام در قبال هم، 		معنای موجه طب اسلامی چیست؟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3200" b="1" smtClean="0">
                <a:cs typeface="B Lotus" panose="00000400000000000000" pitchFamily="2" charset="-78"/>
              </a:rPr>
              <a:t>آیا طب اسلامی خطاناپذیر است؟ آیا قابل پیشرفت است؟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3200" b="1" smtClean="0">
                <a:cs typeface="B Lotus" panose="00000400000000000000" pitchFamily="2" charset="-78"/>
              </a:rPr>
              <a:t>در صورت تعارض داده‌های بشری و آموزه‌های متون دینی چه باید کرد؟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3200" b="1" smtClean="0">
                <a:cs typeface="B Lotus" panose="00000400000000000000" pitchFamily="2" charset="-78"/>
              </a:rPr>
              <a:t>آیا طب اسلامی باید به روشهای طب مدرن تن در دهد؟</a:t>
            </a:r>
          </a:p>
          <a:p>
            <a:pPr marL="514350" indent="-514350">
              <a:buFont typeface="+mj-lt"/>
              <a:buAutoNum type="arabicPeriod"/>
            </a:pPr>
            <a:endParaRPr lang="en-US" sz="3200" b="1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056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996952"/>
            <a:ext cx="8507288" cy="3327648"/>
          </a:xfrm>
        </p:spPr>
        <p:txBody>
          <a:bodyPr/>
          <a:lstStyle/>
          <a:p>
            <a:pPr marL="0" indent="0">
              <a:buNone/>
            </a:pPr>
            <a:r>
              <a:rPr lang="fa-IR" sz="2800" b="1">
                <a:cs typeface="B Lotus" panose="00000400000000000000" pitchFamily="2" charset="-78"/>
              </a:rPr>
              <a:t>الف. موضع علم در </a:t>
            </a:r>
            <a:r>
              <a:rPr lang="fa-IR" sz="2800" b="1">
                <a:cs typeface="B Lotus" panose="00000400000000000000" pitchFamily="2" charset="-78"/>
              </a:rPr>
              <a:t>قبال </a:t>
            </a:r>
            <a:r>
              <a:rPr lang="fa-IR" sz="2800" b="1" smtClean="0">
                <a:cs typeface="B Lotus" panose="00000400000000000000" pitchFamily="2" charset="-78"/>
              </a:rPr>
              <a:t>اسلام</a:t>
            </a:r>
          </a:p>
          <a:p>
            <a:pPr marL="0" indent="0">
              <a:buNone/>
            </a:pPr>
            <a:r>
              <a:rPr lang="fa-IR" sz="2800" b="1" smtClean="0">
                <a:cs typeface="B Lotus" panose="00000400000000000000" pitchFamily="2" charset="-78"/>
              </a:rPr>
              <a:t>امروزه </a:t>
            </a:r>
            <a:r>
              <a:rPr lang="fa-IR" sz="2800" b="1" smtClean="0">
                <a:cs typeface="B Lotus" panose="00000400000000000000" pitchFamily="2" charset="-78"/>
              </a:rPr>
              <a:t>گمان می‌شود علم</a:t>
            </a:r>
            <a:r>
              <a:rPr lang="fa-IR" sz="2800" b="1">
                <a:cs typeface="B Lotus" panose="00000400000000000000" pitchFamily="2" charset="-78"/>
              </a:rPr>
              <a:t>، فقط </a:t>
            </a:r>
            <a:r>
              <a:rPr lang="fa-IR" sz="2800" b="1" smtClean="0">
                <a:cs typeface="B Lotus" panose="00000400000000000000" pitchFamily="2" charset="-78"/>
              </a:rPr>
              <a:t>باید از </a:t>
            </a:r>
            <a:r>
              <a:rPr lang="fa-IR" sz="2800" b="1">
                <a:cs typeface="B Lotus" panose="00000400000000000000" pitchFamily="2" charset="-78"/>
              </a:rPr>
              <a:t>روش تجربی </a:t>
            </a:r>
            <a:r>
              <a:rPr lang="fa-IR" sz="2800" b="1" smtClean="0">
                <a:cs typeface="B Lotus" panose="00000400000000000000" pitchFamily="2" charset="-78"/>
              </a:rPr>
              <a:t>استفاده کند.</a:t>
            </a:r>
          </a:p>
          <a:p>
            <a:pPr marL="0" indent="0">
              <a:buNone/>
            </a:pPr>
            <a:r>
              <a:rPr lang="fa-IR" sz="2800" b="1" smtClean="0">
                <a:cs typeface="B Lotus" panose="00000400000000000000" pitchFamily="2" charset="-78"/>
              </a:rPr>
              <a:t>درحالی که هر روش معرفتی معتبر اجازه ورود در علم را دارد.</a:t>
            </a:r>
            <a:endParaRPr lang="fa-IR" sz="2800" b="1" smtClean="0">
              <a:cs typeface="B Lotus" panose="00000400000000000000" pitchFamily="2" charset="-78"/>
            </a:endParaRPr>
          </a:p>
          <a:p>
            <a:pPr marL="0" indent="0">
              <a:buNone/>
            </a:pPr>
            <a:endParaRPr lang="fa-IR" sz="2800" b="1" smtClean="0">
              <a:cs typeface="B Lotus" panose="00000400000000000000" pitchFamily="2" charset="-78"/>
            </a:endParaRPr>
          </a:p>
          <a:p>
            <a:pPr marL="0" indent="0">
              <a:buNone/>
            </a:pPr>
            <a:r>
              <a:rPr lang="fa-IR" sz="2800" b="1" smtClean="0">
                <a:cs typeface="B Lotus" panose="00000400000000000000" pitchFamily="2" charset="-78"/>
              </a:rPr>
              <a:t>ب. موضع اسلام در قبال علم</a:t>
            </a:r>
          </a:p>
          <a:p>
            <a:pPr marL="0" indent="0">
              <a:buNone/>
            </a:pPr>
            <a:r>
              <a:rPr lang="fa-IR" sz="2800" b="1">
                <a:cs typeface="B Lotus" panose="00000400000000000000" pitchFamily="2" charset="-78"/>
              </a:rPr>
              <a:t>علاوه بر متون دینی (کتاب و سنت)، معارف معتبر بشری (</a:t>
            </a:r>
            <a:r>
              <a:rPr lang="fa-IR" sz="2800" b="1">
                <a:cs typeface="B Lotus" panose="00000400000000000000" pitchFamily="2" charset="-78"/>
              </a:rPr>
              <a:t>عقل</a:t>
            </a:r>
            <a:r>
              <a:rPr lang="fa-IR" sz="2800" b="1" smtClean="0">
                <a:cs typeface="B Lotus" panose="00000400000000000000" pitchFamily="2" charset="-78"/>
              </a:rPr>
              <a:t>) جزء </a:t>
            </a:r>
            <a:r>
              <a:rPr lang="fa-IR" sz="2800" b="1">
                <a:cs typeface="B Lotus" panose="00000400000000000000" pitchFamily="2" charset="-78"/>
              </a:rPr>
              <a:t>منابع معرفتی مورد </a:t>
            </a:r>
            <a:r>
              <a:rPr lang="fa-IR" sz="2800" b="1">
                <a:cs typeface="B Lotus" panose="00000400000000000000" pitchFamily="2" charset="-78"/>
              </a:rPr>
              <a:t>قبول </a:t>
            </a:r>
            <a:r>
              <a:rPr lang="fa-IR" sz="2800" b="1" smtClean="0">
                <a:cs typeface="B Lotus" panose="00000400000000000000" pitchFamily="2" charset="-78"/>
              </a:rPr>
              <a:t>اسلام</a:t>
            </a:r>
            <a:r>
              <a:rPr lang="fa-IR" sz="2800" b="1">
                <a:cs typeface="B Lotus" panose="00000400000000000000" pitchFamily="2" charset="-78"/>
              </a:rPr>
              <a:t> </a:t>
            </a:r>
            <a:r>
              <a:rPr lang="fa-IR" sz="2800" b="1" smtClean="0">
                <a:cs typeface="B Lotus" panose="00000400000000000000" pitchFamily="2" charset="-78"/>
              </a:rPr>
              <a:t>می‌باشد.</a:t>
            </a:r>
            <a:endParaRPr lang="fa-IR" sz="2800" b="1">
              <a:cs typeface="B Lotus" pitchFamily="2" charset="-78"/>
            </a:endParaRPr>
          </a:p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43000"/>
          </a:xfrm>
        </p:spPr>
        <p:txBody>
          <a:bodyPr/>
          <a:lstStyle/>
          <a:p>
            <a:pPr algn="ctr"/>
            <a:r>
              <a:rPr lang="fa-IR" sz="3600" b="1" smtClean="0">
                <a:cs typeface="B Titr" panose="00000700000000000000" pitchFamily="2" charset="-78"/>
              </a:rPr>
              <a:t>1. جمع بندی </a:t>
            </a:r>
            <a:r>
              <a:rPr lang="fa-IR" sz="3600" b="1" smtClean="0">
                <a:cs typeface="B Titr" panose="00000700000000000000" pitchFamily="2" charset="-78"/>
              </a:rPr>
              <a:t>موضع علم و دین در قبال هم</a:t>
            </a:r>
            <a:endParaRPr lang="en-US" sz="3600" b="1" smtClean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694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067966"/>
          </a:xfrm>
        </p:spPr>
        <p:txBody>
          <a:bodyPr/>
          <a:lstStyle/>
          <a:p>
            <a:pPr algn="ctr"/>
            <a:r>
              <a:rPr lang="fa-IR" sz="4400">
                <a:cs typeface="B Titr" panose="00000700000000000000" pitchFamily="2" charset="-78"/>
              </a:rPr>
              <a:t>4</a:t>
            </a:r>
            <a:r>
              <a:rPr lang="fa-IR" sz="4400" smtClean="0">
                <a:cs typeface="B Titr" panose="00000700000000000000" pitchFamily="2" charset="-78"/>
              </a:rPr>
              <a:t>.</a:t>
            </a:r>
            <a:r>
              <a:rPr lang="fa-IR" sz="4400" smtClean="0">
                <a:cs typeface="B Titr" panose="00000700000000000000" pitchFamily="2" charset="-78"/>
              </a:rPr>
              <a:t> </a:t>
            </a:r>
            <a:r>
              <a:rPr lang="fa-IR" sz="4400" smtClean="0">
                <a:cs typeface="B Titr" panose="00000700000000000000" pitchFamily="2" charset="-78"/>
              </a:rPr>
              <a:t>ویژگی‌های علم </a:t>
            </a:r>
            <a:r>
              <a:rPr lang="fa-IR" sz="4400" smtClean="0">
                <a:cs typeface="B Titr" panose="00000700000000000000" pitchFamily="2" charset="-78"/>
              </a:rPr>
              <a:t>دینی (طب اسلامی)</a:t>
            </a:r>
            <a:endParaRPr lang="fa-IR" sz="4400" smtClean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1) استفاده از منابع مورد قبول علم و دین (عقل و نقل) (= محتواي صحيح)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	</a:t>
            </a:r>
            <a:r>
              <a:rPr lang="fa-IR" sz="2800" b="1" smtClean="0">
                <a:ea typeface="+mn-ea"/>
                <a:cs typeface="B Badr" pitchFamily="2" charset="-78"/>
              </a:rPr>
              <a:t>اِئْتُونِي بِكِتَابٍ مِن قَبْلِ هَذَا أَوْ أَثَارَةٍ مِنْ عِلْمٍ إن كُنتُمْ صَادِقِينَ </a:t>
            </a:r>
            <a:r>
              <a:rPr lang="fa-IR" sz="2800" b="1" smtClean="0">
                <a:ea typeface="+mn-ea"/>
                <a:cs typeface="B Lotus" pitchFamily="2" charset="-78"/>
              </a:rPr>
              <a:t>(احقاف/4)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1500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solidFill>
                  <a:srgbClr val="00B050"/>
                </a:solidFill>
                <a:ea typeface="+mn-ea"/>
                <a:cs typeface="B Lotus" pitchFamily="2" charset="-78"/>
              </a:rPr>
              <a:t>تکمله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2) در راستای غایات مطلوب بودن (</a:t>
            </a:r>
            <a:r>
              <a:rPr lang="fa-IR" sz="2800" smtClean="0">
                <a:ea typeface="+mn-ea"/>
                <a:cs typeface="B Lotus" pitchFamily="2" charset="-78"/>
              </a:rPr>
              <a:t>=</a:t>
            </a:r>
            <a:r>
              <a:rPr lang="fa-IR" sz="2800" b="1" smtClean="0">
                <a:ea typeface="+mn-ea"/>
                <a:cs typeface="B Lotus" pitchFamily="2" charset="-78"/>
              </a:rPr>
              <a:t> قرب خدا</a:t>
            </a:r>
            <a:r>
              <a:rPr lang="fa-IR" sz="2800" smtClean="0">
                <a:ea typeface="+mn-ea"/>
                <a:cs typeface="B Lotus" pitchFamily="2" charset="-78"/>
              </a:rPr>
              <a:t>=</a:t>
            </a:r>
            <a:r>
              <a:rPr lang="fa-IR" sz="2800" b="1" smtClean="0">
                <a:ea typeface="+mn-ea"/>
                <a:cs typeface="B Lotus" pitchFamily="2" charset="-78"/>
              </a:rPr>
              <a:t> تقرب به حقیقت محض)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	علم منافق (سوره منافقون، آیه 1)، اضلال با قرآن (يُضِلُّ بِهِ كَثِيراً - بقره/6)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1500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3) مبتنی بر مبانی صحیح (= درک صحیح) </a:t>
            </a:r>
            <a:endParaRPr lang="fa-IR" sz="1500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خوارج (کلمه حق یراد بها الباطل)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 </a:t>
            </a:r>
            <a:r>
              <a:rPr lang="fa-IR" sz="2800" b="1" smtClean="0">
                <a:ea typeface="+mn-ea"/>
                <a:cs typeface="B Badr" pitchFamily="2" charset="-78"/>
              </a:rPr>
              <a:t>وَمِنْهُمْ أُمِّيُّونَ لاَ يَعْلَمُونَ الْكِتَابَ إِلاَّ أَمَانِيَّ وَإِنْ هُمْ إِلاَّ يَظُنُّونَ</a:t>
            </a:r>
            <a:r>
              <a:rPr lang="fa-IR" sz="2800" b="1" smtClean="0">
                <a:ea typeface="+mn-ea"/>
                <a:cs typeface="B Lotus" pitchFamily="2" charset="-78"/>
              </a:rPr>
              <a:t>(بقره/78)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Badr" pitchFamily="2" charset="-78"/>
              </a:rPr>
              <a:t>لَيْسَ بِأَمَانِيِّكُمْ وَلا أَمَانِيِّ أهْلِ الْكِتَابِ</a:t>
            </a:r>
            <a:r>
              <a:rPr lang="fa-IR" sz="2800" b="1" smtClean="0">
                <a:ea typeface="+mn-ea"/>
                <a:cs typeface="B Lotus" pitchFamily="2" charset="-78"/>
              </a:rPr>
              <a:t> (نساء/123)</a:t>
            </a:r>
            <a:endParaRPr lang="fa-IR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4451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تذکرات و نکات مقدماتی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7104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6613"/>
            <a:ext cx="8858250" cy="877887"/>
          </a:xfrm>
        </p:spPr>
        <p:txBody>
          <a:bodyPr/>
          <a:lstStyle/>
          <a:p>
            <a:pPr algn="ctr"/>
            <a:r>
              <a:rPr lang="fa-IR" b="1" smtClean="0">
                <a:cs typeface="B Lotus" pitchFamily="2" charset="-78"/>
              </a:rPr>
              <a:t>علم مطلوب دين</a:t>
            </a:r>
            <a:endParaRPr lang="en-US" b="1" smtClean="0">
              <a:cs typeface="Traditional Arabic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buFont typeface="Wingdings 2" pitchFamily="18" charset="2"/>
              <a:buNone/>
            </a:pPr>
            <a:r>
              <a:rPr lang="fa-IR" sz="2800" b="1" dirty="0" smtClean="0">
                <a:cs typeface="B Lotus" pitchFamily="2" charset="-78"/>
              </a:rPr>
              <a:t>«</a:t>
            </a:r>
            <a:r>
              <a:rPr lang="fa-IR" sz="2800" b="1" dirty="0" smtClean="0">
                <a:cs typeface="B Badr" pitchFamily="2" charset="-78"/>
              </a:rPr>
              <a:t>انما العلم ثلاثة : آية محکمة، أو فريضة عادلة أو سنة قائمة؛ و ما خلاهنّ فهو فضل</a:t>
            </a:r>
            <a:r>
              <a:rPr lang="fa-IR" sz="2800" b="1" dirty="0" smtClean="0">
                <a:cs typeface="B Lotus" pitchFamily="2" charset="-78"/>
              </a:rPr>
              <a:t>» (اصول کافي، ج1، ص‌32)</a:t>
            </a:r>
            <a:endParaRPr lang="en-US" sz="2800" b="1" dirty="0" smtClean="0">
              <a:cs typeface="B Lotus" pitchFamily="2" charset="-78"/>
            </a:endParaRPr>
          </a:p>
          <a:p>
            <a:pPr algn="just">
              <a:lnSpc>
                <a:spcPct val="110000"/>
              </a:lnSpc>
              <a:buFont typeface="Wingdings 2" pitchFamily="18" charset="2"/>
              <a:buNone/>
            </a:pPr>
            <a:r>
              <a:rPr lang="fa-IR" sz="2800" b="1" dirty="0" smtClean="0">
                <a:cs typeface="B Lotus" pitchFamily="2" charset="-78"/>
              </a:rPr>
              <a:t>يعني هر علمي که واقعا به حقيقت مرتبط باشد (نظري) يا در راستاي تحقق حق به کار آيد (عملي). از آنجا که خدا ريشه و پشتوانه و اصل همه حقايق است، بینش توحيدي بايد در هر شناختي (چه نظري، چه عملي) حضور داشته باشد؛ و هر شناختي که از خدا غافل باشد، فضل هست، اما علم نيست؛ يا به تعبير ديگر، علم هست، اما علم مطلوب نيست: </a:t>
            </a:r>
          </a:p>
          <a:p>
            <a:pPr algn="just">
              <a:lnSpc>
                <a:spcPct val="110000"/>
              </a:lnSpc>
              <a:buFont typeface="Wingdings 2" pitchFamily="18" charset="2"/>
              <a:buNone/>
            </a:pPr>
            <a:r>
              <a:rPr lang="fa-IR" sz="2800" b="1" dirty="0" smtClean="0">
                <a:cs typeface="B Badr" pitchFamily="2" charset="-78"/>
              </a:rPr>
              <a:t>يَعْلَمُونَ ظَاهِراً مِنَ الْحَيَاةِ الدُّنْيَا وَهُمْ عَنِ الْآخِرَةِ هُمْ غَافِلُونَ </a:t>
            </a:r>
            <a:r>
              <a:rPr lang="fa-IR" sz="2800" b="1" dirty="0" smtClean="0">
                <a:cs typeface="B Lotus" pitchFamily="2" charset="-78"/>
              </a:rPr>
              <a:t>(روم/7) </a:t>
            </a:r>
            <a:endParaRPr lang="en-US" sz="2400" dirty="0" smtClean="0">
              <a:cs typeface="Majalla U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000" smtClean="0">
                <a:cs typeface="B Titr" panose="00000700000000000000" pitchFamily="2" charset="-78"/>
              </a:rPr>
              <a:t>2. خطاپذیری و امکان پیشرفت طب اسلامی</a:t>
            </a:r>
            <a:endParaRPr lang="en-US" sz="400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sz="3200" b="1" smtClean="0">
              <a:cs typeface="B Lotus" panose="00000400000000000000" pitchFamily="2" charset="-78"/>
            </a:endParaRPr>
          </a:p>
          <a:p>
            <a:pPr marL="0" indent="0" algn="ctr">
              <a:buNone/>
            </a:pPr>
            <a:r>
              <a:rPr lang="fa-IR" sz="3200" b="1" smtClean="0">
                <a:cs typeface="B Lotus" panose="00000400000000000000" pitchFamily="2" charset="-78"/>
              </a:rPr>
              <a:t>بررسی مساله در دو حوزه</a:t>
            </a:r>
          </a:p>
          <a:p>
            <a:pPr marL="0" indent="0" algn="ctr">
              <a:buNone/>
            </a:pPr>
            <a:endParaRPr lang="fa-IR" sz="3200" b="1">
              <a:cs typeface="B Lotus" panose="00000400000000000000" pitchFamily="2" charset="-78"/>
            </a:endParaRPr>
          </a:p>
          <a:p>
            <a:r>
              <a:rPr lang="fa-IR" sz="3200" b="1" smtClean="0">
                <a:cs typeface="B Lotus" panose="00000400000000000000" pitchFamily="2" charset="-78"/>
              </a:rPr>
              <a:t>خطاپذیری کلان (مقام تئوریهای علمی)</a:t>
            </a:r>
          </a:p>
          <a:p>
            <a:pPr marL="0" indent="0">
              <a:buNone/>
            </a:pPr>
            <a:r>
              <a:rPr lang="fa-IR" sz="3200" b="1" smtClean="0">
                <a:cs typeface="B Lotus" panose="00000400000000000000" pitchFamily="2" charset="-78"/>
              </a:rPr>
              <a:t>فازی بودن اعتبار معرفت علمی (بحث حجیت) </a:t>
            </a:r>
          </a:p>
          <a:p>
            <a:pPr marL="0" indent="0">
              <a:buNone/>
            </a:pPr>
            <a:r>
              <a:rPr lang="fa-IR" sz="3200" b="1" smtClean="0">
                <a:cs typeface="B Lotus" panose="00000400000000000000" pitchFamily="2" charset="-78"/>
              </a:rPr>
              <a:t>و مدل کروی پیشرفت معرفت بشری</a:t>
            </a:r>
          </a:p>
          <a:p>
            <a:pPr marL="0" indent="0">
              <a:buNone/>
            </a:pPr>
            <a:endParaRPr lang="fa-IR" sz="3200" b="1" smtClean="0">
              <a:cs typeface="B Lotus" panose="00000400000000000000" pitchFamily="2" charset="-78"/>
            </a:endParaRPr>
          </a:p>
          <a:p>
            <a:r>
              <a:rPr lang="fa-IR" sz="3200" b="1" smtClean="0">
                <a:cs typeface="B Lotus" panose="00000400000000000000" pitchFamily="2" charset="-78"/>
              </a:rPr>
              <a:t>خطاپذیری خُرد (مقام تشخیص طبی)</a:t>
            </a:r>
            <a:endParaRPr lang="en-US" sz="3200" b="1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5040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23950"/>
          </a:xfrm>
        </p:spPr>
        <p:txBody>
          <a:bodyPr/>
          <a:lstStyle/>
          <a:p>
            <a:pPr algn="ctr"/>
            <a:r>
              <a:rPr lang="fa-IR" sz="4400" smtClean="0">
                <a:cs typeface="B Titr" panose="00000700000000000000" pitchFamily="2" charset="-78"/>
              </a:rPr>
              <a:t>3.</a:t>
            </a:r>
            <a:r>
              <a:rPr lang="fa-IR" sz="4400" smtClean="0">
                <a:cs typeface="B Titr" panose="00000700000000000000" pitchFamily="2" charset="-78"/>
              </a:rPr>
              <a:t> </a:t>
            </a:r>
            <a:r>
              <a:rPr lang="fa-IR" sz="4400" smtClean="0">
                <a:cs typeface="B Titr" panose="00000700000000000000" pitchFamily="2" charset="-78"/>
              </a:rPr>
              <a:t>تعارض علم و دین</a:t>
            </a:r>
            <a:endParaRPr lang="en-US" sz="440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163"/>
            <a:ext cx="9144000" cy="4662189"/>
          </a:xfrm>
        </p:spPr>
        <p:txBody>
          <a:bodyPr/>
          <a:lstStyle/>
          <a:p>
            <a:pPr marL="0" indent="0">
              <a:buNone/>
            </a:pPr>
            <a:r>
              <a:rPr lang="fa-IR" sz="3000" b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anose="00000400000000000000" pitchFamily="2" charset="-78"/>
              </a:rPr>
              <a:t>اگر بین داده‌های بشری و معارف </a:t>
            </a:r>
            <a:r>
              <a:rPr lang="fa-IR" sz="30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anose="00000400000000000000" pitchFamily="2" charset="-78"/>
              </a:rPr>
              <a:t>نقلی </a:t>
            </a:r>
            <a:r>
              <a:rPr lang="fa-IR" sz="3000" b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anose="00000400000000000000" pitchFamily="2" charset="-78"/>
              </a:rPr>
              <a:t>تعارض رخ دهد، چه باید کرد</a:t>
            </a:r>
            <a:r>
              <a:rPr lang="fa-IR" sz="30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anose="00000400000000000000" pitchFamily="2" charset="-78"/>
              </a:rPr>
              <a:t>؟</a:t>
            </a:r>
          </a:p>
          <a:p>
            <a:pPr marL="0" indent="0">
              <a:buNone/>
            </a:pPr>
            <a:endParaRPr lang="fa-IR" sz="1600" b="1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anose="00000400000000000000" pitchFamily="2" charset="-78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b="1" smtClean="0">
                <a:cs typeface="B Lotus" pitchFamily="2" charset="-78"/>
              </a:rPr>
              <a:t>1) همواره تعارض </a:t>
            </a:r>
            <a:r>
              <a:rPr lang="fa-IR" b="1">
                <a:cs typeface="B Lotus" pitchFamily="2" charset="-78"/>
              </a:rPr>
              <a:t>بين عقل (گزاره‌هاي معرفتي غيروحياني يا «فهم» ما از خلقت) و نقل (فهم ما از وحي) است؛ نه بين عقل و </a:t>
            </a:r>
            <a:r>
              <a:rPr lang="fa-IR" b="1" smtClean="0">
                <a:cs typeface="B Lotus" pitchFamily="2" charset="-78"/>
              </a:rPr>
              <a:t>دين؛ یا علم و دین. </a:t>
            </a: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b="1" smtClean="0">
                <a:solidFill>
                  <a:srgbClr val="00B050"/>
                </a:solidFill>
                <a:cs typeface="B Lotus" pitchFamily="2" charset="-78"/>
              </a:rPr>
              <a:t>دين </a:t>
            </a:r>
            <a:r>
              <a:rPr lang="fa-IR" b="1">
                <a:solidFill>
                  <a:srgbClr val="00B050"/>
                </a:solidFill>
                <a:cs typeface="B Lotus" pitchFamily="2" charset="-78"/>
              </a:rPr>
              <a:t>مجموع عقل و نقل است</a:t>
            </a:r>
            <a:r>
              <a:rPr lang="fa-IR" b="1" smtClean="0">
                <a:solidFill>
                  <a:srgbClr val="00B050"/>
                </a:solidFill>
                <a:cs typeface="B Lotus" pitchFamily="2" charset="-78"/>
              </a:rPr>
              <a:t>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1400" b="1">
              <a:cs typeface="B Lotus" pitchFamily="2" charset="-78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b="1" smtClean="0">
                <a:cs typeface="B Lotus" pitchFamily="2" charset="-78"/>
              </a:rPr>
              <a:t>2) راه </a:t>
            </a:r>
            <a:r>
              <a:rPr lang="fa-IR" b="1">
                <a:cs typeface="B Lotus" pitchFamily="2" charset="-78"/>
              </a:rPr>
              <a:t>رفع تعارض، توسعه مباحث «تعادل و تراجيح</a:t>
            </a:r>
            <a:r>
              <a:rPr lang="fa-IR" b="1" smtClean="0">
                <a:cs typeface="B Lotus" pitchFamily="2" charset="-78"/>
              </a:rPr>
              <a:t>» (روش‌شناسی) </a:t>
            </a:r>
            <a:r>
              <a:rPr lang="fa-IR" b="1">
                <a:cs typeface="B Lotus" pitchFamily="2" charset="-78"/>
              </a:rPr>
              <a:t>است: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>
                <a:cs typeface="B Lotus" pitchFamily="2" charset="-78"/>
              </a:rPr>
              <a:t>همان گونه که بين جملات وحي (قرآن و حديث) تناقضي نيست؛ و تعارض بين يک جمله معتبر و يک جمله غيرمعتبر، يا تعارض بين دو «فهم» از جملات وحي است؛ بين فعل تکويني خدا و فعل تشريعي او نيز تعارضي نيست؛ و تعارض بين «فهم» ما از فعل خدا و «فهم» ما از سخن خداوند است</a:t>
            </a:r>
            <a:r>
              <a:rPr lang="fa-IR" b="1" smtClean="0">
                <a:cs typeface="B Lotus" pitchFamily="2" charset="-78"/>
              </a:rPr>
              <a:t>.</a:t>
            </a:r>
            <a:endParaRPr lang="fa-IR" b="1"/>
          </a:p>
        </p:txBody>
      </p:sp>
    </p:spTree>
    <p:extLst>
      <p:ext uri="{BB962C8B-B14F-4D97-AF65-F5344CB8AC3E}">
        <p14:creationId xmlns:p14="http://schemas.microsoft.com/office/powerpoint/2010/main" val="241556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pPr algn="ctr"/>
            <a:r>
              <a:rPr lang="fa-IR" sz="4000" smtClean="0">
                <a:cs typeface="B Titr" panose="00000700000000000000" pitchFamily="2" charset="-78"/>
              </a:rPr>
              <a:t>3. دعوای پارادایمی طب مدرن و طب اسلامی</a:t>
            </a:r>
            <a:endParaRPr lang="en-US" sz="400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579296" cy="5094237"/>
          </a:xfrm>
        </p:spPr>
        <p:txBody>
          <a:bodyPr/>
          <a:lstStyle/>
          <a:p>
            <a:pPr marL="0" indent="0" algn="ctr">
              <a:buNone/>
            </a:pPr>
            <a:r>
              <a:rPr lang="fa-IR" sz="2400" b="1" smtClean="0">
                <a:solidFill>
                  <a:srgbClr val="FF0000"/>
                </a:solidFill>
                <a:cs typeface="B Lotus" panose="00000400000000000000" pitchFamily="2" charset="-78"/>
              </a:rPr>
              <a:t>آیا طب اسلامی باید به روشهای طب مدرن تن در دهد؟</a:t>
            </a:r>
          </a:p>
          <a:p>
            <a:pPr marL="0" indent="0">
              <a:buNone/>
            </a:pPr>
            <a:r>
              <a:rPr lang="fa-IR" sz="2400" b="1" smtClean="0">
                <a:cs typeface="B Lotus" panose="00000400000000000000" pitchFamily="2" charset="-78"/>
              </a:rPr>
              <a:t>مساله‌ای علمی یا مساله اجتماعی؟ (بحث مقبولیت یک پارادایم متفاوت)</a:t>
            </a:r>
          </a:p>
          <a:p>
            <a:pPr marL="0" indent="0">
              <a:buNone/>
            </a:pPr>
            <a:r>
              <a:rPr lang="fa-IR" sz="2400" b="1" smtClean="0">
                <a:solidFill>
                  <a:srgbClr val="FF0000"/>
                </a:solidFill>
                <a:cs typeface="B Lotus" panose="00000400000000000000" pitchFamily="2" charset="-78"/>
              </a:rPr>
              <a:t>نکته:</a:t>
            </a:r>
          </a:p>
          <a:p>
            <a:pPr marL="0" indent="0" algn="ctr">
              <a:buNone/>
            </a:pPr>
            <a:r>
              <a:rPr lang="fa-IR" sz="2400" b="1" smtClean="0">
                <a:cs typeface="B Lotus" panose="00000400000000000000" pitchFamily="2" charset="-78"/>
              </a:rPr>
              <a:t>سیاست‌گذاری یک عرصه سیاسی است تا منطقی؛ </a:t>
            </a:r>
          </a:p>
          <a:p>
            <a:pPr marL="0" indent="0" algn="ctr">
              <a:buNone/>
            </a:pPr>
            <a:r>
              <a:rPr lang="fa-IR" sz="2400" b="1" smtClean="0">
                <a:cs typeface="B Lotus" panose="00000400000000000000" pitchFamily="2" charset="-78"/>
              </a:rPr>
              <a:t>و البته مجاهدت علمی می‌تواند در تغییر سیاستها موثر باشد. </a:t>
            </a:r>
          </a:p>
          <a:p>
            <a:pPr marL="0" indent="0">
              <a:buNone/>
            </a:pPr>
            <a:endParaRPr lang="fa-IR" sz="2400" b="1">
              <a:cs typeface="B Lotus" panose="00000400000000000000" pitchFamily="2" charset="-78"/>
            </a:endParaRPr>
          </a:p>
          <a:p>
            <a:pPr marL="0" indent="0">
              <a:buNone/>
            </a:pPr>
            <a:r>
              <a:rPr lang="fa-IR" sz="2400" b="1" smtClean="0">
                <a:cs typeface="B Lotus" panose="00000400000000000000" pitchFamily="2" charset="-78"/>
              </a:rPr>
              <a:t>مقبولیت یک آگاهی در جامعه غیر از درک شخص از حقیقت است؛ و در مقامِ</a:t>
            </a:r>
          </a:p>
          <a:p>
            <a:pPr marL="0" indent="0">
              <a:buNone/>
            </a:pPr>
            <a:r>
              <a:rPr lang="fa-IR" sz="2400" b="1" smtClean="0">
                <a:cs typeface="B Lotus" panose="00000400000000000000" pitchFamily="2" charset="-78"/>
              </a:rPr>
              <a:t>- قضاوت (اگر مداوا به مرگ یا ضرر جدی منجر شد)</a:t>
            </a:r>
          </a:p>
          <a:p>
            <a:pPr marL="0" indent="0">
              <a:buNone/>
            </a:pPr>
            <a:r>
              <a:rPr lang="fa-IR" sz="2400" b="1" smtClean="0">
                <a:cs typeface="B Lotus" panose="00000400000000000000" pitchFamily="2" charset="-78"/>
              </a:rPr>
              <a:t>- نظام رسمی تعلیم و تربیت </a:t>
            </a:r>
          </a:p>
          <a:p>
            <a:pPr marL="0" indent="0">
              <a:buNone/>
            </a:pPr>
            <a:r>
              <a:rPr lang="fa-IR" sz="2400" b="1" smtClean="0">
                <a:cs typeface="B Lotus" panose="00000400000000000000" pitchFamily="2" charset="-78"/>
              </a:rPr>
              <a:t>و ... قابل بحث است؛ </a:t>
            </a:r>
          </a:p>
          <a:p>
            <a:pPr marL="0" indent="0">
              <a:buNone/>
            </a:pPr>
            <a:r>
              <a:rPr lang="fa-IR" sz="2400" b="1" smtClean="0">
                <a:cs typeface="B Lotus" panose="00000400000000000000" pitchFamily="2" charset="-78"/>
              </a:rPr>
              <a:t>وگرنه کسی که به صدق مطلبی باور دارد بر اساس باورش حرکت می‌کند.</a:t>
            </a:r>
            <a:endParaRPr lang="en-US" sz="2400" b="1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5795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700808"/>
            <a:ext cx="7851648" cy="266429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a-IR" sz="7200" dirty="0" smtClean="0">
                <a:solidFill>
                  <a:schemeClr val="tx1"/>
                </a:solidFill>
                <a:cs typeface="B Lotus" pitchFamily="2" charset="-78"/>
              </a:rPr>
              <a:t>و آخر دعوانا</a:t>
            </a:r>
            <a:br>
              <a:rPr lang="fa-IR" sz="7200" dirty="0" smtClean="0">
                <a:solidFill>
                  <a:schemeClr val="tx1"/>
                </a:solidFill>
                <a:cs typeface="B Lotus" pitchFamily="2" charset="-78"/>
              </a:rPr>
            </a:br>
            <a:r>
              <a:rPr lang="fa-IR" sz="7200" dirty="0" smtClean="0">
                <a:solidFill>
                  <a:schemeClr val="tx1"/>
                </a:solidFill>
                <a:cs typeface="B Lotus" pitchFamily="2" charset="-78"/>
              </a:rPr>
              <a:t>أن الحمدلله رب العالمين</a:t>
            </a:r>
            <a:endParaRPr lang="fa-IR" sz="7200" dirty="0">
              <a:solidFill>
                <a:schemeClr val="tx1"/>
              </a:solidFill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140968"/>
            <a:ext cx="8229600" cy="2967608"/>
          </a:xfrm>
        </p:spPr>
        <p:txBody>
          <a:bodyPr/>
          <a:lstStyle/>
          <a:p>
            <a:pPr algn="just">
              <a:buNone/>
            </a:pPr>
            <a:r>
              <a:rPr lang="fa-IR" sz="3200" b="1" dirty="0">
                <a:cs typeface="B Lotus" pitchFamily="2" charset="-78"/>
              </a:rPr>
              <a:t>در اسلام، </a:t>
            </a:r>
            <a:r>
              <a:rPr lang="fa-IR" sz="3200" b="1" dirty="0" err="1">
                <a:cs typeface="B Lotus" pitchFamily="2" charset="-78"/>
              </a:rPr>
              <a:t>اين</a:t>
            </a:r>
            <a:r>
              <a:rPr lang="fa-IR" sz="3200" b="1" dirty="0">
                <a:cs typeface="B Lotus" pitchFamily="2" charset="-78"/>
              </a:rPr>
              <a:t> دو همراه هم رشد، و همراه هم افول </a:t>
            </a:r>
            <a:r>
              <a:rPr lang="fa-IR" sz="3200" b="1" dirty="0" err="1">
                <a:cs typeface="B Lotus" pitchFamily="2" charset="-78"/>
              </a:rPr>
              <a:t>کرده‌اند</a:t>
            </a:r>
            <a:r>
              <a:rPr lang="fa-IR" sz="3200" b="1" dirty="0">
                <a:cs typeface="B Lotus" pitchFamily="2" charset="-78"/>
              </a:rPr>
              <a:t>. </a:t>
            </a:r>
            <a:endParaRPr lang="en-US" sz="3200" b="1" dirty="0">
              <a:cs typeface="B Lotus" pitchFamily="2" charset="-78"/>
            </a:endParaRPr>
          </a:p>
          <a:p>
            <a:pPr algn="just">
              <a:buNone/>
            </a:pPr>
            <a:endParaRPr lang="fa-IR" sz="3200" b="1" dirty="0">
              <a:cs typeface="B Lotus" pitchFamily="2" charset="-78"/>
            </a:endParaRPr>
          </a:p>
          <a:p>
            <a:pPr algn="just">
              <a:buNone/>
            </a:pPr>
            <a:r>
              <a:rPr lang="fa-IR" sz="3200" b="1" dirty="0">
                <a:cs typeface="B Lotus" pitchFamily="2" charset="-78"/>
              </a:rPr>
              <a:t>حداکثر، </a:t>
            </a:r>
          </a:p>
          <a:p>
            <a:pPr algn="just">
              <a:buNone/>
            </a:pPr>
            <a:r>
              <a:rPr lang="fa-IR" sz="3200" b="1" dirty="0">
                <a:cs typeface="B Lotus" pitchFamily="2" charset="-78"/>
              </a:rPr>
              <a:t>بحث رابطه عقل و </a:t>
            </a:r>
            <a:r>
              <a:rPr lang="fa-IR" sz="3200" b="1" dirty="0" err="1">
                <a:cs typeface="B Lotus" pitchFamily="2" charset="-78"/>
              </a:rPr>
              <a:t>وحي</a:t>
            </a:r>
            <a:r>
              <a:rPr lang="fa-IR" sz="3200" b="1" dirty="0">
                <a:cs typeface="B Lotus" pitchFamily="2" charset="-78"/>
              </a:rPr>
              <a:t> (به عنوان دو ابزار شناخت) بوده، </a:t>
            </a:r>
          </a:p>
          <a:p>
            <a:pPr algn="just">
              <a:buNone/>
            </a:pPr>
            <a:r>
              <a:rPr lang="fa-IR" sz="3200" b="1" dirty="0">
                <a:cs typeface="B Lotus" pitchFamily="2" charset="-78"/>
              </a:rPr>
              <a:t>نه رابطه علم و </a:t>
            </a:r>
            <a:r>
              <a:rPr lang="fa-IR" sz="3200" b="1" dirty="0" err="1">
                <a:cs typeface="B Lotus" pitchFamily="2" charset="-78"/>
              </a:rPr>
              <a:t>دين</a:t>
            </a:r>
            <a:r>
              <a:rPr lang="fa-IR" sz="3200" b="1" dirty="0">
                <a:cs typeface="B Lotus" pitchFamily="2" charset="-78"/>
              </a:rPr>
              <a:t> (دو مجموعه </a:t>
            </a:r>
            <a:r>
              <a:rPr lang="fa-IR" sz="3200" b="1" dirty="0" err="1">
                <a:cs typeface="B Lotus" pitchFamily="2" charset="-78"/>
              </a:rPr>
              <a:t>معرفتي</a:t>
            </a:r>
            <a:r>
              <a:rPr lang="fa-IR" sz="3200" b="1" dirty="0">
                <a:cs typeface="B Lotus" pitchFamily="2" charset="-78"/>
              </a:rPr>
              <a:t> در مقابل هم)</a:t>
            </a:r>
            <a:endParaRPr lang="fa-IR" sz="3200" dirty="0"/>
          </a:p>
          <a:p>
            <a:pPr algn="just">
              <a:buFont typeface="Wingdings 2" pitchFamily="18" charset="2"/>
              <a:buNone/>
            </a:pPr>
            <a:endParaRPr lang="fa-IR" sz="3200" b="1" dirty="0" smtClean="0">
              <a:cs typeface="B Lotus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4400" b="1" dirty="0" smtClean="0">
                <a:cs typeface="B Lotus" pitchFamily="2" charset="-78"/>
              </a:rPr>
              <a:t>تذکر1: نزاع علم و دين، مساله کیست؟</a:t>
            </a:r>
            <a:br>
              <a:rPr lang="fa-IR" sz="4400" b="1" dirty="0" smtClean="0">
                <a:cs typeface="B Lotus" pitchFamily="2" charset="-78"/>
              </a:rPr>
            </a:br>
            <a:r>
              <a:rPr lang="fa-IR" sz="4400" b="1" dirty="0" smtClean="0">
                <a:cs typeface="B Lotus" pitchFamily="2" charset="-78"/>
              </a:rPr>
              <a:t>تمدن غربي یا تمدن اسلامي</a:t>
            </a:r>
            <a:r>
              <a:rPr lang="fa-IR" sz="4000" b="1" dirty="0" smtClean="0">
                <a:cs typeface="B Lotus" pitchFamily="2" charset="-78"/>
              </a:rPr>
              <a:t>؟</a:t>
            </a:r>
            <a:endParaRPr lang="fa-IR" sz="4000" b="1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53649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415880"/>
          </a:xfrm>
        </p:spPr>
        <p:txBody>
          <a:bodyPr/>
          <a:lstStyle/>
          <a:p>
            <a:pPr marL="0" indent="0" algn="ctr">
              <a:lnSpc>
                <a:spcPct val="120000"/>
              </a:lnSpc>
              <a:buNone/>
            </a:pPr>
            <a:r>
              <a:rPr lang="fa-IR" sz="4400" b="1" dirty="0" smtClean="0">
                <a:cs typeface="B Lotus" pitchFamily="2" charset="-78"/>
              </a:rPr>
              <a:t>منظور طرفداران «علم دینی» از این عنوان، تلاشی است برای حل این نزاع،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fa-IR" sz="4400" b="1" dirty="0" smtClean="0">
                <a:cs typeface="B Lotus" pitchFamily="2" charset="-78"/>
              </a:rPr>
              <a:t>بر اساس بازساری درک ما از نسبت میان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fa-IR" sz="4400" b="1" dirty="0" smtClean="0">
                <a:cs typeface="B Lotus" pitchFamily="2" charset="-78"/>
              </a:rPr>
              <a:t>علم جدید و دین اسلام،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fa-IR" sz="4400" b="1" dirty="0" smtClean="0">
                <a:cs typeface="B Lotus" pitchFamily="2" charset="-78"/>
              </a:rPr>
              <a:t>به منظور بازسازی تمدن اسلامی، تا دوباره: علم و دین در کنار هم باشند نه در مقابل هم.</a:t>
            </a:r>
            <a:endParaRPr lang="en-US" sz="4400" b="1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504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/>
          <a:lstStyle/>
          <a:p>
            <a:pPr algn="ctr">
              <a:spcAft>
                <a:spcPts val="1200"/>
              </a:spcAft>
            </a:pPr>
            <a:r>
              <a:rPr lang="fa-IR" sz="4400" b="1" smtClean="0">
                <a:cs typeface="B Lotus" pitchFamily="2" charset="-78"/>
              </a:rPr>
              <a:t>تذکر2: </a:t>
            </a:r>
            <a:r>
              <a:rPr lang="fa-IR" sz="4400" b="1" smtClean="0">
                <a:cs typeface="B Lotus" pitchFamily="2" charset="-78"/>
              </a:rPr>
              <a:t>تعیین </a:t>
            </a:r>
            <a:r>
              <a:rPr lang="fa-IR" sz="4400" b="1">
                <a:cs typeface="B Lotus" pitchFamily="2" charset="-78"/>
              </a:rPr>
              <a:t>نسبت صحیح بین علم و دین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95800"/>
          </a:xfrm>
        </p:spPr>
        <p:txBody>
          <a:bodyPr>
            <a:normAutofit fontScale="92500" lnSpcReduction="20000"/>
          </a:bodyPr>
          <a:lstStyle/>
          <a:p>
            <a:pPr marL="0" indent="0" algn="ctr" rtl="1">
              <a:spcAft>
                <a:spcPts val="1200"/>
              </a:spcAft>
              <a:buNone/>
            </a:pPr>
            <a:r>
              <a:rPr lang="fa-IR" sz="3500" b="1" smtClean="0">
                <a:solidFill>
                  <a:srgbClr val="FF0000"/>
                </a:solidFill>
                <a:cs typeface="B Lotus" pitchFamily="2" charset="-78"/>
              </a:rPr>
              <a:t>1</a:t>
            </a:r>
            <a:r>
              <a:rPr lang="fa-IR" sz="3500" b="1" smtClean="0">
                <a:solidFill>
                  <a:srgbClr val="FF0000"/>
                </a:solidFill>
                <a:cs typeface="B Lotus" pitchFamily="2" charset="-78"/>
              </a:rPr>
              <a:t>. ماهیت و جایگاه </a:t>
            </a:r>
            <a:r>
              <a:rPr lang="fa-IR" sz="3500" b="1" smtClean="0">
                <a:solidFill>
                  <a:srgbClr val="FF0000"/>
                </a:solidFill>
                <a:cs typeface="B Lotus" pitchFamily="2" charset="-78"/>
              </a:rPr>
              <a:t>طب</a:t>
            </a:r>
            <a:r>
              <a:rPr lang="fa-IR" sz="3500" b="1" smtClean="0">
                <a:solidFill>
                  <a:srgbClr val="FF0000"/>
                </a:solidFill>
                <a:cs typeface="B Lotus" pitchFamily="2" charset="-78"/>
              </a:rPr>
              <a:t> </a:t>
            </a:r>
            <a:r>
              <a:rPr lang="fa-IR" sz="3500" b="1" smtClean="0">
                <a:solidFill>
                  <a:srgbClr val="FF0000"/>
                </a:solidFill>
                <a:cs typeface="B Lotus" pitchFamily="2" charset="-78"/>
              </a:rPr>
              <a:t>جدید در زندگی انسان</a:t>
            </a:r>
          </a:p>
          <a:p>
            <a:pPr marL="514350" indent="-514350" algn="ctr">
              <a:spcAft>
                <a:spcPts val="1200"/>
              </a:spcAft>
              <a:buNone/>
            </a:pPr>
            <a:r>
              <a:rPr lang="fa-IR" sz="3500" b="1" smtClean="0">
                <a:cs typeface="B Lotus" pitchFamily="2" charset="-78"/>
              </a:rPr>
              <a:t>تامین سلامت انسان</a:t>
            </a:r>
            <a:endParaRPr lang="fa-IR" sz="3500" b="1" smtClean="0">
              <a:cs typeface="B Lotus" pitchFamily="2" charset="-78"/>
            </a:endParaRPr>
          </a:p>
          <a:p>
            <a:pPr marL="514350" indent="-514350" algn="ctr" rtl="1">
              <a:spcAft>
                <a:spcPts val="1200"/>
              </a:spcAft>
              <a:buNone/>
            </a:pPr>
            <a:r>
              <a:rPr lang="fa-IR" sz="3500" b="1" smtClean="0">
                <a:solidFill>
                  <a:srgbClr val="FF0000"/>
                </a:solidFill>
                <a:cs typeface="B Lotus" pitchFamily="2" charset="-78"/>
              </a:rPr>
              <a:t>2. ماهیت و جایگاه دین اسلام در زندگی انسان</a:t>
            </a:r>
          </a:p>
          <a:p>
            <a:pPr marL="514350" indent="-514350" algn="ctr">
              <a:spcAft>
                <a:spcPts val="1200"/>
              </a:spcAft>
              <a:buNone/>
            </a:pPr>
            <a:r>
              <a:rPr lang="fa-IR" sz="3500" b="1" smtClean="0">
                <a:cs typeface="B Lotus" pitchFamily="2" charset="-78"/>
              </a:rPr>
              <a:t>تامین سعادت انسان</a:t>
            </a:r>
          </a:p>
          <a:p>
            <a:pPr marL="514350" indent="-514350" algn="ctr">
              <a:spcAft>
                <a:spcPts val="1200"/>
              </a:spcAft>
              <a:buNone/>
            </a:pPr>
            <a:endParaRPr lang="fa-IR" sz="3500" b="1">
              <a:cs typeface="B Lotus" pitchFamily="2" charset="-78"/>
            </a:endParaRPr>
          </a:p>
          <a:p>
            <a:pPr marL="514350" indent="-514350" algn="ctr">
              <a:spcAft>
                <a:spcPts val="1200"/>
              </a:spcAft>
              <a:buNone/>
            </a:pPr>
            <a:r>
              <a:rPr lang="fa-IR" sz="3500" b="1" smtClean="0">
                <a:solidFill>
                  <a:srgbClr val="FF0000"/>
                </a:solidFill>
                <a:cs typeface="B Lotus" pitchFamily="2" charset="-78"/>
              </a:rPr>
              <a:t>مساله: </a:t>
            </a:r>
            <a:r>
              <a:rPr lang="fa-IR" sz="3500" b="1" smtClean="0">
                <a:cs typeface="B Lotus" pitchFamily="2" charset="-78"/>
              </a:rPr>
              <a:t>چه نسبتی بین سلامت و سعادت انسان برقرار است؟</a:t>
            </a:r>
          </a:p>
          <a:p>
            <a:pPr marL="514350" indent="-514350" algn="ctr">
              <a:spcAft>
                <a:spcPts val="1200"/>
              </a:spcAft>
              <a:buNone/>
            </a:pPr>
            <a:r>
              <a:rPr lang="fa-IR" sz="3500" b="1" smtClean="0">
                <a:solidFill>
                  <a:srgbClr val="FF0000"/>
                </a:solidFill>
                <a:cs typeface="B Lotus" pitchFamily="2" charset="-78"/>
              </a:rPr>
              <a:t>نتیجه: </a:t>
            </a:r>
            <a:r>
              <a:rPr lang="fa-IR" sz="3500" b="1" smtClean="0">
                <a:cs typeface="B Lotus" pitchFamily="2" charset="-78"/>
              </a:rPr>
              <a:t>نیاز جدی به مباحث «انسان‌شناسی» و «علم و دین»</a:t>
            </a:r>
            <a:endParaRPr lang="fa-IR" sz="3500" b="1" smtClean="0">
              <a:cs typeface="B Lotus" pitchFamily="2" charset="-78"/>
            </a:endParaRPr>
          </a:p>
          <a:p>
            <a:pPr marL="514350" indent="-514350" algn="ctr">
              <a:spcAft>
                <a:spcPts val="1200"/>
              </a:spcAft>
              <a:buNone/>
            </a:pP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70685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1602</TotalTime>
  <Words>3830</Words>
  <Application>Microsoft Office PowerPoint</Application>
  <PresentationFormat>On-screen Show (4:3)</PresentationFormat>
  <Paragraphs>494</Paragraphs>
  <Slides>64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7" baseType="lpstr">
      <vt:lpstr>Arial</vt:lpstr>
      <vt:lpstr>B Badr</vt:lpstr>
      <vt:lpstr>B Jadid</vt:lpstr>
      <vt:lpstr>B Lotus</vt:lpstr>
      <vt:lpstr>B Nazanin</vt:lpstr>
      <vt:lpstr>B Titr</vt:lpstr>
      <vt:lpstr>Calibri</vt:lpstr>
      <vt:lpstr>Constantia</vt:lpstr>
      <vt:lpstr>Majalla UI</vt:lpstr>
      <vt:lpstr>Traditional Arabic</vt:lpstr>
      <vt:lpstr>Wingdings</vt:lpstr>
      <vt:lpstr>Wingdings 2</vt:lpstr>
      <vt:lpstr>Flow</vt:lpstr>
      <vt:lpstr>PowerPoint Presentation</vt:lpstr>
      <vt:lpstr>نسبت طب و اسلام  طب اسلامی</vt:lpstr>
      <vt:lpstr>مساله اصلی</vt:lpstr>
      <vt:lpstr>سیر بحث</vt:lpstr>
      <vt:lpstr>اهم مسائلی که بدانها خواهیم پرداخت</vt:lpstr>
      <vt:lpstr>تذکرات و نکات مقدماتی</vt:lpstr>
      <vt:lpstr>تذکر1: نزاع علم و دين، مساله کیست؟ تمدن غربي یا تمدن اسلامي؟</vt:lpstr>
      <vt:lpstr>PowerPoint Presentation</vt:lpstr>
      <vt:lpstr>تذکر2: تعیین نسبت صحیح بین علم و دین</vt:lpstr>
      <vt:lpstr>تذکر3: ما در میدان بازی غربیها قرار گرفته ایم</vt:lpstr>
      <vt:lpstr>بازخوانی صورت مساله برای تغییر میدان بازی</vt:lpstr>
      <vt:lpstr>تذکر 4: دو نکته روش‌شناختي</vt:lpstr>
      <vt:lpstr>الف. بررسي مساله   از منظر مباحث مربوط به علم</vt:lpstr>
      <vt:lpstr>گام اول: مروری تاریخی- جامعه شناختی بر وضعیت علم</vt:lpstr>
      <vt:lpstr>علم جدید</vt:lpstr>
      <vt:lpstr>مثال 1: نمود این تغییر در طبقه بندی علم</vt:lpstr>
      <vt:lpstr>مثال2: مولفه های علم در فرهنگ اسلامي و غربي</vt:lpstr>
      <vt:lpstr>«science» چيست؟</vt:lpstr>
      <vt:lpstr>اما پوزیتیویسم دچار چالشهای جدی شد</vt:lpstr>
      <vt:lpstr>در این تصویر چه می‌بینید؟</vt:lpstr>
      <vt:lpstr>ويژگي هاي علم و معرفت نزد پوزيتيويسم</vt:lpstr>
      <vt:lpstr>ويژگي‌هاي معرفت نزد پساپوزيتيويسم</vt:lpstr>
      <vt:lpstr>جمع‌بندي علم در فضاي فکري غرب</vt:lpstr>
      <vt:lpstr>ورود اين نگاه به جامعه ما اولین موضع‌گیری‌ها در مساله علم دینی</vt:lpstr>
      <vt:lpstr>گام دوم:  آيا این نگاه به لحاظ  منطقی- فلسفی موجه است؟</vt:lpstr>
      <vt:lpstr>آيا روش تجربي را ملاک علم بودن علم دانستن و  تفکيک روشي علوم (به روش تجربي و روش عقلي) منطقي و قابل دفاع است؟</vt:lpstr>
      <vt:lpstr>PowerPoint Presentation</vt:lpstr>
      <vt:lpstr>چرا این تغییر نگرش رخ داد؟</vt:lpstr>
      <vt:lpstr>چرا این تغییر نگرش رخ داد؟</vt:lpstr>
      <vt:lpstr>چرا این تغییر نگرش رخ داد؟</vt:lpstr>
      <vt:lpstr>تاملی دوباره در نمودار طبقه بندی علم</vt:lpstr>
      <vt:lpstr>ادامه گام دوم:  تبیین علم به لحاظ  منطقی- فلسفی</vt:lpstr>
      <vt:lpstr>1) نتیجه بحث درباره روش در علم</vt:lpstr>
      <vt:lpstr>2. پیش‌فرض‌ها یا مبادي و مباني علم؟</vt:lpstr>
      <vt:lpstr>برخی مبانی انسان‌شناختی مهم در بحث</vt:lpstr>
      <vt:lpstr>3. جایگاه معرفتی ارزشها، نسبت علم و اخلاق</vt:lpstr>
      <vt:lpstr>4. نقش و جايگاه عالم در علم</vt:lpstr>
      <vt:lpstr>نحوه شکل گيري علم در ضمير عالم</vt:lpstr>
      <vt:lpstr>جمع بندی این نگاه جدید به  علم و معرفت</vt:lpstr>
      <vt:lpstr>جمع‌بندي بحث علم</vt:lpstr>
      <vt:lpstr>نکته: مزايا و معايب تخصصي شدن علم و تکنولوژي</vt:lpstr>
      <vt:lpstr>ب. بررسي مساله  از منظر مباحث مربوط به دين</vt:lpstr>
      <vt:lpstr>مسائل قابل بررسی</vt:lpstr>
      <vt:lpstr>1. اعتبار معرفتی گزاره‌های وحی</vt:lpstr>
      <vt:lpstr>اثبات نبوت </vt:lpstr>
      <vt:lpstr>بررسی شبهه جانشینی علوم مدرن به جای دین</vt:lpstr>
      <vt:lpstr>ثمره بحث از ضرورت دین (نبوت)</vt:lpstr>
      <vt:lpstr>حقیقت وحی و قرآن</vt:lpstr>
      <vt:lpstr>2. قلمروی نفوذ وحی (مساله انتظار بشر از دين)</vt:lpstr>
      <vt:lpstr>روش صحیح حل مساله قلمروی وحی: بازخوانی دلیل نبوت</vt:lpstr>
      <vt:lpstr>قلمروی وحی با توجه به انسان شناسی</vt:lpstr>
      <vt:lpstr>جامعیت قرآن</vt:lpstr>
      <vt:lpstr>دو نتيجه بحث قبل</vt:lpstr>
      <vt:lpstr>3. موضع دین اسلام در قبال سایر گزاره‌های علمی</vt:lpstr>
      <vt:lpstr>حوزه‌های معرفت دینی</vt:lpstr>
      <vt:lpstr>ج. نسبت علم و دین  معنای موجه طب اسلامی</vt:lpstr>
      <vt:lpstr>مسائل قابل بررسی</vt:lpstr>
      <vt:lpstr>1. جمع بندی موضع علم و دین در قبال هم</vt:lpstr>
      <vt:lpstr>4. ویژگی‌های علم دینی (طب اسلامی)</vt:lpstr>
      <vt:lpstr>علم مطلوب دين</vt:lpstr>
      <vt:lpstr>2. خطاپذیری و امکان پیشرفت طب اسلامی</vt:lpstr>
      <vt:lpstr>3. تعارض علم و دین</vt:lpstr>
      <vt:lpstr>3. دعوای پارادایمی طب مدرن و طب اسلامی</vt:lpstr>
      <vt:lpstr>و آخر دعوانا أن الحمدلله رب العالمين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رابطه علم و دين</dc:title>
  <dc:creator>Hosein</dc:creator>
  <cp:lastModifiedBy>mpc</cp:lastModifiedBy>
  <cp:revision>261</cp:revision>
  <dcterms:created xsi:type="dcterms:W3CDTF">2011-10-19T19:46:40Z</dcterms:created>
  <dcterms:modified xsi:type="dcterms:W3CDTF">2015-08-28T12:11:52Z</dcterms:modified>
</cp:coreProperties>
</file>