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59" r:id="rId2"/>
    <p:sldId id="256" r:id="rId3"/>
    <p:sldId id="260" r:id="rId4"/>
    <p:sldId id="257" r:id="rId5"/>
    <p:sldId id="261" r:id="rId6"/>
    <p:sldId id="262" r:id="rId7"/>
    <p:sldId id="263" r:id="rId8"/>
    <p:sldId id="267" r:id="rId9"/>
    <p:sldId id="268" r:id="rId10"/>
    <p:sldId id="264" r:id="rId11"/>
    <p:sldId id="265" r:id="rId12"/>
    <p:sldId id="269" r:id="rId13"/>
    <p:sldId id="270" r:id="rId1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292" autoAdjust="0"/>
    <p:restoredTop sz="94671" autoAdjust="0"/>
  </p:normalViewPr>
  <p:slideViewPr>
    <p:cSldViewPr>
      <p:cViewPr varScale="1">
        <p:scale>
          <a:sx n="70" d="100"/>
          <a:sy n="70" d="100"/>
        </p:scale>
        <p:origin x="-8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7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2E4927-645C-4F70-87AE-F0D50617DE44}" type="datetimeFigureOut">
              <a:rPr lang="fa-IR" smtClean="0"/>
              <a:t>1436/03/03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8232A1-E02A-44D8-A549-EC22FBEED0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2E4927-645C-4F70-87AE-F0D50617DE44}" type="datetimeFigureOut">
              <a:rPr lang="fa-IR" smtClean="0"/>
              <a:t>1436/03/03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8232A1-E02A-44D8-A549-EC22FBEED0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2E4927-645C-4F70-87AE-F0D50617DE44}" type="datetimeFigureOut">
              <a:rPr lang="fa-IR" smtClean="0"/>
              <a:t>1436/03/03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8232A1-E02A-44D8-A549-EC22FBEED0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2E4927-645C-4F70-87AE-F0D50617DE44}" type="datetimeFigureOut">
              <a:rPr lang="fa-IR" smtClean="0"/>
              <a:t>1436/03/03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8232A1-E02A-44D8-A549-EC22FBEED095}" type="slidenum">
              <a:rPr lang="fa-IR" smtClean="0"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2E4927-645C-4F70-87AE-F0D50617DE44}" type="datetimeFigureOut">
              <a:rPr lang="fa-IR" smtClean="0"/>
              <a:t>1436/03/03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8232A1-E02A-44D8-A549-EC22FBEED095}" type="slidenum">
              <a:rPr lang="fa-IR" smtClean="0"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2E4927-645C-4F70-87AE-F0D50617DE44}" type="datetimeFigureOut">
              <a:rPr lang="fa-IR" smtClean="0"/>
              <a:t>1436/03/03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8232A1-E02A-44D8-A549-EC22FBEED095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2E4927-645C-4F70-87AE-F0D50617DE44}" type="datetimeFigureOut">
              <a:rPr lang="fa-IR" smtClean="0"/>
              <a:t>1436/03/03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8232A1-E02A-44D8-A549-EC22FBEED095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2E4927-645C-4F70-87AE-F0D50617DE44}" type="datetimeFigureOut">
              <a:rPr lang="fa-IR" smtClean="0"/>
              <a:t>1436/03/03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8232A1-E02A-44D8-A549-EC22FBEED095}" type="slidenum">
              <a:rPr lang="fa-IR" smtClean="0"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2E4927-645C-4F70-87AE-F0D50617DE44}" type="datetimeFigureOut">
              <a:rPr lang="fa-IR" smtClean="0"/>
              <a:t>1436/03/03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8232A1-E02A-44D8-A549-EC22FBEED0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E2E4927-645C-4F70-87AE-F0D50617DE44}" type="datetimeFigureOut">
              <a:rPr lang="fa-IR" smtClean="0"/>
              <a:t>1436/03/03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8232A1-E02A-44D8-A549-EC22FBEED095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2E4927-645C-4F70-87AE-F0D50617DE44}" type="datetimeFigureOut">
              <a:rPr lang="fa-IR" smtClean="0"/>
              <a:t>1436/03/03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8232A1-E02A-44D8-A549-EC22FBEED095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E2E4927-645C-4F70-87AE-F0D50617DE44}" type="datetimeFigureOut">
              <a:rPr lang="fa-IR" smtClean="0"/>
              <a:t>1436/03/03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18232A1-E02A-44D8-A549-EC22FBEED095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4495800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بسم الله الرحمن الرحیم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3813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8229600" cy="5148072"/>
              </a:xfrm>
            </p:spPr>
            <p:txBody>
              <a:bodyPr>
                <a:normAutofit/>
              </a:bodyPr>
              <a:lstStyle/>
              <a:p>
                <a:r>
                  <a:rPr lang="fa-IR" b="1" dirty="0" smtClean="0">
                    <a:cs typeface="B Lotus" pitchFamily="2" charset="-78"/>
                  </a:rPr>
                  <a:t>چیستی تقوی</a:t>
                </a:r>
              </a:p>
              <a:p>
                <a:pPr lvl="1"/>
                <a:r>
                  <a:rPr lang="fa-IR" b="1" dirty="0" smtClean="0">
                    <a:cs typeface="B Lotus" pitchFamily="2" charset="-78"/>
                  </a:rPr>
                  <a:t>لغوی</a:t>
                </a:r>
              </a:p>
              <a:p>
                <a:pPr lvl="1"/>
                <a:r>
                  <a:rPr lang="fa-IR" b="1" dirty="0" smtClean="0">
                    <a:cs typeface="B Lotus" pitchFamily="2" charset="-78"/>
                  </a:rPr>
                  <a:t>حقیقت تقوی: خط مشی راسخ در زندگی</a:t>
                </a:r>
              </a:p>
              <a:p>
                <a:pPr lvl="1"/>
                <a:r>
                  <a:rPr lang="fa-IR" b="1" dirty="0" smtClean="0">
                    <a:cs typeface="B Lotus" pitchFamily="2" charset="-78"/>
                  </a:rPr>
                  <a:t>نکته1: تقوی</a:t>
                </a:r>
                <a14:m>
                  <m:oMath xmlns:m="http://schemas.openxmlformats.org/officeDocument/2006/math">
                    <m:r>
                      <a:rPr lang="fa-IR" i="1">
                        <a:latin typeface="Cambria Math"/>
                        <a:ea typeface="Cambria Math"/>
                        <a:cs typeface="B Lotus" pitchFamily="2" charset="-78"/>
                      </a:rPr>
                      <m:t>←</m:t>
                    </m:r>
                  </m:oMath>
                </a14:m>
                <a:r>
                  <a:rPr lang="fa-IR" b="1" dirty="0" smtClean="0">
                    <a:cs typeface="B Lotus" pitchFamily="2" charset="-78"/>
                  </a:rPr>
                  <a:t> حفظ خود</a:t>
                </a:r>
                <a14:m>
                  <m:oMath xmlns:m="http://schemas.openxmlformats.org/officeDocument/2006/math">
                    <m:r>
                      <a:rPr lang="fa-IR" i="1">
                        <a:latin typeface="Cambria Math"/>
                        <a:ea typeface="Cambria Math"/>
                        <a:cs typeface="B Lotus" pitchFamily="2" charset="-78"/>
                      </a:rPr>
                      <m:t>←</m:t>
                    </m:r>
                  </m:oMath>
                </a14:m>
                <a:r>
                  <a:rPr lang="fa-IR" dirty="0" smtClean="0">
                    <a:cs typeface="B Lotus" pitchFamily="2" charset="-78"/>
                  </a:rPr>
                  <a:t>حفظ تقوی</a:t>
                </a:r>
                <a14:m>
                  <m:oMath xmlns:m="http://schemas.openxmlformats.org/officeDocument/2006/math">
                    <m:r>
                      <a:rPr lang="fa-IR" i="1">
                        <a:latin typeface="Cambria Math"/>
                        <a:ea typeface="Cambria Math"/>
                        <a:cs typeface="B Lotus" pitchFamily="2" charset="-78"/>
                      </a:rPr>
                      <m:t>←</m:t>
                    </m:r>
                  </m:oMath>
                </a14:m>
                <a:r>
                  <a:rPr lang="fa-IR" dirty="0" smtClean="0">
                    <a:cs typeface="B Lotus" pitchFamily="2" charset="-78"/>
                  </a:rPr>
                  <a:t> حفظ خود (اهمیت درک این رابطه)</a:t>
                </a:r>
                <a:endParaRPr lang="fa-IR" dirty="0">
                  <a:cs typeface="B Lotus" pitchFamily="2" charset="-78"/>
                </a:endParaRPr>
              </a:p>
              <a:p>
                <a:pPr lvl="1"/>
                <a:r>
                  <a:rPr lang="fa-IR" b="1" dirty="0" smtClean="0">
                    <a:cs typeface="B Lotus" pitchFamily="2" charset="-78"/>
                  </a:rPr>
                  <a:t>نکته2: تقوی لازمه هر مکتبی است اما فقط دین می‌ تواند مبنا برایش بسازد.</a:t>
                </a:r>
              </a:p>
              <a:p>
                <a:pPr marL="393192" lvl="1" indent="0">
                  <a:buNone/>
                </a:pPr>
                <a:endParaRPr lang="fa-IR" b="1" dirty="0" smtClean="0">
                  <a:cs typeface="B Lotus" pitchFamily="2" charset="-78"/>
                </a:endParaRPr>
              </a:p>
              <a:p>
                <a:r>
                  <a:rPr lang="fa-IR" b="1" dirty="0" smtClean="0">
                    <a:cs typeface="B Lotus" pitchFamily="2" charset="-78"/>
                  </a:rPr>
                  <a:t>تقوی و آزادی</a:t>
                </a:r>
              </a:p>
              <a:p>
                <a:pPr lvl="1"/>
                <a:r>
                  <a:rPr lang="fa-IR" b="1" dirty="0" smtClean="0">
                    <a:cs typeface="B Lotus" pitchFamily="2" charset="-78"/>
                  </a:rPr>
                  <a:t>تقوا مصونیت است نه محدودیت (=ضد آزادی) بلکه علت آزادی است</a:t>
                </a:r>
              </a:p>
              <a:p>
                <a:pPr lvl="1"/>
                <a:r>
                  <a:rPr lang="fa-IR" b="1" dirty="0" smtClean="0">
                    <a:cs typeface="B Lotus" pitchFamily="2" charset="-78"/>
                  </a:rPr>
                  <a:t>علیت تقوی برای آزادی: مستقیم و غیرمستقیم</a:t>
                </a:r>
              </a:p>
              <a:p>
                <a:pPr lvl="1"/>
                <a:r>
                  <a:rPr lang="fa-IR" b="1" dirty="0" smtClean="0">
                    <a:cs typeface="B Lotus" pitchFamily="2" charset="-78"/>
                  </a:rPr>
                  <a:t>چرا شهید مطهری این را مطرح کرد؟</a:t>
                </a:r>
              </a:p>
              <a:p>
                <a:pPr marL="393192" lvl="1" indent="0">
                  <a:buNone/>
                </a:pPr>
                <a:endParaRPr lang="fa-IR" b="1" dirty="0" smtClean="0">
                  <a:cs typeface="B Lotus" pitchFamily="2" charset="-78"/>
                </a:endParaRPr>
              </a:p>
              <a:p>
                <a:r>
                  <a:rPr lang="fa-IR" b="1" dirty="0" smtClean="0">
                    <a:cs typeface="B Lotus" pitchFamily="2" charset="-78"/>
                  </a:rPr>
                  <a:t>آثار تقوی (برگه بعد)</a:t>
                </a:r>
                <a:endParaRPr lang="fa-IR" b="1" dirty="0">
                  <a:cs typeface="B Lotus" pitchFamily="2" charset="-78"/>
                </a:endParaRPr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8229600" cy="5148072"/>
              </a:xfrm>
              <a:blipFill rotWithShape="1">
                <a:blip r:embed="rId2"/>
                <a:stretch>
                  <a:fillRect t="-1065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تقوی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3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75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75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7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7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7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7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75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75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75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fa-IR" sz="2600" b="1" dirty="0" smtClean="0">
                <a:cs typeface="B Lotus" pitchFamily="2" charset="-78"/>
              </a:rPr>
              <a:t>اخروی یگانه راه نجات از شقاوت ابدی</a:t>
            </a:r>
          </a:p>
          <a:p>
            <a:r>
              <a:rPr lang="fa-IR" sz="2600" b="1" dirty="0" smtClean="0">
                <a:cs typeface="B Lotus" pitchFamily="2" charset="-78"/>
              </a:rPr>
              <a:t>دنیوی:</a:t>
            </a:r>
          </a:p>
          <a:p>
            <a:pPr lvl="1"/>
            <a:r>
              <a:rPr lang="fa-IR" sz="2400" b="1" dirty="0" smtClean="0">
                <a:cs typeface="B Lotus" pitchFamily="2" charset="-78"/>
              </a:rPr>
              <a:t>مادی: سلامت بدن (تقوا و بهداشت)</a:t>
            </a:r>
          </a:p>
          <a:p>
            <a:pPr lvl="1"/>
            <a:r>
              <a:rPr lang="fa-IR" sz="2400" b="1" dirty="0" smtClean="0">
                <a:cs typeface="B Lotus" pitchFamily="2" charset="-78"/>
              </a:rPr>
              <a:t>معنوی:</a:t>
            </a:r>
          </a:p>
          <a:p>
            <a:pPr lvl="2"/>
            <a:r>
              <a:rPr lang="fa-IR" sz="2200" b="1" dirty="0" smtClean="0">
                <a:cs typeface="B Lotus" pitchFamily="2" charset="-78"/>
              </a:rPr>
              <a:t>در مقام نظر (روشن‌بینی و بصیرت)</a:t>
            </a:r>
          </a:p>
          <a:p>
            <a:pPr lvl="3"/>
            <a:r>
              <a:rPr lang="fa-IR" sz="2000" b="1" dirty="0" smtClean="0">
                <a:cs typeface="B Lotus" pitchFamily="2" charset="-78"/>
              </a:rPr>
              <a:t>عقل نظری:</a:t>
            </a:r>
          </a:p>
          <a:p>
            <a:pPr lvl="4"/>
            <a:r>
              <a:rPr lang="fa-IR" b="1" dirty="0" smtClean="0">
                <a:cs typeface="B Lotus" pitchFamily="2" charset="-78"/>
              </a:rPr>
              <a:t>عرصه تحلیل ذهنی</a:t>
            </a:r>
          </a:p>
          <a:p>
            <a:pPr lvl="4"/>
            <a:r>
              <a:rPr lang="fa-IR" b="1" dirty="0" smtClean="0">
                <a:cs typeface="B Lotus" pitchFamily="2" charset="-78"/>
              </a:rPr>
              <a:t>عرصه درک مستقیم حقیقت (تقویت حس الهام‌گیری؛ درک معارف ربوبی)</a:t>
            </a:r>
          </a:p>
          <a:p>
            <a:pPr lvl="3"/>
            <a:r>
              <a:rPr lang="fa-IR" sz="2000" b="1" dirty="0" smtClean="0">
                <a:cs typeface="B Lotus" pitchFamily="2" charset="-78"/>
              </a:rPr>
              <a:t>عقل عملی:</a:t>
            </a:r>
          </a:p>
          <a:p>
            <a:pPr lvl="4"/>
            <a:r>
              <a:rPr lang="fa-IR" b="1" dirty="0" smtClean="0">
                <a:cs typeface="B Lotus" pitchFamily="2" charset="-78"/>
              </a:rPr>
              <a:t>مکانیسم اصلی: دشمن دشمنان عقل</a:t>
            </a:r>
          </a:p>
          <a:p>
            <a:pPr lvl="4"/>
            <a:r>
              <a:rPr lang="fa-IR" b="1" dirty="0" smtClean="0">
                <a:cs typeface="B Lotus" pitchFamily="2" charset="-78"/>
              </a:rPr>
              <a:t>مکانیسمهای تبعی: تلطیف احساسات (شاعری)</a:t>
            </a:r>
          </a:p>
          <a:p>
            <a:pPr lvl="2"/>
            <a:r>
              <a:rPr lang="fa-IR" sz="2200" b="1" dirty="0" smtClean="0">
                <a:cs typeface="B Lotus" pitchFamily="2" charset="-78"/>
              </a:rPr>
              <a:t>در مقام عمل (نجات از مضایق)</a:t>
            </a:r>
          </a:p>
          <a:p>
            <a:pPr lvl="3"/>
            <a:r>
              <a:rPr lang="fa-IR" sz="2000" b="1" dirty="0" smtClean="0">
                <a:cs typeface="B Lotus" pitchFamily="2" charset="-78"/>
              </a:rPr>
              <a:t>مضایق ناخواسته (سیل و زلزله و..) ظاهرا بی‌نظر؛ اما در «عدل الهی» تبیین کرده</a:t>
            </a:r>
          </a:p>
          <a:p>
            <a:pPr lvl="3"/>
            <a:r>
              <a:rPr lang="fa-IR" sz="2000" b="1" dirty="0" smtClean="0">
                <a:cs typeface="B Lotus" pitchFamily="2" charset="-78"/>
              </a:rPr>
              <a:t>مضایق ناشی از عمل خود:</a:t>
            </a:r>
          </a:p>
          <a:p>
            <a:pPr lvl="4"/>
            <a:r>
              <a:rPr lang="fa-IR" b="1" dirty="0" smtClean="0">
                <a:cs typeface="B Lotus" pitchFamily="2" charset="-78"/>
              </a:rPr>
              <a:t>مکانیسم آن: وارد گرفتاری نمی شود؛ اگر وارد شد راه خروج می یابد</a:t>
            </a:r>
          </a:p>
          <a:p>
            <a:pPr lvl="4"/>
            <a:r>
              <a:rPr lang="fa-IR" b="1" dirty="0" smtClean="0">
                <a:cs typeface="B Lotus" pitchFamily="2" charset="-78"/>
              </a:rPr>
              <a:t>برخی مصادیق مهم: حفظ نظام خانواده، رعایت قانون، تقلیل مفاسد و ناهنجاری اجتماعی</a:t>
            </a:r>
            <a:endParaRPr lang="fa-IR" b="1" dirty="0">
              <a:cs typeface="B Lotus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آثار تقوی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489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fa-IR" b="1" dirty="0" smtClean="0">
                <a:cs typeface="B Lotus" pitchFamily="2" charset="-78"/>
              </a:rPr>
              <a:t>مبانی تئوریک بحث توبه: </a:t>
            </a:r>
            <a:r>
              <a:rPr lang="fa-IR" b="1" dirty="0">
                <a:cs typeface="B Lotus" pitchFamily="2" charset="-78"/>
              </a:rPr>
              <a:t>توبه از ممیزات انسانی است. </a:t>
            </a:r>
            <a:endParaRPr lang="fa-IR" b="1" dirty="0" smtClean="0">
              <a:cs typeface="B Lotus" pitchFamily="2" charset="-78"/>
            </a:endParaRPr>
          </a:p>
          <a:p>
            <a:r>
              <a:rPr lang="fa-IR" dirty="0" smtClean="0">
                <a:cs typeface="B Lotus" pitchFamily="2" charset="-78"/>
              </a:rPr>
              <a:t>امکان تغییر مسیر (فصل انسان از جماد و ملک)</a:t>
            </a:r>
          </a:p>
          <a:p>
            <a:pPr lvl="1"/>
            <a:r>
              <a:rPr lang="fa-IR" dirty="0" smtClean="0">
                <a:cs typeface="B Lotus" pitchFamily="2" charset="-78"/>
              </a:rPr>
              <a:t>مرکب </a:t>
            </a:r>
            <a:r>
              <a:rPr lang="fa-IR" dirty="0">
                <a:cs typeface="B Lotus" pitchFamily="2" charset="-78"/>
              </a:rPr>
              <a:t>بودن حقیقت آدمی (من عالی و من دانی، </a:t>
            </a:r>
            <a:r>
              <a:rPr lang="fa-IR" dirty="0" smtClean="0">
                <a:cs typeface="B Lotus" pitchFamily="2" charset="-78"/>
              </a:rPr>
              <a:t>بزرگی و </a:t>
            </a:r>
            <a:r>
              <a:rPr lang="fa-IR" dirty="0">
                <a:cs typeface="B Lotus" pitchFamily="2" charset="-78"/>
              </a:rPr>
              <a:t>بزرگواری روح)</a:t>
            </a:r>
          </a:p>
          <a:p>
            <a:r>
              <a:rPr lang="fa-IR" dirty="0" smtClean="0">
                <a:cs typeface="B Lotus" pitchFamily="2" charset="-78"/>
              </a:rPr>
              <a:t>سنخ تغییر مسیر (فصل انسان از حیوان و نبات)</a:t>
            </a:r>
          </a:p>
          <a:p>
            <a:pPr lvl="1"/>
            <a:r>
              <a:rPr lang="fa-IR" dirty="0" smtClean="0">
                <a:cs typeface="B Lotus" pitchFamily="2" charset="-78"/>
              </a:rPr>
              <a:t>بهره‌مندی از اختیار (امکان شروع تغییر از درون، نه فقط از بیرون یا واکنشی)</a:t>
            </a:r>
          </a:p>
          <a:p>
            <a:r>
              <a:rPr lang="fa-IR" dirty="0" smtClean="0">
                <a:cs typeface="B Lotus" pitchFamily="2" charset="-78"/>
              </a:rPr>
              <a:t>انواع تغییر مسیر:</a:t>
            </a:r>
          </a:p>
          <a:p>
            <a:pPr lvl="1"/>
            <a:r>
              <a:rPr lang="fa-IR" dirty="0" smtClean="0">
                <a:cs typeface="B Lotus" pitchFamily="2" charset="-78"/>
              </a:rPr>
              <a:t>عالی علیه دانی (توبه)</a:t>
            </a:r>
          </a:p>
          <a:p>
            <a:pPr lvl="1"/>
            <a:r>
              <a:rPr lang="fa-IR" dirty="0" smtClean="0">
                <a:cs typeface="B Lotus" pitchFamily="2" charset="-78"/>
              </a:rPr>
              <a:t>دانی علیه عالی (بلوا)</a:t>
            </a:r>
            <a:endParaRPr lang="fa-IR" dirty="0">
              <a:cs typeface="B Lotus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توبه، بزرگی و بزرگواری روح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6992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19200"/>
            <a:ext cx="8915400" cy="5410200"/>
          </a:xfrm>
        </p:spPr>
        <p:txBody>
          <a:bodyPr>
            <a:normAutofit/>
          </a:bodyPr>
          <a:lstStyle/>
          <a:p>
            <a:r>
              <a:rPr lang="fa-IR" sz="2800" b="1" dirty="0" smtClean="0">
                <a:cs typeface="B Lotus" pitchFamily="2" charset="-78"/>
              </a:rPr>
              <a:t>شرایط امکان توبه</a:t>
            </a:r>
          </a:p>
          <a:p>
            <a:pPr lvl="1"/>
            <a:r>
              <a:rPr lang="fa-IR" sz="2400" b="1" dirty="0" smtClean="0">
                <a:cs typeface="B Lotus" pitchFamily="2" charset="-78"/>
              </a:rPr>
              <a:t>به لحاظ عمل لازم التوبه: شدت عمل (آگاهی توبه‌کار از عظمت گناه)</a:t>
            </a:r>
          </a:p>
          <a:p>
            <a:pPr lvl="1"/>
            <a:r>
              <a:rPr lang="fa-IR" sz="2400" b="1" dirty="0" smtClean="0">
                <a:cs typeface="B Lotus" pitchFamily="2" charset="-78"/>
              </a:rPr>
              <a:t>به لحاظ شخص توبه‌کار: صاف بودن محل ضربه</a:t>
            </a:r>
          </a:p>
          <a:p>
            <a:pPr lvl="1"/>
            <a:r>
              <a:rPr lang="fa-IR" sz="2400" b="1" dirty="0" smtClean="0">
                <a:cs typeface="B Lotus" pitchFamily="2" charset="-78"/>
              </a:rPr>
              <a:t>به لحاظ زمانی (اهمیت توبه در جوانی)</a:t>
            </a:r>
          </a:p>
          <a:p>
            <a:pPr lvl="2"/>
            <a:r>
              <a:rPr lang="fa-IR" sz="2200" b="1" dirty="0" smtClean="0">
                <a:cs typeface="B Lotus" pitchFamily="2" charset="-78"/>
              </a:rPr>
              <a:t>عدم رسوخ (توجیه گناه)</a:t>
            </a:r>
          </a:p>
          <a:p>
            <a:pPr lvl="2"/>
            <a:r>
              <a:rPr lang="fa-IR" sz="2200" b="1" dirty="0" smtClean="0">
                <a:cs typeface="B Lotus" pitchFamily="2" charset="-78"/>
              </a:rPr>
              <a:t>توان مبارزه (عادت به گناه)</a:t>
            </a:r>
          </a:p>
          <a:p>
            <a:r>
              <a:rPr lang="fa-IR" sz="2800" b="1" dirty="0" smtClean="0">
                <a:cs typeface="B Lotus" pitchFamily="2" charset="-78"/>
              </a:rPr>
              <a:t>شرایط تحقق توبه (وقوع توبه)</a:t>
            </a:r>
          </a:p>
          <a:p>
            <a:pPr lvl="1"/>
            <a:r>
              <a:rPr lang="fa-IR" sz="2400" b="1" dirty="0" smtClean="0">
                <a:cs typeface="B Lotus" pitchFamily="2" charset="-78"/>
              </a:rPr>
              <a:t>به لحاظ زمانی (تا قبل مرگ، زیرا (1) توبه از درون است (2) تغییر در دنیاست</a:t>
            </a:r>
          </a:p>
          <a:p>
            <a:pPr lvl="1"/>
            <a:r>
              <a:rPr lang="fa-IR" sz="2400" b="1" dirty="0" smtClean="0">
                <a:cs typeface="B Lotus" pitchFamily="2" charset="-78"/>
              </a:rPr>
              <a:t>به لحاظ نحوه توبه کردن:</a:t>
            </a:r>
          </a:p>
          <a:p>
            <a:pPr lvl="2"/>
            <a:r>
              <a:rPr lang="fa-IR" sz="2200" b="1" dirty="0" smtClean="0">
                <a:cs typeface="B Lotus" pitchFamily="2" charset="-78"/>
              </a:rPr>
              <a:t>تحقق ارکان توبه (پشیمانی و عزم بر عدم تکرار)</a:t>
            </a:r>
          </a:p>
          <a:p>
            <a:pPr lvl="2"/>
            <a:r>
              <a:rPr lang="fa-IR" sz="2200" b="1" dirty="0" smtClean="0">
                <a:cs typeface="B Lotus" pitchFamily="2" charset="-78"/>
              </a:rPr>
              <a:t>تحقق شروط توبه</a:t>
            </a:r>
          </a:p>
          <a:p>
            <a:pPr lvl="3"/>
            <a:r>
              <a:rPr lang="fa-IR" sz="2000" b="1" dirty="0" smtClean="0">
                <a:cs typeface="B Lotus" pitchFamily="2" charset="-78"/>
              </a:rPr>
              <a:t>شروط قبولی (اعاده حق الله و حق الناس)</a:t>
            </a:r>
          </a:p>
          <a:p>
            <a:pPr lvl="3"/>
            <a:r>
              <a:rPr lang="fa-IR" sz="2000" b="1" dirty="0" smtClean="0">
                <a:cs typeface="B Lotus" pitchFamily="2" charset="-78"/>
              </a:rPr>
              <a:t>شروط کمال (آب کردن گوشتهای حرام و چشیدن تلخی طاعت در مقابل شیرینی معصیت)</a:t>
            </a:r>
          </a:p>
          <a:p>
            <a:pPr lvl="1"/>
            <a:endParaRPr lang="fa-IR" sz="2400" b="1" dirty="0">
              <a:cs typeface="B Lotus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شرایط توبه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907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1295399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آزادی بندگی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95600"/>
            <a:ext cx="7772400" cy="1915711"/>
          </a:xfrm>
        </p:spPr>
        <p:txBody>
          <a:bodyPr>
            <a:normAutofit fontScale="77500" lnSpcReduction="20000"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fa-IR" sz="3600" b="1" dirty="0" smtClean="0">
                <a:cs typeface="B Badr" pitchFamily="2" charset="-78"/>
              </a:rPr>
              <a:t>هدف زندگی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600" b="1" dirty="0" smtClean="0">
                <a:cs typeface="B Badr" pitchFamily="2" charset="-78"/>
              </a:rPr>
              <a:t>(آزادی معنوی) عبادت و دعا، توبه، بزرگی و بزرگواری روح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600" b="1" dirty="0" smtClean="0">
                <a:cs typeface="B Badr" pitchFamily="2" charset="-78"/>
              </a:rPr>
              <a:t>(ده گفتار) تقوا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600" b="1" dirty="0" smtClean="0">
                <a:cs typeface="B Badr" pitchFamily="2" charset="-78"/>
              </a:rPr>
              <a:t>(بیست گفتار) فواید و آثار ایمان</a:t>
            </a:r>
            <a:endParaRPr lang="fa-IR" sz="3600" b="1" dirty="0">
              <a:cs typeface="B Bad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176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مقایسه دو مبنا</a:t>
            </a:r>
            <a:endParaRPr lang="fa-IR" sz="4400" dirty="0">
              <a:cs typeface="B Titr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0"/>
            <a:ext cx="4040188" cy="3886200"/>
          </a:xfrm>
        </p:spPr>
        <p:txBody>
          <a:bodyPr/>
          <a:lstStyle/>
          <a:p>
            <a:r>
              <a:rPr lang="fa-IR" sz="3200" b="1" dirty="0" smtClean="0">
                <a:cs typeface="B Lotus" pitchFamily="2" charset="-78"/>
              </a:rPr>
              <a:t>افق انسان‌شناختی:</a:t>
            </a:r>
          </a:p>
          <a:p>
            <a:r>
              <a:rPr lang="fa-IR" sz="3200" b="1" dirty="0" smtClean="0">
                <a:cs typeface="B Lotus" pitchFamily="2" charset="-78"/>
              </a:rPr>
              <a:t>بحث هدف زندگی</a:t>
            </a:r>
          </a:p>
          <a:p>
            <a:endParaRPr lang="fa-IR" sz="3200" b="1" dirty="0" smtClean="0">
              <a:cs typeface="B Lotus" pitchFamily="2" charset="-78"/>
            </a:endParaRPr>
          </a:p>
          <a:p>
            <a:r>
              <a:rPr lang="fa-IR" sz="3200" b="1" dirty="0" smtClean="0">
                <a:cs typeface="B Lotus" pitchFamily="2" charset="-78"/>
              </a:rPr>
              <a:t>افق اجتماعی و کارکردی:</a:t>
            </a:r>
          </a:p>
          <a:p>
            <a:r>
              <a:rPr lang="fa-IR" sz="3200" b="1" dirty="0" smtClean="0">
                <a:cs typeface="B Lotus" pitchFamily="2" charset="-78"/>
              </a:rPr>
              <a:t>بحث تقوا و توبه</a:t>
            </a:r>
          </a:p>
          <a:p>
            <a:endParaRPr lang="fa-IR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2286000"/>
            <a:ext cx="4041775" cy="3886200"/>
          </a:xfrm>
        </p:spPr>
        <p:txBody>
          <a:bodyPr>
            <a:normAutofit/>
          </a:bodyPr>
          <a:lstStyle/>
          <a:p>
            <a:r>
              <a:rPr lang="fa-IR" sz="3200" b="1" dirty="0" smtClean="0">
                <a:cs typeface="B Lotus" pitchFamily="2" charset="-78"/>
              </a:rPr>
              <a:t>افق انسان‌شناختی: اگزیستانسیالیسم</a:t>
            </a:r>
          </a:p>
          <a:p>
            <a:endParaRPr lang="fa-IR" sz="3200" b="1" dirty="0">
              <a:cs typeface="B Lotus" pitchFamily="2" charset="-78"/>
            </a:endParaRPr>
          </a:p>
          <a:p>
            <a:r>
              <a:rPr lang="fa-IR" sz="3200" b="1" dirty="0" smtClean="0">
                <a:cs typeface="B Lotus" pitchFamily="2" charset="-78"/>
              </a:rPr>
              <a:t>افق اجتماعی و کارکردی:</a:t>
            </a:r>
          </a:p>
          <a:p>
            <a:r>
              <a:rPr lang="fa-IR" sz="3200" b="1" dirty="0" smtClean="0">
                <a:cs typeface="B Lotus" pitchFamily="2" charset="-78"/>
              </a:rPr>
              <a:t>لیبرالیسم</a:t>
            </a:r>
          </a:p>
          <a:p>
            <a:endParaRPr lang="fa-IR" dirty="0">
              <a:cs typeface="B Lotus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5"/>
            <a:ext cx="4040188" cy="994106"/>
          </a:xfrm>
        </p:spPr>
        <p:txBody>
          <a:bodyPr>
            <a:normAutofit/>
          </a:bodyPr>
          <a:lstStyle/>
          <a:p>
            <a:r>
              <a:rPr lang="fa-IR" sz="3200" b="1" dirty="0" smtClean="0"/>
              <a:t>اسلام: عبودیت</a:t>
            </a:r>
            <a:endParaRPr lang="fa-IR" sz="32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5"/>
            <a:ext cx="4041775" cy="917906"/>
          </a:xfrm>
        </p:spPr>
        <p:txBody>
          <a:bodyPr>
            <a:normAutofit/>
          </a:bodyPr>
          <a:lstStyle/>
          <a:p>
            <a:r>
              <a:rPr lang="fa-IR" sz="3200" b="1" dirty="0" smtClean="0"/>
              <a:t>غرب: آزادی</a:t>
            </a:r>
            <a:endParaRPr lang="fa-IR" sz="3200" b="1" dirty="0"/>
          </a:p>
        </p:txBody>
      </p:sp>
    </p:spTree>
    <p:extLst>
      <p:ext uri="{BB962C8B-B14F-4D97-AF65-F5344CB8AC3E}">
        <p14:creationId xmlns:p14="http://schemas.microsoft.com/office/powerpoint/2010/main" val="210442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uiExpand="1" build="p" animBg="1"/>
      <p:bldP spid="5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fa-IR" sz="3300" b="1" dirty="0">
                <a:cs typeface="B Lotus" pitchFamily="2" charset="-78"/>
              </a:rPr>
              <a:t>هدف زندگی: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>
                <a:cs typeface="B Lotus" pitchFamily="2" charset="-78"/>
              </a:rPr>
              <a:t>تحلیل کمال نهایی انسان از منظر متون دینی و تئوریهای موجود</a:t>
            </a:r>
          </a:p>
          <a:p>
            <a:pPr>
              <a:lnSpc>
                <a:spcPct val="120000"/>
              </a:lnSpc>
            </a:pPr>
            <a:r>
              <a:rPr lang="fa-IR" sz="3300" b="1" dirty="0">
                <a:cs typeface="B Lotus" pitchFamily="2" charset="-78"/>
              </a:rPr>
              <a:t>عبادت و دعا: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>
                <a:cs typeface="B Lotus" pitchFamily="2" charset="-78"/>
              </a:rPr>
              <a:t>ضمن تبیین درهم‌تنیدگی ابعاد معنوی و اجتماعی اسلام، مدعای مطرح در «هدف زندگی» (اصالت ایمان و تبعی بودن عدالت) تبیین و سپس برخی ثمرات دنیوی آن در زندگی دنیوی تحلیل می شود.</a:t>
            </a:r>
          </a:p>
          <a:p>
            <a:pPr>
              <a:lnSpc>
                <a:spcPct val="120000"/>
              </a:lnSpc>
            </a:pPr>
            <a:r>
              <a:rPr lang="fa-IR" sz="3300" b="1" dirty="0">
                <a:cs typeface="B Lotus" pitchFamily="2" charset="-78"/>
              </a:rPr>
              <a:t>تقوا: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>
                <a:cs typeface="B Lotus" pitchFamily="2" charset="-78"/>
              </a:rPr>
              <a:t> </a:t>
            </a:r>
            <a:r>
              <a:rPr lang="fa-IR" sz="2800" b="1" dirty="0" smtClean="0">
                <a:cs typeface="B Lotus" pitchFamily="2" charset="-78"/>
              </a:rPr>
              <a:t>اثبات ضرورت مطلق آن برای تمام مکاتب، و امکان عینی آن فقط در اسلام، تبیین نسبت آن با آزادی (ارائه تئوری رقیب) و سپس بیان ثمرات مترتب برآن</a:t>
            </a:r>
          </a:p>
          <a:p>
            <a:pPr>
              <a:lnSpc>
                <a:spcPct val="120000"/>
              </a:lnSpc>
            </a:pPr>
            <a:r>
              <a:rPr lang="fa-IR" sz="3300" b="1" dirty="0">
                <a:cs typeface="B Lotus" pitchFamily="2" charset="-78"/>
              </a:rPr>
              <a:t>فواید و آثار ایمان: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>
                <a:cs typeface="B Lotus" pitchFamily="2" charset="-78"/>
              </a:rPr>
              <a:t>اشاره‌ای به برخی ثمرات جنبی ایمان</a:t>
            </a:r>
          </a:p>
          <a:p>
            <a:pPr>
              <a:lnSpc>
                <a:spcPct val="120000"/>
              </a:lnSpc>
            </a:pPr>
            <a:r>
              <a:rPr lang="fa-IR" sz="3300" b="1" dirty="0">
                <a:cs typeface="B Lotus" pitchFamily="2" charset="-78"/>
              </a:rPr>
              <a:t>توبه، </a:t>
            </a:r>
            <a:r>
              <a:rPr lang="fa-IR" sz="3300" b="1" dirty="0" smtClean="0">
                <a:cs typeface="B Lotus" pitchFamily="2" charset="-78"/>
              </a:rPr>
              <a:t> </a:t>
            </a:r>
            <a:r>
              <a:rPr lang="fa-IR" sz="3300" b="1" dirty="0">
                <a:cs typeface="B Lotus" pitchFamily="2" charset="-78"/>
              </a:rPr>
              <a:t>بزرگی </a:t>
            </a:r>
            <a:r>
              <a:rPr lang="fa-IR" sz="3300" b="1" dirty="0" smtClean="0">
                <a:cs typeface="B Lotus" pitchFamily="2" charset="-78"/>
              </a:rPr>
              <a:t>و </a:t>
            </a:r>
            <a:r>
              <a:rPr lang="fa-IR" sz="3300" b="1" dirty="0">
                <a:cs typeface="B Lotus" pitchFamily="2" charset="-78"/>
              </a:rPr>
              <a:t>بزرگواری روح: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>
                <a:cs typeface="B Lotus" pitchFamily="2" charset="-78"/>
              </a:rPr>
              <a:t>  تبیین یک واقع بینی مهم در مسیر حرکت به سمت هدف زندگی با توجه به دو مقدمه مهم انسان‌شناختی (امکان تغییر مسیر در انسان و سنخ تغییر مسیر در انسان)</a:t>
            </a:r>
            <a:endParaRPr lang="fa-IR" sz="2800" b="1" dirty="0">
              <a:cs typeface="B Lotus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ارتباط بحثهای این مجموعه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6578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3721291"/>
          </a:xfrm>
        </p:spPr>
        <p:txBody>
          <a:bodyPr/>
          <a:lstStyle/>
          <a:p>
            <a:pPr algn="ctr"/>
            <a:endParaRPr lang="fa-IR" sz="3200" dirty="0" smtClean="0">
              <a:cs typeface="B Nazanin" pitchFamily="2" charset="-78"/>
            </a:endParaRPr>
          </a:p>
          <a:p>
            <a:pPr marL="109728" indent="0" algn="ctr">
              <a:buNone/>
            </a:pPr>
            <a:r>
              <a:rPr lang="fa-IR" sz="3600" b="1" dirty="0" smtClean="0">
                <a:cs typeface="B Nazanin" pitchFamily="2" charset="-78"/>
              </a:rPr>
              <a:t>نکته: روش شهید مطهری در حل مساله  </a:t>
            </a:r>
          </a:p>
          <a:p>
            <a:pPr algn="ctr"/>
            <a:endParaRPr lang="fa-IR" sz="3600" b="1" dirty="0">
              <a:cs typeface="B Nazanin" pitchFamily="2" charset="-78"/>
            </a:endParaRPr>
          </a:p>
          <a:p>
            <a:pPr marL="109728" indent="0" algn="ctr">
              <a:buNone/>
            </a:pPr>
            <a:r>
              <a:rPr lang="fa-IR" sz="3600" b="1" dirty="0" smtClean="0">
                <a:cs typeface="B Nazanin" pitchFamily="2" charset="-78"/>
              </a:rPr>
              <a:t>(تفاوت سنخ تحلیلهای وی با روشنفکرمآبان و اخباریون)</a:t>
            </a:r>
          </a:p>
          <a:p>
            <a:endParaRPr lang="fa-IR" dirty="0"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هدف زندگی 1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652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130000"/>
              </a:lnSpc>
              <a:buNone/>
            </a:pPr>
            <a:r>
              <a:rPr lang="fa-IR" sz="3200" b="1" dirty="0">
                <a:cs typeface="B Nazanin" pitchFamily="2" charset="-78"/>
              </a:rPr>
              <a:t>اخذ حل مساله از متون دینی: </a:t>
            </a:r>
            <a:endParaRPr lang="fa-IR" sz="3200" b="1" dirty="0" smtClean="0">
              <a:cs typeface="B Nazanin" pitchFamily="2" charset="-78"/>
            </a:endParaRPr>
          </a:p>
          <a:p>
            <a:pPr>
              <a:lnSpc>
                <a:spcPct val="130000"/>
              </a:lnSpc>
            </a:pPr>
            <a:r>
              <a:rPr lang="fa-IR" sz="3200" b="1" dirty="0" smtClean="0">
                <a:cs typeface="B Nazanin" pitchFamily="2" charset="-78"/>
              </a:rPr>
              <a:t>کلیدواژه: هدف </a:t>
            </a:r>
            <a:r>
              <a:rPr lang="fa-IR" sz="3200" b="1" dirty="0">
                <a:cs typeface="B Nazanin" pitchFamily="2" charset="-78"/>
              </a:rPr>
              <a:t>زندگی= فلسفه بعثت= فلسفه </a:t>
            </a:r>
            <a:r>
              <a:rPr lang="fa-IR" sz="3200" b="1" dirty="0" smtClean="0">
                <a:cs typeface="B Nazanin" pitchFamily="2" charset="-78"/>
              </a:rPr>
              <a:t>خلقت</a:t>
            </a:r>
          </a:p>
          <a:p>
            <a:pPr>
              <a:lnSpc>
                <a:spcPct val="130000"/>
              </a:lnSpc>
            </a:pPr>
            <a:r>
              <a:rPr lang="fa-IR" sz="3200" b="1" dirty="0" smtClean="0">
                <a:cs typeface="B Nazanin" pitchFamily="2" charset="-78"/>
              </a:rPr>
              <a:t>نتیجه اولیه: دو هدف قرآنی (عبودیت و عدالت) </a:t>
            </a:r>
          </a:p>
          <a:p>
            <a:pPr>
              <a:lnSpc>
                <a:spcPct val="130000"/>
              </a:lnSpc>
            </a:pPr>
            <a:r>
              <a:rPr lang="fa-IR" sz="3200" b="1" dirty="0" smtClean="0">
                <a:cs typeface="B Nazanin" pitchFamily="2" charset="-78"/>
              </a:rPr>
              <a:t>سه فرضیه: هر دو اصیل، اصالت عدالت، اصالت عبودیت</a:t>
            </a:r>
          </a:p>
          <a:p>
            <a:pPr>
              <a:lnSpc>
                <a:spcPct val="130000"/>
              </a:lnSpc>
            </a:pPr>
            <a:r>
              <a:rPr lang="fa-IR" sz="3200" b="1" dirty="0" smtClean="0">
                <a:cs typeface="B Nazanin" pitchFamily="2" charset="-78"/>
              </a:rPr>
              <a:t>نقد و بررسی</a:t>
            </a:r>
          </a:p>
          <a:p>
            <a:pPr>
              <a:lnSpc>
                <a:spcPct val="130000"/>
              </a:lnSpc>
            </a:pPr>
            <a:r>
              <a:rPr lang="fa-IR" sz="3200" b="1" dirty="0" smtClean="0">
                <a:cs typeface="B Nazanin" pitchFamily="2" charset="-78"/>
              </a:rPr>
              <a:t>نتیجه‌ گیری: عبودیت (ایمان به خدا) خودش هدف است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Titr" pitchFamily="2" charset="-78"/>
              </a:rPr>
              <a:t>هدف زندگی </a:t>
            </a:r>
            <a:r>
              <a:rPr lang="fa-IR" dirty="0" smtClean="0">
                <a:cs typeface="B Titr" pitchFamily="2" charset="-78"/>
              </a:rPr>
              <a:t>2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6422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02920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fa-IR" dirty="0" smtClean="0">
                    <a:cs typeface="B Lotus" pitchFamily="2" charset="-78"/>
                  </a:rPr>
                  <a:t>مقدمه1: زندگی اجتماعی</a:t>
                </a:r>
                <a14:m>
                  <m:oMath xmlns:m="http://schemas.openxmlformats.org/officeDocument/2006/math">
                    <m:r>
                      <a:rPr lang="fa-IR" i="1" smtClean="0">
                        <a:latin typeface="Cambria Math"/>
                        <a:ea typeface="Cambria Math"/>
                        <a:cs typeface="B Lotus" pitchFamily="2" charset="-78"/>
                      </a:rPr>
                      <m:t>←</m:t>
                    </m:r>
                  </m:oMath>
                </a14:m>
                <a:r>
                  <a:rPr lang="fa-IR" dirty="0" smtClean="0">
                    <a:cs typeface="B Lotus" pitchFamily="2" charset="-78"/>
                  </a:rPr>
                  <a:t>همکاری</a:t>
                </a:r>
                <a:r>
                  <a:rPr lang="fa-IR" dirty="0">
                    <a:ea typeface="Cambria Math"/>
                    <a:cs typeface="B Lotus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fa-IR" i="1">
                        <a:latin typeface="Cambria Math"/>
                        <a:ea typeface="Cambria Math"/>
                        <a:cs typeface="B Lotus" pitchFamily="2" charset="-78"/>
                      </a:rPr>
                      <m:t>←</m:t>
                    </m:r>
                  </m:oMath>
                </a14:m>
                <a:r>
                  <a:rPr lang="fa-IR" dirty="0" smtClean="0">
                    <a:cs typeface="B Lotus" pitchFamily="2" charset="-78"/>
                  </a:rPr>
                  <a:t>هدف مشترک برای زندگی</a:t>
                </a:r>
              </a:p>
              <a:p>
                <a:r>
                  <a:rPr lang="fa-IR" dirty="0" smtClean="0">
                    <a:cs typeface="B Lotus" pitchFamily="2" charset="-78"/>
                  </a:rPr>
                  <a:t>مقدمه2: معیارها: منطبق بر حقیقت، آرمان ساز، تعهدآور، دارای راهکار</a:t>
                </a:r>
              </a:p>
              <a:p>
                <a:pPr marL="109728" indent="0" algn="ctr">
                  <a:buNone/>
                </a:pPr>
                <a:r>
                  <a:rPr lang="fa-IR" dirty="0">
                    <a:cs typeface="B Lotus" pitchFamily="2" charset="-78"/>
                  </a:rPr>
                  <a:t> </a:t>
                </a:r>
                <a:r>
                  <a:rPr lang="fa-IR" sz="3100" dirty="0" smtClean="0">
                    <a:solidFill>
                      <a:srgbClr val="FF0000"/>
                    </a:solidFill>
                    <a:cs typeface="B Lotus" pitchFamily="2" charset="-78"/>
                  </a:rPr>
                  <a:t>دیدگاهها درباره هدف زندگی</a:t>
                </a:r>
                <a:endParaRPr lang="fa-IR" dirty="0" smtClean="0">
                  <a:solidFill>
                    <a:srgbClr val="FF0000"/>
                  </a:solidFill>
                  <a:cs typeface="B Lotus" pitchFamily="2" charset="-78"/>
                </a:endParaRPr>
              </a:p>
              <a:p>
                <a:pPr marL="109728" indent="0">
                  <a:buNone/>
                </a:pPr>
                <a:r>
                  <a:rPr lang="fa-IR" b="1" dirty="0" smtClean="0">
                    <a:solidFill>
                      <a:schemeClr val="accent4"/>
                    </a:solidFill>
                    <a:cs typeface="B Lotus" pitchFamily="2" charset="-78"/>
                  </a:rPr>
                  <a:t>1) بر مبنای ماتریالیسم (انکار عالمی ماورای ماده)</a:t>
                </a:r>
              </a:p>
              <a:p>
                <a:pPr marL="1280160">
                  <a:buFontTx/>
                  <a:buChar char="-"/>
                </a:pPr>
                <a:r>
                  <a:rPr lang="fa-IR" dirty="0" smtClean="0">
                    <a:cs typeface="B Lotus" pitchFamily="2" charset="-78"/>
                  </a:rPr>
                  <a:t>برخورداری بیشتر از مواهب (لذت و منافع مادی- قدرت)</a:t>
                </a:r>
              </a:p>
              <a:p>
                <a:pPr marL="1280160">
                  <a:buFontTx/>
                  <a:buChar char="-"/>
                </a:pPr>
                <a:r>
                  <a:rPr lang="fa-IR" dirty="0" smtClean="0">
                    <a:cs typeface="B Lotus" pitchFamily="2" charset="-78"/>
                  </a:rPr>
                  <a:t>خشکاندن ریشه تجاوز با الغای مالکیت خصوصی</a:t>
                </a:r>
              </a:p>
              <a:p>
                <a:pPr marL="1280160">
                  <a:buFontTx/>
                  <a:buChar char="-"/>
                </a:pPr>
                <a:r>
                  <a:rPr lang="fa-IR" dirty="0" smtClean="0">
                    <a:cs typeface="B Lotus" pitchFamily="2" charset="-78"/>
                  </a:rPr>
                  <a:t>لذت معنوی وجدان</a:t>
                </a:r>
              </a:p>
              <a:p>
                <a:pPr marL="1280160">
                  <a:buFontTx/>
                  <a:buChar char="-"/>
                </a:pPr>
                <a:r>
                  <a:rPr lang="fa-IR" dirty="0" smtClean="0">
                    <a:cs typeface="B Lotus" pitchFamily="2" charset="-78"/>
                  </a:rPr>
                  <a:t>آزادی و مسئولیت اجتماعی</a:t>
                </a:r>
              </a:p>
              <a:p>
                <a:pPr marL="109728" indent="0">
                  <a:buNone/>
                </a:pPr>
                <a:r>
                  <a:rPr lang="fa-IR" sz="3100" b="1" dirty="0" smtClean="0">
                    <a:solidFill>
                      <a:schemeClr val="accent4"/>
                    </a:solidFill>
                    <a:cs typeface="B Lotus" pitchFamily="2" charset="-78"/>
                  </a:rPr>
                  <a:t>2) بر مبنای واقعیت داشتن عالم معنا</a:t>
                </a:r>
              </a:p>
              <a:p>
                <a:pPr marL="1188720">
                  <a:buFontTx/>
                  <a:buChar char="-"/>
                </a:pPr>
                <a:r>
                  <a:rPr lang="fa-IR" dirty="0" smtClean="0">
                    <a:cs typeface="B Lotus" pitchFamily="2" charset="-78"/>
                  </a:rPr>
                  <a:t>وصول به حق (عرفا)</a:t>
                </a:r>
              </a:p>
              <a:p>
                <a:pPr marL="1188720">
                  <a:buFontTx/>
                  <a:buChar char="-"/>
                </a:pPr>
                <a:r>
                  <a:rPr lang="fa-IR" dirty="0" smtClean="0">
                    <a:cs typeface="B Lotus" pitchFamily="2" charset="-78"/>
                  </a:rPr>
                  <a:t>وصول به حکمت و عدالت (فلاسفه)</a:t>
                </a:r>
              </a:p>
              <a:p>
                <a:pPr marL="1188720">
                  <a:buFontTx/>
                  <a:buChar char="-"/>
                </a:pPr>
                <a:r>
                  <a:rPr lang="fa-IR" dirty="0" smtClean="0">
                    <a:cs typeface="B Lotus" pitchFamily="2" charset="-78"/>
                  </a:rPr>
                  <a:t>محبت ورزیدن به همگان (هندوئیسم)</a:t>
                </a:r>
              </a:p>
              <a:p>
                <a:pPr marL="1188720">
                  <a:buFontTx/>
                  <a:buChar char="-"/>
                </a:pPr>
                <a:r>
                  <a:rPr lang="fa-IR" dirty="0" smtClean="0">
                    <a:cs typeface="B Lotus" pitchFamily="2" charset="-78"/>
                  </a:rPr>
                  <a:t>زیبایی (سقراط)</a:t>
                </a:r>
              </a:p>
              <a:p>
                <a:pPr marL="109728" indent="0">
                  <a:buNone/>
                </a:pPr>
                <a:r>
                  <a:rPr lang="fa-IR" dirty="0" smtClean="0">
                    <a:solidFill>
                      <a:srgbClr val="0070C0"/>
                    </a:solidFill>
                    <a:cs typeface="B Lotus" pitchFamily="2" charset="-78"/>
                  </a:rPr>
                  <a:t>قول مختار: عبادت</a:t>
                </a:r>
                <a14:m>
                  <m:oMath xmlns:m="http://schemas.openxmlformats.org/officeDocument/2006/math">
                    <m:r>
                      <a:rPr lang="fa-IR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  <a:cs typeface="B Lotus" pitchFamily="2" charset="-78"/>
                      </a:rPr>
                      <m:t>←</m:t>
                    </m:r>
                  </m:oMath>
                </a14:m>
                <a:r>
                  <a:rPr lang="fa-IR" dirty="0" smtClean="0">
                    <a:solidFill>
                      <a:srgbClr val="0070C0"/>
                    </a:solidFill>
                    <a:cs typeface="B Lotus" pitchFamily="2" charset="-78"/>
                  </a:rPr>
                  <a:t>ایمان</a:t>
                </a:r>
                <a14:m>
                  <m:oMath xmlns:m="http://schemas.openxmlformats.org/officeDocument/2006/math">
                    <m:r>
                      <a:rPr lang="fa-IR" i="1">
                        <a:solidFill>
                          <a:srgbClr val="0070C0"/>
                        </a:solidFill>
                        <a:latin typeface="Cambria Math"/>
                        <a:ea typeface="Cambria Math"/>
                        <a:cs typeface="B Lotus" pitchFamily="2" charset="-78"/>
                      </a:rPr>
                      <m:t>←</m:t>
                    </m:r>
                  </m:oMath>
                </a14:m>
                <a:r>
                  <a:rPr lang="fa-IR" dirty="0" smtClean="0">
                    <a:solidFill>
                      <a:srgbClr val="0070C0"/>
                    </a:solidFill>
                    <a:cs typeface="B Lotus" pitchFamily="2" charset="-78"/>
                  </a:rPr>
                  <a:t>حقیقت (عبادت=حق پرستی)</a:t>
                </a:r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029200"/>
              </a:xfrm>
              <a:blipFill rotWithShape="1">
                <a:blip r:embed="rId2"/>
                <a:stretch>
                  <a:fillRect t="-1576" r="-74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Titr" pitchFamily="2" charset="-78"/>
              </a:rPr>
              <a:t>هدف زندگی </a:t>
            </a:r>
            <a:r>
              <a:rPr lang="fa-IR" dirty="0" smtClean="0">
                <a:cs typeface="B Titr" pitchFamily="2" charset="-78"/>
              </a:rPr>
              <a:t>3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2643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Titr" pitchFamily="2" charset="-78"/>
              </a:rPr>
              <a:t>عبادت و </a:t>
            </a:r>
            <a:r>
              <a:rPr lang="fa-IR" dirty="0" smtClean="0">
                <a:cs typeface="B Titr" pitchFamily="2" charset="-78"/>
              </a:rPr>
              <a:t>دعا</a:t>
            </a:r>
            <a:endParaRPr lang="fa-I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34000" y="1447800"/>
            <a:ext cx="1371600" cy="3886200"/>
          </a:xfrm>
        </p:spPr>
        <p:txBody>
          <a:bodyPr/>
          <a:lstStyle/>
          <a:p>
            <a:r>
              <a:rPr lang="fa-IR" dirty="0" smtClean="0">
                <a:cs typeface="B Titr" pitchFamily="2" charset="-78"/>
              </a:rPr>
              <a:t>احکام اسلام</a:t>
            </a:r>
          </a:p>
          <a:p>
            <a:r>
              <a:rPr lang="fa-IR" dirty="0" smtClean="0">
                <a:cs typeface="B Titr" pitchFamily="2" charset="-78"/>
              </a:rPr>
              <a:t>دو بعد فردی (عبادی) و </a:t>
            </a:r>
          </a:p>
          <a:p>
            <a:r>
              <a:rPr lang="fa-IR" dirty="0" smtClean="0">
                <a:cs typeface="B Titr" pitchFamily="2" charset="-78"/>
              </a:rPr>
              <a:t>اجتماعی دارد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953000" cy="39417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a-IR" sz="2800" b="1" dirty="0" smtClean="0">
                <a:cs typeface="B Lotus" pitchFamily="2" charset="-78"/>
              </a:rPr>
              <a:t>تبیین صحیح:</a:t>
            </a:r>
          </a:p>
          <a:p>
            <a:pPr marL="109728" indent="0">
              <a:buNone/>
            </a:pPr>
            <a:endParaRPr lang="fa-IR" sz="2800" b="1" dirty="0" smtClean="0">
              <a:cs typeface="B Lotus" pitchFamily="2" charset="-78"/>
            </a:endParaRPr>
          </a:p>
          <a:p>
            <a:r>
              <a:rPr lang="fa-IR" sz="2800" b="1" dirty="0" smtClean="0">
                <a:cs typeface="B Lotus" pitchFamily="2" charset="-78"/>
              </a:rPr>
              <a:t>فردی (عبادی)، در عین حال اجتماعی بودن</a:t>
            </a:r>
          </a:p>
          <a:p>
            <a:pPr marL="109728" indent="0">
              <a:buNone/>
            </a:pPr>
            <a:r>
              <a:rPr lang="fa-IR" sz="2800" b="1" dirty="0" smtClean="0">
                <a:cs typeface="B Lotus" pitchFamily="2" charset="-78"/>
              </a:rPr>
              <a:t>دلیل: مثال جماعت در عبادات</a:t>
            </a:r>
          </a:p>
          <a:p>
            <a:pPr marL="109728" indent="0">
              <a:buNone/>
            </a:pPr>
            <a:endParaRPr lang="fa-IR" sz="2800" b="1" dirty="0" smtClean="0">
              <a:cs typeface="B Lotus" pitchFamily="2" charset="-78"/>
            </a:endParaRPr>
          </a:p>
          <a:p>
            <a:r>
              <a:rPr lang="fa-IR" sz="2800" b="1" dirty="0" smtClean="0">
                <a:cs typeface="B Lotus" pitchFamily="2" charset="-78"/>
              </a:rPr>
              <a:t>اجتماعی، در عین فردی بودن</a:t>
            </a:r>
          </a:p>
          <a:p>
            <a:pPr marL="109728" indent="0">
              <a:buNone/>
            </a:pPr>
            <a:r>
              <a:rPr lang="fa-IR" sz="2800" b="1" dirty="0" smtClean="0">
                <a:cs typeface="B Lotus" pitchFamily="2" charset="-78"/>
              </a:rPr>
              <a:t>دلیل: در همگی اخلاص شرط است</a:t>
            </a:r>
            <a:endParaRPr lang="fa-IR" sz="2800" b="1" dirty="0">
              <a:cs typeface="B Lotus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3200" y="1444294"/>
            <a:ext cx="2133600" cy="39417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a-IR" sz="2800" b="1" dirty="0" smtClean="0">
                <a:cs typeface="B Lotus" pitchFamily="2" charset="-78"/>
              </a:rPr>
              <a:t>فهم انحرافی:</a:t>
            </a:r>
          </a:p>
          <a:p>
            <a:endParaRPr lang="fa-IR" sz="2800" b="1" dirty="0" smtClean="0">
              <a:cs typeface="B Lotus" pitchFamily="2" charset="-78"/>
            </a:endParaRPr>
          </a:p>
          <a:p>
            <a:r>
              <a:rPr lang="fa-IR" sz="2800" b="1" dirty="0" smtClean="0">
                <a:cs typeface="B Lotus" pitchFamily="2" charset="-78"/>
              </a:rPr>
              <a:t>تاکید فقط بر عبادات</a:t>
            </a:r>
          </a:p>
          <a:p>
            <a:endParaRPr lang="fa-IR" sz="2800" b="1" dirty="0" smtClean="0">
              <a:cs typeface="B Lotus" pitchFamily="2" charset="-78"/>
            </a:endParaRPr>
          </a:p>
          <a:p>
            <a:endParaRPr lang="fa-IR" sz="2800" b="1" dirty="0">
              <a:cs typeface="B Lotus" pitchFamily="2" charset="-78"/>
            </a:endParaRPr>
          </a:p>
          <a:p>
            <a:r>
              <a:rPr lang="fa-IR" sz="2800" b="1" dirty="0" smtClean="0">
                <a:cs typeface="B Lotus" pitchFamily="2" charset="-78"/>
              </a:rPr>
              <a:t>تاکید فقط بر اجتماعیات</a:t>
            </a:r>
            <a:endParaRPr lang="fa-IR" sz="2800" b="1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367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pPr algn="ctr"/>
            <a:r>
              <a:rPr lang="fa-IR" sz="2600" b="1" dirty="0" smtClean="0">
                <a:cs typeface="B Lotus" pitchFamily="2" charset="-78"/>
              </a:rPr>
              <a:t>عبادت و دعا از طرفی خودشان هدفند:</a:t>
            </a:r>
          </a:p>
          <a:p>
            <a:pPr lvl="1"/>
            <a:r>
              <a:rPr lang="fa-IR" sz="2200" b="1" dirty="0" smtClean="0">
                <a:cs typeface="B Lotus" pitchFamily="2" charset="-78"/>
              </a:rPr>
              <a:t>دلیل نقلی: ما خلقت الجن و الانس الا لیعبدون</a:t>
            </a:r>
          </a:p>
          <a:p>
            <a:pPr lvl="1"/>
            <a:r>
              <a:rPr lang="fa-IR" sz="2200" b="1" dirty="0" smtClean="0">
                <a:cs typeface="B Lotus" pitchFamily="2" charset="-78"/>
              </a:rPr>
              <a:t>دلیل عقلی: روح عبادت تقرب (ربوبیت) است (اشاره به مراتب ربوبیت)</a:t>
            </a:r>
          </a:p>
          <a:p>
            <a:pPr algn="ctr"/>
            <a:r>
              <a:rPr lang="fa-IR" sz="2600" b="1" dirty="0" smtClean="0">
                <a:cs typeface="B Lotus" pitchFamily="2" charset="-78"/>
              </a:rPr>
              <a:t>در عین حال کارکرد وسیله‌ای هم دارند:</a:t>
            </a:r>
          </a:p>
          <a:p>
            <a:pPr lvl="1"/>
            <a:r>
              <a:rPr lang="fa-IR" b="1" dirty="0" smtClean="0">
                <a:cs typeface="B Lotus" pitchFamily="2" charset="-78"/>
              </a:rPr>
              <a:t>تبیین تحلیلی: انسان زود به زود به یاد خدا بیفتد و ادب حضور نگه دارد. بدین ترتیب پشتوانه می شوند برای:</a:t>
            </a:r>
          </a:p>
          <a:p>
            <a:pPr lvl="2"/>
            <a:r>
              <a:rPr lang="fa-IR" b="1" dirty="0" smtClean="0">
                <a:cs typeface="B Lotus" pitchFamily="2" charset="-78"/>
              </a:rPr>
              <a:t>اخلاق: اساس اخلاق گذشتن از خودخواهی برای هدفی برتر است.</a:t>
            </a:r>
          </a:p>
          <a:p>
            <a:pPr lvl="2"/>
            <a:r>
              <a:rPr lang="fa-IR" b="1" dirty="0" smtClean="0">
                <a:cs typeface="B Lotus" pitchFamily="2" charset="-78"/>
              </a:rPr>
              <a:t>عدالت: اساس رعایت حق دیگران، گذشتن از منافع خود است.</a:t>
            </a:r>
          </a:p>
          <a:p>
            <a:pPr lvl="1"/>
            <a:r>
              <a:rPr lang="fa-IR" b="1" dirty="0" smtClean="0">
                <a:cs typeface="B Lotus" pitchFamily="2" charset="-78"/>
              </a:rPr>
              <a:t>تبیین مصداقی: حاوی برنامه‌های تربیتی‌اند. مثلا در نماز:</a:t>
            </a:r>
          </a:p>
          <a:p>
            <a:pPr lvl="2"/>
            <a:r>
              <a:rPr lang="fa-IR" b="1" dirty="0" smtClean="0">
                <a:cs typeface="B Lotus" pitchFamily="2" charset="-78"/>
              </a:rPr>
              <a:t>فردی: نظافت، انضباط زمانی، انضباط در احساسات، انضباط رفتاری (طمأنینه)</a:t>
            </a:r>
          </a:p>
          <a:p>
            <a:pPr lvl="2"/>
            <a:r>
              <a:rPr lang="fa-IR" b="1" dirty="0" smtClean="0">
                <a:cs typeface="B Lotus" pitchFamily="2" charset="-78"/>
              </a:rPr>
              <a:t>اجتماعی: در موضع‌گیری با:</a:t>
            </a:r>
          </a:p>
          <a:p>
            <a:pPr lvl="3"/>
            <a:r>
              <a:rPr lang="fa-IR" b="1" dirty="0" smtClean="0">
                <a:cs typeface="B Lotus" pitchFamily="2" charset="-78"/>
              </a:rPr>
              <a:t>عموم مردم: مساله حق الناس و غصبی نبودن مکان و لباس و ...</a:t>
            </a:r>
          </a:p>
          <a:p>
            <a:pPr lvl="3"/>
            <a:r>
              <a:rPr lang="fa-IR" b="1" dirty="0" smtClean="0">
                <a:cs typeface="B Lotus" pitchFamily="2" charset="-78"/>
              </a:rPr>
              <a:t>خودی‌ها: خود را عضو جامعه دیدین(ضمایر </a:t>
            </a:r>
            <a:r>
              <a:rPr lang="fa-IR" b="1" dirty="0">
                <a:cs typeface="B Lotus" pitchFamily="2" charset="-78"/>
              </a:rPr>
              <a:t>جمع</a:t>
            </a:r>
            <a:r>
              <a:rPr lang="fa-IR" b="1" dirty="0" smtClean="0">
                <a:cs typeface="B Lotus" pitchFamily="2" charset="-78"/>
              </a:rPr>
              <a:t>)، جهت‌گیری واحد (قبله)، همزیستی مسالمت‌آمیز (سلام)</a:t>
            </a:r>
          </a:p>
          <a:p>
            <a:pPr lvl="3"/>
            <a:r>
              <a:rPr lang="fa-IR" b="1" dirty="0" smtClean="0">
                <a:cs typeface="B Lotus" pitchFamily="2" charset="-78"/>
              </a:rPr>
              <a:t>دشمن: عدم مرعوبیت (الله اکبر)</a:t>
            </a:r>
            <a:endParaRPr lang="fa-IR" b="1" dirty="0">
              <a:cs typeface="B Lotus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عبادت و دعا 2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5192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183</TotalTime>
  <Words>1062</Words>
  <Application>Microsoft Office PowerPoint</Application>
  <PresentationFormat>On-screen Show (4:3)</PresentationFormat>
  <Paragraphs>140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بسم الله الرحمن الرحیم</vt:lpstr>
      <vt:lpstr>آزادی بندگی</vt:lpstr>
      <vt:lpstr>مقایسه دو مبنا</vt:lpstr>
      <vt:lpstr>ارتباط بحثهای این مجموعه</vt:lpstr>
      <vt:lpstr>هدف زندگی 1</vt:lpstr>
      <vt:lpstr>هدف زندگی 2</vt:lpstr>
      <vt:lpstr>هدف زندگی 3</vt:lpstr>
      <vt:lpstr>عبادت و دعا</vt:lpstr>
      <vt:lpstr>عبادت و دعا 2</vt:lpstr>
      <vt:lpstr>تقوی</vt:lpstr>
      <vt:lpstr>آثار تقوی</vt:lpstr>
      <vt:lpstr>توبه، بزرگی و بزرگواری روح</vt:lpstr>
      <vt:lpstr>شرایط توبه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mpc</dc:creator>
  <cp:lastModifiedBy>mpc</cp:lastModifiedBy>
  <cp:revision>15</cp:revision>
  <dcterms:created xsi:type="dcterms:W3CDTF">2014-12-24T15:52:21Z</dcterms:created>
  <dcterms:modified xsi:type="dcterms:W3CDTF">2014-12-24T18:56:04Z</dcterms:modified>
</cp:coreProperties>
</file>