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75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3" r:id="rId1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03/02/1446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>
                <a:cs typeface="B Titr" pitchFamily="2" charset="-78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a-IR" b="1" dirty="0">
                <a:solidFill>
                  <a:srgbClr val="C00000"/>
                </a:solidFill>
                <a:cs typeface="B Mitra" pitchFamily="2" charset="-78"/>
              </a:rPr>
              <a:t>2) ثمرات شهادت در جامعه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احیای جامعه (دمیدن روح حماسه و شخصیت دادن به جامعه)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جاودانه کردن آرمان و اندیشه خود (کتابت با خون در تاریخ: نقد)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شفاعت کردن (شفاعت هدایت)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solidFill>
                  <a:srgbClr val="C00000"/>
                </a:solidFill>
                <a:cs typeface="B Mitra" pitchFamily="2" charset="-78"/>
              </a:rPr>
              <a:t> 3) ارتباط با شهید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>
                <a:cs typeface="B Mitra" pitchFamily="2" charset="-78"/>
              </a:rPr>
              <a:t>گریه بر شهید (شهادت یک اقدام مطلوب است در وضع نامطلوب. انس روحی با شهید، تا آن زمینه تکرار نشود)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>
                <a:cs typeface="B Mitra" pitchFamily="2" charset="-78"/>
              </a:rPr>
              <a:t>تربت شهید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>
                <a:cs typeface="B Titr" pitchFamily="2" charset="-78"/>
              </a:rPr>
              <a:t>ادامه تحلیل شهید و شهادت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101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fa-IR" b="1">
                <a:cs typeface="B Mitra" pitchFamily="2" charset="-78"/>
              </a:rPr>
              <a:t>حادثه عاشورا دو صفحه دارد: ظلمانی و نورانی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b="1">
                <a:cs typeface="B Mitra" pitchFamily="2" charset="-78"/>
              </a:rPr>
              <a:t>1)‌ظلمانی: یزیدیان و شقاوتهای بی‌نظیر آنها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b="1">
                <a:cs typeface="B Mitra" pitchFamily="2" charset="-78"/>
              </a:rPr>
              <a:t>2) نورانی: شرایط تقدس یک نهضت: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fa-IR" b="1">
                <a:cs typeface="B Mitra" pitchFamily="2" charset="-78"/>
              </a:rPr>
              <a:t>از حیث خود نهضت: </a:t>
            </a:r>
          </a:p>
          <a:p>
            <a:pPr marL="1117854" lvl="2" indent="-514350">
              <a:lnSpc>
                <a:spcPct val="150000"/>
              </a:lnSpc>
              <a:buFont typeface="+mj-lt"/>
              <a:buAutoNum type="arabicPeriod"/>
            </a:pPr>
            <a:r>
              <a:rPr lang="fa-IR" b="1">
                <a:cs typeface="B Mitra" pitchFamily="2" charset="-78"/>
              </a:rPr>
              <a:t>به خاطر انسانیت نه منافع فردی و قومی</a:t>
            </a:r>
          </a:p>
          <a:p>
            <a:pPr marL="1117854" lvl="2" indent="-514350">
              <a:lnSpc>
                <a:spcPct val="150000"/>
              </a:lnSpc>
              <a:buFont typeface="+mj-lt"/>
              <a:buAutoNum type="arabicPeriod"/>
            </a:pPr>
            <a:r>
              <a:rPr lang="fa-IR" b="1">
                <a:cs typeface="B Mitra" pitchFamily="2" charset="-78"/>
              </a:rPr>
              <a:t>تک بودن (نوری در ظلمات محض)</a:t>
            </a:r>
          </a:p>
          <a:p>
            <a:pPr marL="1117854" lvl="2" indent="-514350">
              <a:lnSpc>
                <a:spcPct val="150000"/>
              </a:lnSpc>
              <a:buFont typeface="+mj-lt"/>
              <a:buAutoNum type="arabicPeriod"/>
            </a:pPr>
            <a:r>
              <a:rPr lang="fa-IR" b="1">
                <a:cs typeface="B Mitra" pitchFamily="2" charset="-78"/>
              </a:rPr>
              <a:t>مبتنی بر درک عمیق مسائل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fa-IR" b="1">
                <a:cs typeface="B Mitra" pitchFamily="2" charset="-78"/>
              </a:rPr>
              <a:t>از حیث رهبری آن: </a:t>
            </a:r>
          </a:p>
          <a:p>
            <a:pPr marL="603504" lvl="2" indent="0">
              <a:lnSpc>
                <a:spcPct val="150000"/>
              </a:lnSpc>
              <a:buNone/>
            </a:pPr>
            <a:r>
              <a:rPr lang="fa-IR" b="1">
                <a:cs typeface="B Mitra" pitchFamily="2" charset="-78"/>
              </a:rPr>
              <a:t>بزرگی و حماسه، کلید شخصیت امام حسین ع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fa-IR" b="1">
                <a:cs typeface="B Mitra" pitchFamily="2" charset="-78"/>
              </a:rPr>
              <a:t>از حیث ثمراتش: </a:t>
            </a:r>
          </a:p>
          <a:p>
            <a:pPr marL="603504" lvl="2" indent="0">
              <a:lnSpc>
                <a:spcPct val="150000"/>
              </a:lnSpc>
              <a:buNone/>
            </a:pPr>
            <a:r>
              <a:rPr lang="fa-IR" b="1">
                <a:cs typeface="B Mitra" pitchFamily="2" charset="-78"/>
              </a:rPr>
              <a:t>عامل شخصیت یافتن جامعه اسلامی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a-IR" sz="2700" b="1">
                <a:cs typeface="B Mitra" pitchFamily="2" charset="-78"/>
              </a:rPr>
              <a:t>[نکته: ثمره توجه به جنبه نورانی برای اصلاح عزاداری]</a:t>
            </a:r>
          </a:p>
          <a:p>
            <a:pPr marL="1117854" lvl="2" indent="-514350">
              <a:lnSpc>
                <a:spcPct val="150000"/>
              </a:lnSpc>
              <a:buFont typeface="+mj-lt"/>
              <a:buAutoNum type="arabicPeriod"/>
            </a:pP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0140" y="4549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د) تحلیل عاشورا بر اساس علت صوری</a:t>
            </a:r>
            <a:br>
              <a:rPr lang="fa-IR" dirty="0">
                <a:cs typeface="B Titr" pitchFamily="2" charset="-78"/>
              </a:rPr>
            </a:br>
            <a:r>
              <a:rPr lang="fa-IR" sz="3100" dirty="0">
                <a:cs typeface="B Titr" pitchFamily="2" charset="-78"/>
              </a:rPr>
              <a:t>[این عملیاتی که صورت گرفته مجموعا چه شکلی است]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1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 fontScale="85000" lnSpcReduction="1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باقی و زنده نگه داشتن آن، چون: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>
                <a:cs typeface="B Mitra" pitchFamily="2" charset="-78"/>
              </a:rPr>
              <a:t>حماسه بشریت بود.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>
                <a:cs typeface="B Mitra" pitchFamily="2" charset="-78"/>
              </a:rPr>
              <a:t>تعظیم شعائر است (بحثی درباره اهمیت شعائر و ظواهر برای حفظ باطن دین) [نقدی درباره موضع ایشان درباره انکار شعار تصویری و عددی]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راه آن: 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solidFill>
                  <a:srgbClr val="C00000"/>
                </a:solidFill>
                <a:cs typeface="B Mitra" pitchFamily="2" charset="-78"/>
              </a:rPr>
              <a:t>الف) عزاداری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 اما چرا عزا و گریه، نه شادی و خنده؟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>
                <a:cs typeface="B Mitra" pitchFamily="2" charset="-78"/>
              </a:rPr>
              <a:t>تفاوت منطق </a:t>
            </a:r>
            <a:r>
              <a:rPr lang="fa-IR" b="1" dirty="0" err="1">
                <a:cs typeface="B Mitra" pitchFamily="2" charset="-78"/>
              </a:rPr>
              <a:t>فردگرا</a:t>
            </a:r>
            <a:r>
              <a:rPr lang="fa-IR" b="1" dirty="0">
                <a:cs typeface="B Mitra" pitchFamily="2" charset="-78"/>
              </a:rPr>
              <a:t> و </a:t>
            </a:r>
            <a:r>
              <a:rPr lang="fa-IR" b="1" dirty="0" err="1">
                <a:cs typeface="B Mitra" pitchFamily="2" charset="-78"/>
              </a:rPr>
              <a:t>جامعه‌گرا</a:t>
            </a:r>
            <a:r>
              <a:rPr lang="fa-IR" b="1" dirty="0">
                <a:cs typeface="B Mitra" pitchFamily="2" charset="-78"/>
              </a:rPr>
              <a:t>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>
                <a:cs typeface="B Mitra" pitchFamily="2" charset="-78"/>
              </a:rPr>
              <a:t>تفاوت خنده و گریه در هویت انسان (تشبیه به شهوت و عشق)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>
                <a:cs typeface="B Titr" pitchFamily="2" charset="-78"/>
              </a:rPr>
              <a:t>3) وظیفه ما در قبال واقعه عاشورا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392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3312"/>
            <a:ext cx="8686800" cy="5504688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fa-IR" b="1" dirty="0">
                <a:solidFill>
                  <a:srgbClr val="C00000"/>
                </a:solidFill>
                <a:cs typeface="B Mitra" pitchFamily="2" charset="-78"/>
              </a:rPr>
              <a:t>ب) مبارزه با تحریفات آن</a:t>
            </a:r>
          </a:p>
          <a:p>
            <a:pPr marL="624078" indent="-514350">
              <a:buAutoNum type="arabicPeriod"/>
            </a:pPr>
            <a:r>
              <a:rPr lang="fa-IR" b="1" dirty="0">
                <a:cs typeface="B Mitra" pitchFamily="2" charset="-78"/>
              </a:rPr>
              <a:t>معنای تحریف (تغییر از مسیر اصلی)</a:t>
            </a:r>
          </a:p>
          <a:p>
            <a:pPr marL="624078" indent="-514350">
              <a:buAutoNum type="arabicPeriod"/>
            </a:pPr>
            <a:r>
              <a:rPr lang="fa-IR" b="1" dirty="0">
                <a:cs typeface="B Mitra" pitchFamily="2" charset="-78"/>
              </a:rPr>
              <a:t>اهمیت آن (تناسب دارد با موضوع مورد تحریف و کارکرد آن موضوع)</a:t>
            </a:r>
          </a:p>
          <a:p>
            <a:pPr marL="624078" indent="-514350">
              <a:buAutoNum type="arabicPeriod"/>
            </a:pPr>
            <a:r>
              <a:rPr lang="fa-IR" b="1" dirty="0">
                <a:cs typeface="B Mitra" pitchFamily="2" charset="-78"/>
              </a:rPr>
              <a:t>انواع آن</a:t>
            </a:r>
          </a:p>
          <a:p>
            <a:pPr marL="880110" lvl="1" indent="-514350">
              <a:buAutoNum type="arabicPeriod"/>
            </a:pPr>
            <a:r>
              <a:rPr lang="fa-IR" b="1" dirty="0">
                <a:cs typeface="B Mitra" pitchFamily="2" charset="-78"/>
              </a:rPr>
              <a:t>لفظی</a:t>
            </a:r>
          </a:p>
          <a:p>
            <a:pPr marL="880110" lvl="1" indent="-514350">
              <a:buAutoNum type="arabicPeriod"/>
            </a:pPr>
            <a:r>
              <a:rPr lang="fa-IR" b="1" dirty="0">
                <a:cs typeface="B Mitra" pitchFamily="2" charset="-78"/>
              </a:rPr>
              <a:t>معنوی </a:t>
            </a:r>
          </a:p>
          <a:p>
            <a:pPr marL="1117854" lvl="2" indent="-514350">
              <a:buAutoNum type="arabicPeriod"/>
            </a:pPr>
            <a:r>
              <a:rPr lang="fa-IR" b="1" dirty="0">
                <a:cs typeface="B Mitra" pitchFamily="2" charset="-78"/>
              </a:rPr>
              <a:t>در اصل فلسفه قیام و شهادت: </a:t>
            </a:r>
            <a:r>
              <a:rPr lang="fa-IR" b="1" dirty="0" err="1">
                <a:cs typeface="B Mitra" pitchFamily="2" charset="-78"/>
              </a:rPr>
              <a:t>گناهکارسازی</a:t>
            </a:r>
            <a:r>
              <a:rPr lang="fa-IR" b="1" dirty="0">
                <a:cs typeface="B Mitra" pitchFamily="2" charset="-78"/>
              </a:rPr>
              <a:t> + دستور خصوصی</a:t>
            </a:r>
          </a:p>
          <a:p>
            <a:pPr marL="1117854" lvl="2" indent="-514350">
              <a:buAutoNum type="arabicPeriod"/>
            </a:pPr>
            <a:r>
              <a:rPr lang="fa-IR" b="1" dirty="0">
                <a:cs typeface="B Mitra" pitchFamily="2" charset="-78"/>
              </a:rPr>
              <a:t>در چرایی تاکید بر آن  عزاداری: تسلی مادر + </a:t>
            </a:r>
            <a:r>
              <a:rPr lang="fa-IR" b="1" dirty="0" err="1">
                <a:cs typeface="B Mitra" pitchFamily="2" charset="-78"/>
              </a:rPr>
              <a:t>تاثر</a:t>
            </a:r>
            <a:r>
              <a:rPr lang="fa-IR" b="1" dirty="0">
                <a:cs typeface="B Mitra" pitchFamily="2" charset="-78"/>
              </a:rPr>
              <a:t> بر </a:t>
            </a:r>
            <a:r>
              <a:rPr lang="fa-IR" b="1" dirty="0" err="1">
                <a:cs typeface="B Mitra" pitchFamily="2" charset="-78"/>
              </a:rPr>
              <a:t>نفله</a:t>
            </a:r>
            <a:r>
              <a:rPr lang="fa-IR" b="1" dirty="0">
                <a:cs typeface="B Mitra" pitchFamily="2" charset="-78"/>
              </a:rPr>
              <a:t> شدن [نقد: مقصود از تسلی]</a:t>
            </a:r>
          </a:p>
          <a:p>
            <a:pPr marL="624078" indent="-514350">
              <a:buAutoNum type="arabicPeriod"/>
            </a:pPr>
            <a:r>
              <a:rPr lang="fa-IR" b="1" dirty="0">
                <a:cs typeface="B Mitra" pitchFamily="2" charset="-78"/>
              </a:rPr>
              <a:t>عوامل آن:</a:t>
            </a:r>
          </a:p>
          <a:p>
            <a:pPr marL="880110" lvl="1" indent="-514350">
              <a:buAutoNum type="arabicPeriod"/>
            </a:pPr>
            <a:r>
              <a:rPr lang="fa-IR" b="1" dirty="0">
                <a:cs typeface="B Mitra" pitchFamily="2" charset="-78"/>
              </a:rPr>
              <a:t>عمومی (</a:t>
            </a:r>
            <a:r>
              <a:rPr lang="fa-IR" b="1" dirty="0" err="1">
                <a:cs typeface="B Mitra" pitchFamily="2" charset="-78"/>
              </a:rPr>
              <a:t>غرض‌ورزی</a:t>
            </a:r>
            <a:r>
              <a:rPr lang="fa-IR" b="1" dirty="0">
                <a:cs typeface="B Mitra" pitchFamily="2" charset="-78"/>
              </a:rPr>
              <a:t> + </a:t>
            </a:r>
            <a:r>
              <a:rPr lang="fa-IR" b="1" dirty="0" err="1">
                <a:cs typeface="B Mitra" pitchFamily="2" charset="-78"/>
              </a:rPr>
              <a:t>اسطوره‌سازی</a:t>
            </a:r>
            <a:r>
              <a:rPr lang="fa-IR" b="1" dirty="0">
                <a:cs typeface="B Mitra" pitchFamily="2" charset="-78"/>
              </a:rPr>
              <a:t> + تمایل و دوستی)</a:t>
            </a:r>
          </a:p>
          <a:p>
            <a:pPr marL="880110" lvl="1" indent="-514350">
              <a:buAutoNum type="arabicPeriod"/>
            </a:pPr>
            <a:r>
              <a:rPr lang="fa-IR" b="1" dirty="0">
                <a:cs typeface="B Mitra" pitchFamily="2" charset="-78"/>
              </a:rPr>
              <a:t>خصوصی (ثواب گریه = خود گریه موضوعیت دارد+ از هر راهی مجاز است)</a:t>
            </a:r>
          </a:p>
          <a:p>
            <a:pPr marL="624078" indent="-514350">
              <a:buAutoNum type="arabicPeriod"/>
            </a:pPr>
            <a:r>
              <a:rPr lang="fa-IR" b="1" dirty="0">
                <a:cs typeface="B Mitra" pitchFamily="2" charset="-78"/>
              </a:rPr>
              <a:t>وظیفه ما در قبال آن</a:t>
            </a:r>
          </a:p>
          <a:p>
            <a:pPr marL="880110" lvl="1" indent="-514350">
              <a:buAutoNum type="arabicPeriod"/>
            </a:pPr>
            <a:r>
              <a:rPr lang="fa-IR" b="1" dirty="0">
                <a:cs typeface="B Mitra" pitchFamily="2" charset="-78"/>
              </a:rPr>
              <a:t>علما: شناساندن منکر و مبارزه (تذکر: وظیفه عالم نه عوام و ضرورت تفکیک تحریفات تخصصی از تحریفات </a:t>
            </a:r>
            <a:r>
              <a:rPr lang="fa-IR" b="1" dirty="0" err="1">
                <a:cs typeface="B Mitra" pitchFamily="2" charset="-78"/>
              </a:rPr>
              <a:t>بیّن</a:t>
            </a:r>
            <a:r>
              <a:rPr lang="fa-IR" b="1" dirty="0">
                <a:cs typeface="B Mitra" pitchFamily="2" charset="-78"/>
              </a:rPr>
              <a:t> </a:t>
            </a:r>
            <a:r>
              <a:rPr lang="fa-IR" b="1" dirty="0" err="1">
                <a:cs typeface="B Mitra" pitchFamily="2" charset="-78"/>
              </a:rPr>
              <a:t>الغی</a:t>
            </a:r>
            <a:r>
              <a:rPr lang="fa-IR" b="1" dirty="0">
                <a:cs typeface="B Mitra" pitchFamily="2" charset="-78"/>
              </a:rPr>
              <a:t>)</a:t>
            </a:r>
          </a:p>
          <a:p>
            <a:pPr marL="880110" lvl="1" indent="-514350">
              <a:buAutoNum type="arabicPeriod"/>
            </a:pPr>
            <a:r>
              <a:rPr lang="fa-IR" b="1" dirty="0">
                <a:cs typeface="B Mitra" pitchFamily="2" charset="-78"/>
              </a:rPr>
              <a:t>عوام: نهی از منکر و </a:t>
            </a:r>
            <a:r>
              <a:rPr lang="fa-IR" b="1">
                <a:cs typeface="B Mitra" pitchFamily="2" charset="-78"/>
              </a:rPr>
              <a:t>عدم موضوعیت </a:t>
            </a:r>
            <a:r>
              <a:rPr lang="fa-IR" b="1" dirty="0">
                <a:cs typeface="B Mitra" pitchFamily="2" charset="-78"/>
              </a:rPr>
              <a:t>دادن به شور و ازدحام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5827" y="304800"/>
            <a:ext cx="8229600" cy="1048512"/>
          </a:xfrm>
        </p:spPr>
        <p:txBody>
          <a:bodyPr>
            <a:normAutofit/>
          </a:bodyPr>
          <a:lstStyle/>
          <a:p>
            <a:pPr algn="ctr"/>
            <a:r>
              <a:rPr lang="fa-IR">
                <a:cs typeface="B Titr" pitchFamily="2" charset="-78"/>
              </a:rPr>
              <a:t>ادامه وظیفه ما در قبال واقعه عاشورا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910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>
                <a:cs typeface="B Titr" pitchFamily="2" charset="-78"/>
              </a:rPr>
              <a:t>نهضت حسینی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a-IR" sz="3200" b="1" dirty="0">
                <a:cs typeface="B Mitra" pitchFamily="2" charset="-78"/>
              </a:rPr>
              <a:t>1) مقدمات</a:t>
            </a:r>
            <a:endParaRPr lang="fa-IR" sz="2800" b="1" dirty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a-IR" sz="2800" b="1" dirty="0">
                <a:cs typeface="B Mitra" pitchFamily="2" charset="-78"/>
              </a:rPr>
              <a:t>2) تحلیل واقعه عاشورا بر اساس علل اربعه ص107 (ص۶۷)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a-IR" sz="2400" b="1" dirty="0" err="1">
                <a:cs typeface="B Mitra" pitchFamily="2" charset="-78"/>
              </a:rPr>
              <a:t>فاعلی</a:t>
            </a:r>
            <a:r>
              <a:rPr lang="fa-IR" sz="2400" b="1" dirty="0">
                <a:cs typeface="B Mitra" pitchFamily="2" charset="-78"/>
              </a:rPr>
              <a:t> (علل و </a:t>
            </a:r>
            <a:r>
              <a:rPr lang="fa-IR" sz="2400" b="1" dirty="0" err="1">
                <a:cs typeface="B Mitra" pitchFamily="2" charset="-78"/>
              </a:rPr>
              <a:t>موجباتی</a:t>
            </a:r>
            <a:r>
              <a:rPr lang="fa-IR" sz="2400" b="1" dirty="0">
                <a:cs typeface="B Mitra" pitchFamily="2" charset="-78"/>
              </a:rPr>
              <a:t> که به این واقعه منتهی شده است)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a-IR" sz="2400" b="1" dirty="0" err="1">
                <a:cs typeface="B Mitra" pitchFamily="2" charset="-78"/>
              </a:rPr>
              <a:t>غایی</a:t>
            </a:r>
            <a:r>
              <a:rPr lang="fa-IR" sz="2400" b="1" dirty="0">
                <a:cs typeface="B Mitra" pitchFamily="2" charset="-78"/>
              </a:rPr>
              <a:t> (اهداف آن)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a-IR" sz="2400" b="1" dirty="0">
                <a:cs typeface="B Mitra" pitchFamily="2" charset="-78"/>
              </a:rPr>
              <a:t>مادی‌ (عناصر و محتوای آن)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a-IR" sz="2400" b="1" dirty="0">
                <a:cs typeface="B Mitra" pitchFamily="2" charset="-78"/>
              </a:rPr>
              <a:t>صوری (وضع و شکل کلی و نهایی آن)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a-IR" sz="2800" b="1" dirty="0">
                <a:cs typeface="B Mitra" pitchFamily="2" charset="-78"/>
              </a:rPr>
              <a:t>3) وظیفه ما در قبال این واقعه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a-IR" sz="2400" b="1" dirty="0">
                <a:cs typeface="B Mitra" pitchFamily="2" charset="-78"/>
              </a:rPr>
              <a:t>احیای آن (تعظیم شعائر)‌ با عزاداری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a-IR" sz="2400" b="1" dirty="0">
                <a:cs typeface="B Mitra" pitchFamily="2" charset="-78"/>
              </a:rPr>
              <a:t>حفظ آن از تحریف</a:t>
            </a: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fa-IR" sz="2800" b="1" dirty="0">
              <a:cs typeface="B Mitra" pitchFamily="2" charset="-78"/>
            </a:endParaRP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fa-IR" sz="2800" b="1" dirty="0">
              <a:cs typeface="B Mitra" pitchFamily="2" charset="-78"/>
            </a:endParaRPr>
          </a:p>
          <a:p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5161" y="148988"/>
            <a:ext cx="8229600" cy="1143000"/>
          </a:xfrm>
        </p:spPr>
        <p:txBody>
          <a:bodyPr/>
          <a:lstStyle/>
          <a:p>
            <a:pPr algn="ctr"/>
            <a:r>
              <a:rPr lang="fa-IR">
                <a:cs typeface="B Titr" pitchFamily="2" charset="-78"/>
              </a:rPr>
              <a:t>سیر </a:t>
            </a:r>
            <a:r>
              <a:rPr lang="fa-IR" dirty="0">
                <a:cs typeface="B Titr" pitchFamily="2" charset="-78"/>
              </a:rPr>
              <a:t>بحث</a:t>
            </a:r>
          </a:p>
        </p:txBody>
      </p:sp>
    </p:spTree>
    <p:extLst>
      <p:ext uri="{BB962C8B-B14F-4D97-AF65-F5344CB8AC3E}">
        <p14:creationId xmlns:p14="http://schemas.microsoft.com/office/powerpoint/2010/main" val="258749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a-IR" sz="3200" b="1" dirty="0">
                <a:cs typeface="B Mitra" pitchFamily="2" charset="-78"/>
              </a:rPr>
              <a:t>درباره این کتاب شهید مطهری و </a:t>
            </a:r>
            <a:r>
              <a:rPr lang="fa-IR" sz="3200" b="1" dirty="0" err="1">
                <a:cs typeface="B Mitra" pitchFamily="2" charset="-78"/>
              </a:rPr>
              <a:t>مشکلاتش</a:t>
            </a:r>
            <a:endParaRPr lang="fa-IR" sz="3200" b="1" dirty="0">
              <a:cs typeface="B Mitra" pitchFamily="2" charset="-78"/>
            </a:endParaRP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a-IR" sz="3200" b="1" dirty="0">
                <a:cs typeface="B Mitra" pitchFamily="2" charset="-78"/>
              </a:rPr>
              <a:t>تحلیل ماهیت </a:t>
            </a:r>
            <a:r>
              <a:rPr lang="fa-IR" sz="3200" b="1" dirty="0" err="1">
                <a:cs typeface="B Mitra" pitchFamily="2" charset="-78"/>
              </a:rPr>
              <a:t>قیام‌ها</a:t>
            </a:r>
            <a:r>
              <a:rPr lang="fa-IR" sz="3200" b="1" dirty="0">
                <a:cs typeface="B Mitra" pitchFamily="2" charset="-78"/>
              </a:rPr>
              <a:t> (</a:t>
            </a:r>
            <a:r>
              <a:rPr lang="fa-IR" sz="3200" b="1" dirty="0" err="1">
                <a:cs typeface="B Mitra" pitchFamily="2" charset="-78"/>
              </a:rPr>
              <a:t>منفعت‌طلبی</a:t>
            </a:r>
            <a:r>
              <a:rPr lang="fa-IR" sz="3200" b="1" dirty="0">
                <a:cs typeface="B Mitra" pitchFamily="2" charset="-78"/>
              </a:rPr>
              <a:t> – حق و باطل)    </a:t>
            </a:r>
            <a:r>
              <a:rPr lang="fa-IR" sz="2800" b="1" dirty="0">
                <a:cs typeface="B Mitra" pitchFamily="2" charset="-78"/>
              </a:rPr>
              <a:t>(قیام امام را با چه مبنایی تحلیل کنیم؟ جایگاه دعوت کوفیان)</a:t>
            </a: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a-IR" sz="2800" b="1" dirty="0">
                <a:cs typeface="B Mitra" pitchFamily="2" charset="-78"/>
              </a:rPr>
              <a:t>قیام امام، آگاهانه یا انفجاری؟</a:t>
            </a: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a-IR" sz="2800" b="1" dirty="0">
                <a:cs typeface="B Mitra" pitchFamily="2" charset="-78"/>
              </a:rPr>
              <a:t>انسانها و حوادث بزرگ، با گذر زمان شناخته </a:t>
            </a:r>
            <a:r>
              <a:rPr lang="fa-IR" sz="2800" b="1" dirty="0" err="1">
                <a:cs typeface="B Mitra" pitchFamily="2" charset="-78"/>
              </a:rPr>
              <a:t>می‌شوند</a:t>
            </a:r>
            <a:r>
              <a:rPr lang="fa-IR" sz="2800" b="1" dirty="0">
                <a:cs typeface="B Mitra" pitchFamily="2" charset="-78"/>
              </a:rPr>
              <a:t>.</a:t>
            </a: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fa-IR" sz="2800" b="1" dirty="0">
              <a:cs typeface="B Mitra" pitchFamily="2" charset="-78"/>
            </a:endParaRPr>
          </a:p>
          <a:p>
            <a:pPr marL="109728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تذکر: موارد داخل [</a:t>
            </a:r>
            <a:r>
              <a:rPr lang="fa-IR" sz="2400" b="1" dirty="0" err="1">
                <a:solidFill>
                  <a:srgbClr val="FF0000"/>
                </a:solidFill>
                <a:cs typeface="B Mitra" pitchFamily="2" charset="-78"/>
              </a:rPr>
              <a:t>کروشه</a:t>
            </a: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] بر اساس یادداشتهای شهید است</a:t>
            </a: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fa-IR" sz="2800" b="1" dirty="0">
              <a:cs typeface="B Mitra" pitchFamily="2" charset="-78"/>
            </a:endParaRPr>
          </a:p>
          <a:p>
            <a:pPr marL="624078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fa-IR" sz="2800" b="1" dirty="0">
              <a:cs typeface="B Mitra" pitchFamily="2" charset="-78"/>
            </a:endParaRPr>
          </a:p>
          <a:p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>
                <a:cs typeface="B Titr" pitchFamily="2" charset="-78"/>
              </a:rPr>
              <a:t>1) مقدمات </a:t>
            </a:r>
            <a:r>
              <a:rPr lang="fa-IR" dirty="0">
                <a:cs typeface="B Titr" pitchFamily="2" charset="-78"/>
              </a:rPr>
              <a:t>بحث</a:t>
            </a:r>
          </a:p>
        </p:txBody>
      </p:sp>
    </p:spTree>
    <p:extLst>
      <p:ext uri="{BB962C8B-B14F-4D97-AF65-F5344CB8AC3E}">
        <p14:creationId xmlns:p14="http://schemas.microsoft.com/office/powerpoint/2010/main" val="15111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a-IR" sz="3200" b="1">
                <a:cs typeface="B Mitra" pitchFamily="2" charset="-78"/>
              </a:rPr>
              <a:t>الف) فاعلی (چه وضعیتی پیش آمد که به این واقعه منجر شد: تحلیلی از جامعه و بنی‌امیه)</a:t>
            </a:r>
          </a:p>
          <a:p>
            <a:pPr marL="393192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a-IR" sz="3200" b="1">
                <a:cs typeface="B Mitra" pitchFamily="2" charset="-78"/>
              </a:rPr>
              <a:t>ب) غایی (اهداف امام – ثمرات قیام)</a:t>
            </a:r>
          </a:p>
          <a:p>
            <a:pPr marL="393192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a-IR" sz="3200" b="1">
                <a:cs typeface="B Mitra" pitchFamily="2" charset="-78"/>
              </a:rPr>
              <a:t>ج) مادی‌ (عناصر و اجزای آن: شهید)</a:t>
            </a:r>
          </a:p>
          <a:p>
            <a:pPr marL="393192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a-IR" sz="3200" b="1">
                <a:cs typeface="B Mitra" pitchFamily="2" charset="-78"/>
              </a:rPr>
              <a:t>د) صوری (شکل کلی آن: دو چهره نورانی و ظلمانی)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>
                <a:cs typeface="B Titr" pitchFamily="2" charset="-78"/>
              </a:rPr>
              <a:t>2)تحلیل واقعه عاشورا با علل اربعه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b="1">
                <a:cs typeface="B Mitra" pitchFamily="2" charset="-78"/>
              </a:rPr>
              <a:t>تحلیل جریان نفاق از دو زاویه: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>
                <a:cs typeface="B Mitra" pitchFamily="2" charset="-78"/>
              </a:rPr>
              <a:t>الف) حکومت (منافقان- بنی‌امیه) و چگونگی به قدرت رسیدن و اقدامات ایشان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fa-IR" b="1">
                <a:cs typeface="B Mitra" pitchFamily="2" charset="-78"/>
              </a:rPr>
              <a:t>ترویج تعصب عربی، بهانه قتل عثمان، استخدام عامل روحانیت، تثبیت خلافت موروثی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fa-IR" b="1">
                <a:cs typeface="B Mitra" pitchFamily="2" charset="-78"/>
              </a:rPr>
              <a:t>[کار حزبی: قدرت سیاسی، قدرت اقتصادی؛ بهانه دینی، قدرت دینی]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b="1">
                <a:cs typeface="B Mitra" pitchFamily="2" charset="-78"/>
              </a:rPr>
              <a:t>ب) مردم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fa-IR" b="1">
                <a:cs typeface="B Mitra" pitchFamily="2" charset="-78"/>
              </a:rPr>
              <a:t>جهالت و عدم تحلیل‌گری مسائل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fa-IR" b="1">
                <a:cs typeface="B Mitra" pitchFamily="2" charset="-78"/>
              </a:rPr>
              <a:t>[ترس و فساد اخلاق (تهدید و تطمیع) روسا و تبعیت کورکورانه مردم از آنها]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الف)تحلیل عاشورا با علت فاعلی (وضعیت جامعه)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7866" y="20574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نکته: تحلیل </a:t>
            </a:r>
            <a:r>
              <a:rPr lang="fa-IR" sz="2400" b="1" dirty="0" err="1">
                <a:solidFill>
                  <a:srgbClr val="FF0000"/>
                </a:solidFill>
                <a:cs typeface="B Mitra" pitchFamily="2" charset="-78"/>
              </a:rPr>
              <a:t>سه‌گزینه‌ای</a:t>
            </a: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 (فصل ماهیت قیام حسینی) یا </a:t>
            </a:r>
            <a:r>
              <a:rPr lang="fa-IR" sz="2400" b="1" dirty="0" err="1">
                <a:solidFill>
                  <a:srgbClr val="FF0000"/>
                </a:solidFill>
                <a:cs typeface="B Mitra" pitchFamily="2" charset="-78"/>
              </a:rPr>
              <a:t>چهارگزینه‌ای</a:t>
            </a: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 (فصل تحلیل واقعه عاشورا)</a:t>
            </a:r>
          </a:p>
          <a:p>
            <a:pPr marL="624078" indent="-514350">
              <a:buAutoNum type="arabicParenR"/>
            </a:pPr>
            <a:r>
              <a:rPr lang="fa-IR" sz="3200" b="1" dirty="0">
                <a:cs typeface="B Mitra" pitchFamily="2" charset="-78"/>
              </a:rPr>
              <a:t>بیعت با یزید (اقدام </a:t>
            </a:r>
            <a:r>
              <a:rPr lang="fa-IR" sz="3200" b="1" dirty="0" err="1">
                <a:cs typeface="B Mitra" pitchFamily="2" charset="-78"/>
              </a:rPr>
              <a:t>عکس‌العملی</a:t>
            </a:r>
            <a:r>
              <a:rPr lang="fa-IR" sz="3200" b="1" dirty="0">
                <a:cs typeface="B Mitra" pitchFamily="2" charset="-78"/>
              </a:rPr>
              <a:t> منفی)</a:t>
            </a:r>
          </a:p>
          <a:p>
            <a:pPr marL="880110" lvl="1" indent="-514350"/>
            <a:r>
              <a:rPr lang="fa-IR" sz="2800" b="1" dirty="0">
                <a:solidFill>
                  <a:srgbClr val="C00000"/>
                </a:solidFill>
                <a:cs typeface="B Mitra" pitchFamily="2" charset="-78"/>
              </a:rPr>
              <a:t>نتیجه: </a:t>
            </a:r>
            <a:r>
              <a:rPr lang="fa-IR" sz="2800" b="1" dirty="0">
                <a:cs typeface="B Mitra" pitchFamily="2" charset="-78"/>
              </a:rPr>
              <a:t>معترض بودن به حکومت یزید در هر صورت</a:t>
            </a:r>
          </a:p>
          <a:p>
            <a:pPr marL="624078" indent="-514350">
              <a:buAutoNum type="arabicParenR"/>
            </a:pPr>
            <a:r>
              <a:rPr lang="fa-IR" sz="3200" b="1" dirty="0">
                <a:cs typeface="B Mitra" pitchFamily="2" charset="-78"/>
              </a:rPr>
              <a:t>دعوت کوفیان (اقدام </a:t>
            </a:r>
            <a:r>
              <a:rPr lang="fa-IR" sz="3200" b="1" dirty="0" err="1">
                <a:cs typeface="B Mitra" pitchFamily="2" charset="-78"/>
              </a:rPr>
              <a:t>عکس‌العملی</a:t>
            </a:r>
            <a:r>
              <a:rPr lang="fa-IR" sz="3200" b="1" dirty="0">
                <a:cs typeface="B Mitra" pitchFamily="2" charset="-78"/>
              </a:rPr>
              <a:t> مثبت)</a:t>
            </a:r>
          </a:p>
          <a:p>
            <a:pPr marL="880110" lvl="1" indent="-514350"/>
            <a:r>
              <a:rPr lang="fa-IR" sz="2800" b="1" dirty="0">
                <a:solidFill>
                  <a:srgbClr val="C00000"/>
                </a:solidFill>
                <a:cs typeface="B Mitra" pitchFamily="2" charset="-78"/>
              </a:rPr>
              <a:t>نتیجه: </a:t>
            </a:r>
            <a:r>
              <a:rPr lang="fa-IR" sz="2800" b="1" dirty="0">
                <a:cs typeface="B Mitra" pitchFamily="2" charset="-78"/>
              </a:rPr>
              <a:t>تشکیل حکومت به احتمال 50 %</a:t>
            </a:r>
          </a:p>
          <a:p>
            <a:pPr marL="880110" lvl="1" indent="-514350"/>
            <a:r>
              <a:rPr lang="fa-IR" sz="2800" b="1" dirty="0">
                <a:solidFill>
                  <a:srgbClr val="0070C0"/>
                </a:solidFill>
                <a:cs typeface="B Mitra" pitchFamily="2" charset="-78"/>
              </a:rPr>
              <a:t>(نقد: جواب تاریخ را چه بدهد؟!)</a:t>
            </a:r>
          </a:p>
          <a:p>
            <a:pPr marL="624078" indent="-514350">
              <a:buAutoNum type="arabicParenR"/>
            </a:pPr>
            <a:r>
              <a:rPr lang="fa-IR" sz="3200" b="1" dirty="0">
                <a:cs typeface="B Mitra" pitchFamily="2" charset="-78"/>
              </a:rPr>
              <a:t>امر به معروف و نهی از منکر (اقدام </a:t>
            </a:r>
            <a:r>
              <a:rPr lang="fa-IR" sz="3200" b="1" dirty="0" err="1">
                <a:cs typeface="B Mitra" pitchFamily="2" charset="-78"/>
              </a:rPr>
              <a:t>ایجابی</a:t>
            </a:r>
            <a:r>
              <a:rPr lang="fa-IR" sz="3200" b="1" dirty="0">
                <a:cs typeface="B Mitra" pitchFamily="2" charset="-78"/>
              </a:rPr>
              <a:t> در </a:t>
            </a:r>
            <a:r>
              <a:rPr lang="fa-IR" sz="3200" b="1" dirty="0" err="1">
                <a:cs typeface="B Mitra" pitchFamily="2" charset="-78"/>
              </a:rPr>
              <a:t>بُعد</a:t>
            </a:r>
            <a:r>
              <a:rPr lang="fa-IR" sz="3200" b="1" dirty="0">
                <a:cs typeface="B Mitra" pitchFamily="2" charset="-78"/>
              </a:rPr>
              <a:t> عملی)</a:t>
            </a:r>
          </a:p>
          <a:p>
            <a:pPr marL="880110" lvl="1" indent="-514350"/>
            <a:r>
              <a:rPr lang="fa-IR" sz="2800" b="1" dirty="0">
                <a:solidFill>
                  <a:srgbClr val="C00000"/>
                </a:solidFill>
                <a:cs typeface="B Mitra" pitchFamily="2" charset="-78"/>
              </a:rPr>
              <a:t>نتیجه: </a:t>
            </a:r>
            <a:r>
              <a:rPr lang="fa-IR" sz="2800" b="1" dirty="0">
                <a:cs typeface="B Mitra" pitchFamily="2" charset="-78"/>
              </a:rPr>
              <a:t>انسان انقلابی + اجرای اسلام</a:t>
            </a:r>
          </a:p>
          <a:p>
            <a:pPr marL="624078" indent="-514350">
              <a:buAutoNum type="arabicParenR"/>
            </a:pPr>
            <a:r>
              <a:rPr lang="fa-IR" sz="3200" b="1" dirty="0">
                <a:cs typeface="B Mitra" pitchFamily="2" charset="-78"/>
              </a:rPr>
              <a:t>اسیر </a:t>
            </a:r>
            <a:r>
              <a:rPr lang="fa-IR" sz="3200" b="1" dirty="0" err="1">
                <a:cs typeface="B Mitra" pitchFamily="2" charset="-78"/>
              </a:rPr>
              <a:t>بسیره</a:t>
            </a:r>
            <a:r>
              <a:rPr lang="fa-IR" sz="3200" b="1" dirty="0">
                <a:cs typeface="B Mitra" pitchFamily="2" charset="-78"/>
              </a:rPr>
              <a:t> جدی و ابی (اقدام </a:t>
            </a:r>
            <a:r>
              <a:rPr lang="fa-IR" sz="3200" b="1" dirty="0" err="1">
                <a:cs typeface="B Mitra" pitchFamily="2" charset="-78"/>
              </a:rPr>
              <a:t>ایجابی</a:t>
            </a:r>
            <a:r>
              <a:rPr lang="fa-IR" sz="3200" b="1" dirty="0">
                <a:cs typeface="B Mitra" pitchFamily="2" charset="-78"/>
              </a:rPr>
              <a:t> در </a:t>
            </a:r>
            <a:r>
              <a:rPr lang="fa-IR" sz="3200" b="1" dirty="0" err="1">
                <a:cs typeface="B Mitra" pitchFamily="2" charset="-78"/>
              </a:rPr>
              <a:t>بُعد</a:t>
            </a:r>
            <a:r>
              <a:rPr lang="fa-IR" sz="3200" b="1" dirty="0">
                <a:cs typeface="B Mitra" pitchFamily="2" charset="-78"/>
              </a:rPr>
              <a:t> نظری)</a:t>
            </a:r>
          </a:p>
          <a:p>
            <a:pPr marL="880110" lvl="1" indent="-514350"/>
            <a:r>
              <a:rPr lang="fa-IR" sz="2800" b="1" dirty="0">
                <a:solidFill>
                  <a:srgbClr val="C00000"/>
                </a:solidFill>
                <a:cs typeface="B Mitra" pitchFamily="2" charset="-78"/>
              </a:rPr>
              <a:t>نتیجه: </a:t>
            </a:r>
            <a:r>
              <a:rPr lang="fa-IR" sz="2800" b="1" dirty="0">
                <a:cs typeface="B Mitra" pitchFamily="2" charset="-78"/>
              </a:rPr>
              <a:t>معرفی  صحیح اسلام</a:t>
            </a:r>
          </a:p>
          <a:p>
            <a:pPr marL="880110" lvl="1" indent="-514350"/>
            <a:r>
              <a:rPr lang="fa-IR" sz="2800" b="1" dirty="0">
                <a:solidFill>
                  <a:srgbClr val="0070C0"/>
                </a:solidFill>
                <a:cs typeface="B Mitra" pitchFamily="2" charset="-78"/>
              </a:rPr>
              <a:t>(نقد آیت الله </a:t>
            </a:r>
            <a:r>
              <a:rPr lang="fa-IR" sz="2800" b="1" dirty="0" err="1">
                <a:solidFill>
                  <a:srgbClr val="0070C0"/>
                </a:solidFill>
                <a:cs typeface="B Mitra" pitchFamily="2" charset="-78"/>
              </a:rPr>
              <a:t>بهجت</a:t>
            </a:r>
            <a:r>
              <a:rPr lang="fa-IR" sz="2800" b="1" dirty="0">
                <a:solidFill>
                  <a:srgbClr val="0070C0"/>
                </a:solidFill>
                <a:cs typeface="B Mitra" pitchFamily="2" charset="-78"/>
              </a:rPr>
              <a:t>: تغییر شرایط و تبعیت از همان </a:t>
            </a:r>
            <a:r>
              <a:rPr lang="fa-IR" sz="2800" b="1" dirty="0" err="1">
                <a:solidFill>
                  <a:srgbClr val="0070C0"/>
                </a:solidFill>
                <a:cs typeface="B Mitra" pitchFamily="2" charset="-78"/>
              </a:rPr>
              <a:t>سیره</a:t>
            </a:r>
            <a:r>
              <a:rPr lang="fa-IR" sz="2800" b="1" dirty="0">
                <a:solidFill>
                  <a:srgbClr val="0070C0"/>
                </a:solidFill>
                <a:cs typeface="B Mitra" pitchFamily="2" charset="-78"/>
              </a:rPr>
              <a:t>؛</a:t>
            </a:r>
          </a:p>
          <a:p>
            <a:pPr marL="880110" lvl="1" indent="-514350"/>
            <a:r>
              <a:rPr lang="fa-IR" sz="2800" b="1" dirty="0">
                <a:solidFill>
                  <a:srgbClr val="0070C0"/>
                </a:solidFill>
                <a:cs typeface="B Mitra" pitchFamily="2" charset="-78"/>
              </a:rPr>
              <a:t>معنای هیهات </a:t>
            </a:r>
            <a:r>
              <a:rPr lang="fa-IR" sz="2800" b="1" dirty="0" err="1">
                <a:solidFill>
                  <a:srgbClr val="0070C0"/>
                </a:solidFill>
                <a:cs typeface="B Mitra" pitchFamily="2" charset="-78"/>
              </a:rPr>
              <a:t>منا</a:t>
            </a:r>
            <a:r>
              <a:rPr lang="fa-IR" sz="2800" b="1" dirty="0">
                <a:solidFill>
                  <a:srgbClr val="0070C0"/>
                </a:solidFill>
                <a:cs typeface="B Mitra" pitchFamily="2" charset="-78"/>
              </a:rPr>
              <a:t> </a:t>
            </a:r>
            <a:r>
              <a:rPr lang="fa-IR" sz="2800" b="1" dirty="0" err="1">
                <a:solidFill>
                  <a:srgbClr val="0070C0"/>
                </a:solidFill>
                <a:cs typeface="B Mitra" pitchFamily="2" charset="-78"/>
              </a:rPr>
              <a:t>الذله</a:t>
            </a:r>
            <a:r>
              <a:rPr lang="fa-IR" sz="2800" b="1" dirty="0">
                <a:solidFill>
                  <a:srgbClr val="0070C0"/>
                </a:solidFill>
                <a:cs typeface="B Mitra" pitchFamily="2" charset="-78"/>
              </a:rPr>
              <a:t> در </a:t>
            </a:r>
            <a:r>
              <a:rPr lang="fa-IR" sz="2800" b="1" dirty="0" err="1">
                <a:solidFill>
                  <a:srgbClr val="0070C0"/>
                </a:solidFill>
                <a:cs typeface="B Mitra" pitchFamily="2" charset="-78"/>
              </a:rPr>
              <a:t>سیره</a:t>
            </a:r>
            <a:r>
              <a:rPr lang="fa-IR" sz="2800" b="1" dirty="0">
                <a:solidFill>
                  <a:srgbClr val="0070C0"/>
                </a:solidFill>
                <a:cs typeface="B Mitra" pitchFamily="2" charset="-78"/>
              </a:rPr>
              <a:t> بقیه)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a-IR">
                <a:cs typeface="B Titr" pitchFamily="2" charset="-78"/>
              </a:rPr>
              <a:t>ب) تحلیل عاشورا بر اساس علت غایی </a:t>
            </a:r>
            <a:br>
              <a:rPr lang="fa-IR">
                <a:cs typeface="B Titr" pitchFamily="2" charset="-78"/>
              </a:rPr>
            </a:br>
            <a:r>
              <a:rPr lang="fa-IR">
                <a:cs typeface="B Titr" pitchFamily="2" charset="-78"/>
              </a:rPr>
              <a:t>1) عوامل موثر در قیام امام و جایگاه هریک:</a:t>
            </a:r>
          </a:p>
        </p:txBody>
      </p:sp>
    </p:spTree>
    <p:extLst>
      <p:ext uri="{BB962C8B-B14F-4D97-AF65-F5344CB8AC3E}">
        <p14:creationId xmlns:p14="http://schemas.microsoft.com/office/powerpoint/2010/main" val="32731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>
                <a:cs typeface="B Mitra" pitchFamily="2" charset="-78"/>
              </a:rPr>
              <a:t>1)‌تفکیک حساب خلافت از اسلام (بصیرت و آگاهی‌بخشی)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>
                <a:cs typeface="B Mitra" pitchFamily="2" charset="-78"/>
              </a:rPr>
              <a:t>(تاکید بر انحراف از سیره پیامبر ص از زمان امام علی ع در شورای عثمان شروع شد و در کربلا به اوج رسید)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>
                <a:cs typeface="B Mitra" pitchFamily="2" charset="-78"/>
              </a:rPr>
              <a:t>نکته: «قرآن و سنت» بدون «رهبری» ناقص است.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>
                <a:cs typeface="B Mitra" pitchFamily="2" charset="-78"/>
              </a:rPr>
              <a:t>2) شخصیت دادن به جامعه اسلامی برای مقابله با ظلم </a:t>
            </a:r>
            <a:endParaRPr lang="fa-IR" sz="32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fa-IR">
                <a:cs typeface="B Titr" pitchFamily="2" charset="-78"/>
              </a:rPr>
              <a:t>ب) تحلیل عاشورا بر اساس علت غایی</a:t>
            </a:r>
            <a:br>
              <a:rPr lang="fa-IR">
                <a:cs typeface="B Titr" pitchFamily="2" charset="-78"/>
              </a:rPr>
            </a:br>
            <a:r>
              <a:rPr lang="fa-IR">
                <a:cs typeface="B Titr" pitchFamily="2" charset="-78"/>
              </a:rPr>
              <a:t>2) ثمرات قیام امام در جامعه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83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915400" cy="5376672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>
                <a:solidFill>
                  <a:srgbClr val="C00000"/>
                </a:solidFill>
                <a:cs typeface="B Mitra" pitchFamily="2" charset="-78"/>
              </a:rPr>
              <a:t>1)‌ قداست شهید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دلیل (از کجا بفهمیم؟):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الف. ‌عقلی :چون خدمتی که شهید </a:t>
            </a:r>
            <a:r>
              <a:rPr lang="fa-IR" b="1" dirty="0" err="1">
                <a:cs typeface="B Mitra" pitchFamily="2" charset="-78"/>
              </a:rPr>
              <a:t>می‌کند</a:t>
            </a:r>
            <a:r>
              <a:rPr lang="fa-IR" b="1" dirty="0">
                <a:cs typeface="B Mitra" pitchFamily="2" charset="-78"/>
              </a:rPr>
              <a:t> هیچکس دیگری </a:t>
            </a:r>
            <a:r>
              <a:rPr lang="fa-IR" b="1" dirty="0" err="1">
                <a:cs typeface="B Mitra" pitchFamily="2" charset="-78"/>
              </a:rPr>
              <a:t>نمی‌کند</a:t>
            </a:r>
            <a:endParaRPr lang="fa-IR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ب. </a:t>
            </a:r>
            <a:r>
              <a:rPr lang="fa-IR" b="1" dirty="0" err="1">
                <a:cs typeface="B Mitra" pitchFamily="2" charset="-78"/>
              </a:rPr>
              <a:t>نقلی</a:t>
            </a:r>
            <a:r>
              <a:rPr lang="fa-IR" b="1" dirty="0">
                <a:cs typeface="B Mitra" pitchFamily="2" charset="-78"/>
              </a:rPr>
              <a:t>: 1) تحلیل قرآنی  2)حتی بدنش حرمت دارد(</a:t>
            </a:r>
            <a:r>
              <a:rPr lang="fa-IR" b="1" dirty="0" err="1">
                <a:cs typeface="B Mitra" pitchFamily="2" charset="-78"/>
              </a:rPr>
              <a:t>عدم‌غسل</a:t>
            </a:r>
            <a:r>
              <a:rPr lang="fa-IR" b="1" dirty="0">
                <a:cs typeface="B Mitra" pitchFamily="2" charset="-78"/>
              </a:rPr>
              <a:t> </a:t>
            </a:r>
            <a:r>
              <a:rPr lang="fa-IR" b="1" dirty="0" err="1">
                <a:cs typeface="B Mitra" pitchFamily="2" charset="-78"/>
              </a:rPr>
              <a:t>وکفن</a:t>
            </a:r>
            <a:r>
              <a:rPr lang="fa-IR" b="1" dirty="0">
                <a:cs typeface="B Mitra" pitchFamily="2" charset="-78"/>
              </a:rPr>
              <a:t>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علت (چرا چنین است؟)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کاری که خروج از خودخواهی باشد قداست </a:t>
            </a:r>
            <a:r>
              <a:rPr lang="fa-IR" b="1" dirty="0" err="1">
                <a:cs typeface="B Mitra" pitchFamily="2" charset="-78"/>
              </a:rPr>
              <a:t>می‌آورد</a:t>
            </a:r>
            <a:r>
              <a:rPr lang="fa-IR" b="1" dirty="0">
                <a:cs typeface="B Mitra" pitchFamily="2" charset="-78"/>
              </a:rPr>
              <a:t>. (مصلح اجتماعی + عارف عاشق = منطق شهید)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نتیجه عمل به جهاد است (ارزش جهاد)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>
                <a:cs typeface="B Mitra" pitchFamily="2" charset="-78"/>
              </a:rPr>
              <a:t>تحلیلی که از مرگ دارد (اشاره به سه تحلیل) + انتخاب آگاهانه مرگ (اشاره به انواع مرگ: طبیعی، </a:t>
            </a:r>
            <a:r>
              <a:rPr lang="fa-IR" b="1" dirty="0" err="1">
                <a:cs typeface="B Mitra" pitchFamily="2" charset="-78"/>
              </a:rPr>
              <a:t>اخترامی</a:t>
            </a:r>
            <a:r>
              <a:rPr lang="fa-IR" b="1" dirty="0">
                <a:cs typeface="B Mitra" pitchFamily="2" charset="-78"/>
              </a:rPr>
              <a:t>، </a:t>
            </a:r>
            <a:r>
              <a:rPr lang="fa-IR" b="1" dirty="0" err="1">
                <a:cs typeface="B Mitra" pitchFamily="2" charset="-78"/>
              </a:rPr>
              <a:t>نفله</a:t>
            </a:r>
            <a:r>
              <a:rPr lang="fa-IR" b="1" dirty="0">
                <a:cs typeface="B Mitra" pitchFamily="2" charset="-78"/>
              </a:rPr>
              <a:t> شدن، خودکشی، شهادت)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>
                <a:cs typeface="B Titr" pitchFamily="2" charset="-78"/>
              </a:rPr>
              <a:t>ج) تحلیل عاشورا بر اساس علت مادی</a:t>
            </a:r>
            <a:br>
              <a:rPr lang="fa-IR" sz="3600" dirty="0">
                <a:cs typeface="B Titr" pitchFamily="2" charset="-78"/>
              </a:rPr>
            </a:br>
            <a:r>
              <a:rPr lang="fa-IR" sz="2800" dirty="0">
                <a:cs typeface="B Titr" pitchFamily="2" charset="-78"/>
              </a:rPr>
              <a:t>[عناصر و محتوا که در این نهضت چه عملیاتی صورت گرفته]</a:t>
            </a:r>
            <a:br>
              <a:rPr lang="fa-IR" sz="3600" dirty="0">
                <a:cs typeface="B Titr" pitchFamily="2" charset="-78"/>
              </a:rPr>
            </a:br>
            <a:r>
              <a:rPr lang="fa-IR" sz="3600" dirty="0">
                <a:cs typeface="B Titr" pitchFamily="2" charset="-78"/>
              </a:rPr>
              <a:t>تحلیل شهید و شهادت</a:t>
            </a:r>
          </a:p>
        </p:txBody>
      </p:sp>
    </p:spTree>
    <p:extLst>
      <p:ext uri="{BB962C8B-B14F-4D97-AF65-F5344CB8AC3E}">
        <p14:creationId xmlns:p14="http://schemas.microsoft.com/office/powerpoint/2010/main" val="41706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265</TotalTime>
  <Words>1068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B Mitra</vt:lpstr>
      <vt:lpstr>B Titr</vt:lpstr>
      <vt:lpstr>Lucida Sans Unicode</vt:lpstr>
      <vt:lpstr>Verdana</vt:lpstr>
      <vt:lpstr>Wingdings 2</vt:lpstr>
      <vt:lpstr>Wingdings 3</vt:lpstr>
      <vt:lpstr>Concourse</vt:lpstr>
      <vt:lpstr>بسم الله الرحمن الرحیم</vt:lpstr>
      <vt:lpstr>نهضت حسینی</vt:lpstr>
      <vt:lpstr>سیر بحث</vt:lpstr>
      <vt:lpstr>1) مقدمات بحث</vt:lpstr>
      <vt:lpstr>2)تحلیل واقعه عاشورا با علل اربعه</vt:lpstr>
      <vt:lpstr>الف)تحلیل عاشورا با علت فاعلی (وضعیت جامعه)</vt:lpstr>
      <vt:lpstr>ب) تحلیل عاشورا بر اساس علت غایی  1) عوامل موثر در قیام امام و جایگاه هریک:</vt:lpstr>
      <vt:lpstr>ب) تحلیل عاشورا بر اساس علت غایی 2) ثمرات قیام امام در جامعه</vt:lpstr>
      <vt:lpstr>ج) تحلیل عاشورا بر اساس علت مادی [عناصر و محتوا که در این نهضت چه عملیاتی صورت گرفته] تحلیل شهید و شهادت</vt:lpstr>
      <vt:lpstr>ادامه تحلیل شهید و شهادت</vt:lpstr>
      <vt:lpstr>د) تحلیل عاشورا بر اساس علت صوری [این عملیاتی که صورت گرفته مجموعا چه شکلی است]</vt:lpstr>
      <vt:lpstr>3) وظیفه ما در قبال واقعه عاشورا</vt:lpstr>
      <vt:lpstr>ادامه وظیفه ما در قبال واقعه عاشورا</vt:lpstr>
      <vt:lpstr>و آخر دعوانا ان الحمدلله رب العالمین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IT</cp:lastModifiedBy>
  <cp:revision>26</cp:revision>
  <dcterms:created xsi:type="dcterms:W3CDTF">2015-01-28T18:45:52Z</dcterms:created>
  <dcterms:modified xsi:type="dcterms:W3CDTF">2024-08-08T01:45:11Z</dcterms:modified>
</cp:coreProperties>
</file>