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notesMasterIdLst>
    <p:notesMasterId r:id="rId13"/>
  </p:notesMasterIdLst>
  <p:sldIdLst>
    <p:sldId id="259" r:id="rId2"/>
    <p:sldId id="294" r:id="rId3"/>
    <p:sldId id="313" r:id="rId4"/>
    <p:sldId id="315" r:id="rId5"/>
    <p:sldId id="316" r:id="rId6"/>
    <p:sldId id="317" r:id="rId7"/>
    <p:sldId id="314" r:id="rId8"/>
    <p:sldId id="318" r:id="rId9"/>
    <p:sldId id="319" r:id="rId10"/>
    <p:sldId id="320" r:id="rId11"/>
    <p:sldId id="271" r:id="rId12"/>
  </p:sldIdLst>
  <p:sldSz cx="9144000" cy="6858000" type="screen4x3"/>
  <p:notesSz cx="6858000" cy="9144000"/>
  <p:defaultTextStyle>
    <a:defPPr>
      <a:defRPr lang="fa-I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292" autoAdjust="0"/>
    <p:restoredTop sz="94671" autoAdjust="0"/>
  </p:normalViewPr>
  <p:slideViewPr>
    <p:cSldViewPr>
      <p:cViewPr varScale="1">
        <p:scale>
          <a:sx n="65" d="100"/>
          <a:sy n="65" d="100"/>
        </p:scale>
        <p:origin x="153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7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49D58414-8497-4A64-A4AA-644C0EFB9154}" type="datetimeFigureOut">
              <a:rPr lang="fa-IR" smtClean="0"/>
              <a:t>15/06/1442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8E0FD3CE-D2EA-4BDF-A005-461047DF139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0294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9108557 w 5760"/>
                <a:gd name="T3" fmla="*/ 0 h 528"/>
                <a:gd name="T4" fmla="*/ 9108557 w 5760"/>
                <a:gd name="T5" fmla="*/ 838200 h 528"/>
                <a:gd name="T6" fmla="*/ 75905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1E5C762-D03A-4D43-870F-2047B5987BFB}" type="datetimeFigureOut">
              <a:rPr lang="fa-IR"/>
              <a:pPr>
                <a:defRPr/>
              </a:pPr>
              <a:t>15/06/1442</a:t>
            </a:fld>
            <a:endParaRPr lang="fa-IR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DDC2032-2AB9-4667-AF3B-F44B8AC1E74F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19564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A1B34-F2C6-4C40-B079-DC12E5755247}" type="datetimeFigureOut">
              <a:rPr lang="fa-IR"/>
              <a:pPr>
                <a:defRPr/>
              </a:pPr>
              <a:t>15/06/1442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1B201-42FC-415B-871F-B3544E3245ED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395046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49A95-4A83-44A4-9178-6064F2EF6F9D}" type="datetimeFigureOut">
              <a:rPr lang="fa-IR"/>
              <a:pPr>
                <a:defRPr/>
              </a:pPr>
              <a:t>15/06/1442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1D5B-4460-4F5C-B6F9-A5678F71F495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34483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4E75C-329C-4E93-AB82-D14F3E113BA6}" type="datetimeFigureOut">
              <a:rPr lang="fa-IR"/>
              <a:pPr>
                <a:defRPr/>
              </a:pPr>
              <a:t>15/06/1442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EF370-720F-4F14-9467-EF2DD77181AF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326622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678F0-67CE-4767-8AB5-E576CB38751D}" type="datetimeFigureOut">
              <a:rPr lang="fa-IR"/>
              <a:pPr>
                <a:defRPr/>
              </a:pPr>
              <a:t>15/06/1442</a:t>
            </a:fld>
            <a:endParaRPr lang="fa-I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4E24FC-1848-4CD4-80F7-2904C63B6062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6623107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B114A-C66D-4B57-B431-40B9DFBA35E9}" type="datetimeFigureOut">
              <a:rPr lang="fa-IR"/>
              <a:pPr>
                <a:defRPr/>
              </a:pPr>
              <a:t>15/06/1442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4C74B3-F345-4342-B5FD-DF1AB17475D3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7258348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BC59A-FB2E-43D1-A1ED-340BACF36452}" type="datetimeFigureOut">
              <a:rPr lang="fa-IR"/>
              <a:pPr>
                <a:defRPr/>
              </a:pPr>
              <a:t>15/06/1442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E1A416-1064-41A8-92B8-1315D81A99C8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442682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A5965-69C8-4B08-89AD-F81215A7CC4D}" type="datetimeFigureOut">
              <a:rPr lang="fa-IR"/>
              <a:pPr>
                <a:defRPr/>
              </a:pPr>
              <a:t>15/06/1442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C31C6E-6943-4EBC-9644-94FFDFAF4B71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6754692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EE080-9EA0-488A-8F77-0E2BCA3058C8}" type="datetimeFigureOut">
              <a:rPr lang="fa-IR"/>
              <a:pPr>
                <a:defRPr/>
              </a:pPr>
              <a:t>15/06/1442</a:t>
            </a:fld>
            <a:endParaRPr lang="fa-I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AE438-7FA1-4BA0-BE6F-E895A0DE1560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98172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8D05D-92D9-4300-97E6-2593CAB707F6}" type="datetimeFigureOut">
              <a:rPr lang="fa-IR"/>
              <a:pPr>
                <a:defRPr/>
              </a:pPr>
              <a:t>15/06/1442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819B2A-D4A1-4C2D-BD9F-0D6E6E6F982F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26558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50144A4-378A-431B-8B6E-8464A1D699FF}" type="datetimeFigureOut">
              <a:rPr lang="fa-IR"/>
              <a:pPr>
                <a:defRPr/>
              </a:pPr>
              <a:t>15/06/1442</a:t>
            </a:fld>
            <a:endParaRPr lang="fa-IR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2CD2CE-2A99-47D0-999A-43BCF15C2C5B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32582032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a-IR"/>
              <a:t>Click to edit Master text styles</a:t>
            </a:r>
          </a:p>
          <a:p>
            <a:pPr lvl="1"/>
            <a:r>
              <a:rPr lang="en-US" altLang="fa-IR"/>
              <a:t>Second level</a:t>
            </a:r>
          </a:p>
          <a:p>
            <a:pPr lvl="2"/>
            <a:r>
              <a:rPr lang="en-US" altLang="fa-IR"/>
              <a:t>Third level</a:t>
            </a:r>
          </a:p>
          <a:p>
            <a:pPr lvl="3"/>
            <a:r>
              <a:rPr lang="en-US" altLang="fa-IR"/>
              <a:t>Fourth level</a:t>
            </a:r>
          </a:p>
          <a:p>
            <a:pPr lvl="4"/>
            <a:r>
              <a:rPr lang="en-US" altLang="fa-IR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57123A9-591F-456B-9EAC-9B0B4915CE8E}" type="datetimeFigureOut">
              <a:rPr lang="fa-IR"/>
              <a:pPr>
                <a:defRPr/>
              </a:pPr>
              <a:t>15/06/1442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000" smtClean="0"/>
            </a:lvl1pPr>
          </a:lstStyle>
          <a:p>
            <a:pPr>
              <a:defRPr/>
            </a:pPr>
            <a:fld id="{6E1D159A-DD54-4C8C-960F-D42599EC4079}" type="slidenum">
              <a:rPr lang="fa-IR" altLang="fa-IR"/>
              <a:pPr>
                <a:defRPr/>
              </a:pPr>
              <a:t>‹#›</a:t>
            </a:fld>
            <a:endParaRPr lang="fa-IR" alt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7" r:id="rId2"/>
    <p:sldLayoutId id="2147483762" r:id="rId3"/>
    <p:sldLayoutId id="2147483763" r:id="rId4"/>
    <p:sldLayoutId id="2147483764" r:id="rId5"/>
    <p:sldLayoutId id="2147483765" r:id="rId6"/>
    <p:sldLayoutId id="2147483758" r:id="rId7"/>
    <p:sldLayoutId id="2147483766" r:id="rId8"/>
    <p:sldLayoutId id="2147483767" r:id="rId9"/>
    <p:sldLayoutId id="2147483759" r:id="rId10"/>
    <p:sldLayoutId id="2147483760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  <a:cs typeface="Arial" panose="020B0604020202020204" pitchFamily="34" charset="0"/>
        </a:defRPr>
      </a:lvl9pPr>
      <a:extLst/>
    </p:titleStyle>
    <p:bodyStyle>
      <a:lvl1pPr marL="365125" indent="-255588" algn="r" rtl="1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r" rtl="1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rcp.ir/article_12991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farsi.khamenei.ir/news-content?id=3765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5410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2800" b="0" dirty="0">
                <a:cs typeface="B Titr" pitchFamily="2" charset="-78"/>
              </a:rPr>
              <a:t>بسم الله الرحمن الرحیم</a:t>
            </a:r>
            <a:r>
              <a:rPr lang="fa-IR" dirty="0">
                <a:cs typeface="B Titr" pitchFamily="2" charset="-78"/>
              </a:rPr>
              <a:t/>
            </a:r>
            <a:br>
              <a:rPr lang="fa-IR" dirty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/>
            </a:r>
            <a:br>
              <a:rPr lang="fa-IR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>اقتضائات قانون‌گذاری برای نظام خانواده </a:t>
            </a: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2400" dirty="0" smtClean="0">
                <a:solidFill>
                  <a:srgbClr val="7030A0"/>
                </a:solidFill>
                <a:cs typeface="B Titr" pitchFamily="2" charset="-78"/>
              </a:rPr>
              <a:t> بهمن 1399</a:t>
            </a: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/>
            </a:r>
            <a:b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</a:br>
            <a:endParaRPr lang="fa-IR" sz="3200" dirty="0">
              <a:solidFill>
                <a:srgbClr val="7030A0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481138"/>
            <a:ext cx="8610600" cy="4525962"/>
          </a:xfrm>
        </p:spPr>
        <p:txBody>
          <a:bodyPr/>
          <a:lstStyle/>
          <a:p>
            <a:pPr marL="109537" indent="0">
              <a:buNone/>
            </a:pPr>
            <a:r>
              <a:rPr lang="fa-IR" dirty="0" smtClean="0">
                <a:cs typeface="B Mitra" panose="00000400000000000000" pitchFamily="2" charset="-78"/>
              </a:rPr>
              <a:t>مقاله</a:t>
            </a:r>
          </a:p>
          <a:p>
            <a:pPr marL="109537" indent="0">
              <a:buNone/>
            </a:pPr>
            <a:endParaRPr lang="fa-IR" dirty="0" smtClean="0">
              <a:cs typeface="B Mitra" panose="00000400000000000000" pitchFamily="2" charset="-78"/>
            </a:endParaRPr>
          </a:p>
          <a:p>
            <a:pPr marL="109537" indent="0">
              <a:buNone/>
            </a:pPr>
            <a:r>
              <a:rPr lang="fa-IR" dirty="0" smtClean="0">
                <a:cs typeface="B Mitra" panose="00000400000000000000" pitchFamily="2" charset="-78"/>
              </a:rPr>
              <a:t> </a:t>
            </a:r>
            <a:r>
              <a:rPr lang="fa-IR" sz="3600" b="1" dirty="0">
                <a:cs typeface="B Mitra" panose="00000400000000000000" pitchFamily="2" charset="-78"/>
              </a:rPr>
              <a:t>الگویی اسلامی برای تحلیل مسائل زن و </a:t>
            </a:r>
            <a:r>
              <a:rPr lang="fa-IR" sz="3600" b="1" dirty="0" smtClean="0">
                <a:cs typeface="B Mitra" panose="00000400000000000000" pitchFamily="2" charset="-78"/>
              </a:rPr>
              <a:t>خانواده و </a:t>
            </a:r>
            <a:r>
              <a:rPr lang="fa-IR" sz="3600" b="1" dirty="0">
                <a:cs typeface="B Mitra" panose="00000400000000000000" pitchFamily="2" charset="-78"/>
              </a:rPr>
              <a:t>کاربرد آن در عرصه </a:t>
            </a:r>
            <a:r>
              <a:rPr lang="fa-IR" sz="3600" b="1" dirty="0" smtClean="0">
                <a:cs typeface="B Mitra" panose="00000400000000000000" pitchFamily="2" charset="-78"/>
              </a:rPr>
              <a:t>سیاست‌گذاری</a:t>
            </a:r>
          </a:p>
          <a:p>
            <a:pPr marL="109537" indent="0">
              <a:buNone/>
            </a:pPr>
            <a:r>
              <a:rPr lang="fa-IR" b="1" dirty="0" smtClean="0">
                <a:cs typeface="B Mitra" panose="00000400000000000000" pitchFamily="2" charset="-78"/>
              </a:rPr>
              <a:t>در</a:t>
            </a:r>
          </a:p>
          <a:p>
            <a:pPr marL="109537" indent="0">
              <a:buNone/>
            </a:pPr>
            <a:r>
              <a:rPr lang="fa-IR" b="1" dirty="0" smtClean="0">
                <a:cs typeface="B Mitra" panose="00000400000000000000" pitchFamily="2" charset="-78"/>
              </a:rPr>
              <a:t>دوفصلنامه دین و سیاست فرهنگی؛ ش۱؛ تابستان ۱۳۹۳</a:t>
            </a:r>
          </a:p>
          <a:p>
            <a:pPr marL="109537" indent="0">
              <a:buNone/>
            </a:pPr>
            <a:endParaRPr lang="fa-IR" b="1" dirty="0">
              <a:cs typeface="B Mitra" panose="00000400000000000000" pitchFamily="2" charset="-78"/>
            </a:endParaRPr>
          </a:p>
          <a:p>
            <a:pPr marL="109537" indent="0">
              <a:buNone/>
            </a:pPr>
            <a:r>
              <a:rPr lang="en-US" b="1" dirty="0">
                <a:cs typeface="B Mitra" panose="00000400000000000000" pitchFamily="2" charset="-78"/>
                <a:hlinkClick r:id="rId2"/>
              </a:rPr>
              <a:t>http://</a:t>
            </a:r>
            <a:r>
              <a:rPr lang="en-US" b="1" dirty="0" smtClean="0">
                <a:cs typeface="B Mitra" panose="00000400000000000000" pitchFamily="2" charset="-78"/>
                <a:hlinkClick r:id="rId2"/>
              </a:rPr>
              <a:t>www.jrcp.ir/article_12991.html</a:t>
            </a:r>
            <a:r>
              <a:rPr lang="fa-IR" b="1" dirty="0" smtClean="0">
                <a:cs typeface="B Mitra" panose="00000400000000000000" pitchFamily="2" charset="-78"/>
              </a:rPr>
              <a:t> </a:t>
            </a:r>
          </a:p>
          <a:p>
            <a:pPr marL="109537" indent="0">
              <a:buNone/>
            </a:pPr>
            <a:endParaRPr lang="fa-IR" b="1" dirty="0">
              <a:cs typeface="B Mitra" panose="00000400000000000000" pitchFamily="2" charset="-78"/>
            </a:endParaRPr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برای مطالعه بیشتر</a:t>
            </a:r>
            <a:endParaRPr lang="fa-IR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699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26523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fa-IR" sz="4800" dirty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و آخر دعوانا ان الحمدلله رب العالمین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371600"/>
            <a:ext cx="9067800" cy="5562600"/>
          </a:xfrm>
        </p:spPr>
        <p:txBody>
          <a:bodyPr>
            <a:normAutofit fontScale="85000" lnSpcReduction="20000"/>
          </a:bodyPr>
          <a:lstStyle/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۱) ضرورت </a:t>
            </a:r>
            <a:r>
              <a:rPr lang="fa-IR" sz="2800" b="1" dirty="0">
                <a:cs typeface="B Mitra" pitchFamily="2" charset="-78"/>
              </a:rPr>
              <a:t>درک </a:t>
            </a:r>
            <a:r>
              <a:rPr lang="fa-IR" sz="2800" b="1" dirty="0">
                <a:solidFill>
                  <a:srgbClr val="7030A0"/>
                </a:solidFill>
                <a:cs typeface="B Mitra" pitchFamily="2" charset="-78"/>
              </a:rPr>
              <a:t>میدان بازی </a:t>
            </a:r>
            <a:r>
              <a:rPr lang="fa-IR" sz="2800" b="1" dirty="0">
                <a:cs typeface="B Mitra" pitchFamily="2" charset="-78"/>
              </a:rPr>
              <a:t>برای حل صحیح </a:t>
            </a:r>
            <a:r>
              <a:rPr lang="fa-IR" sz="2800" b="1" dirty="0" smtClean="0">
                <a:cs typeface="B Mitra" pitchFamily="2" charset="-78"/>
              </a:rPr>
              <a:t>مساله</a:t>
            </a:r>
          </a:p>
          <a:p>
            <a:pPr marL="109728" indent="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400" b="1" dirty="0" smtClean="0">
                <a:cs typeface="B Mitra" pitchFamily="2" charset="-78"/>
              </a:rPr>
              <a:t>اگر ما بازی فوتبال را خیلی خوب بلد باشیم؛ اما ندانیم الان قرار است وارد میدان بازی والیبال شویم؛ هرچقدر تواناتر باشیم باخت ما قطعی‌تر است!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endParaRPr lang="fa-IR" sz="1050" b="1" dirty="0" smtClean="0">
              <a:cs typeface="B Mitra" pitchFamily="2" charset="-78"/>
            </a:endParaRP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endParaRPr lang="fa-IR" sz="1050" b="1" dirty="0" smtClean="0">
              <a:cs typeface="B Mitra" pitchFamily="2" charset="-78"/>
            </a:endParaRP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۲) چگونگی فهم میدان بازی: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فهم صحیح مساله (حسن السوال نصف الجواب)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endParaRPr lang="fa-IR" sz="2800" b="1" dirty="0" smtClean="0">
              <a:cs typeface="B Mitra" pitchFamily="2" charset="-78"/>
            </a:endParaRP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endParaRPr lang="fa-IR" sz="2800" b="1" dirty="0">
              <a:cs typeface="B Mitra" pitchFamily="2" charset="-78"/>
            </a:endParaRP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endParaRPr lang="fa-IR" sz="2800" b="1" dirty="0" smtClean="0">
              <a:cs typeface="B Mitra" pitchFamily="2" charset="-78"/>
            </a:endParaRP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بازخوانی وضع موجود بر اساس شاخص‌های استخراج شده بر اساس وضع مطلوب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ضرورت فهم امور در ذیل نظام ارزشی جامعه (</a:t>
            </a:r>
            <a:r>
              <a:rPr lang="fa-IR" sz="2800" b="1" dirty="0" smtClean="0">
                <a:solidFill>
                  <a:srgbClr val="FF0000"/>
                </a:solidFill>
                <a:cs typeface="B Mitra" pitchFamily="2" charset="-78"/>
              </a:rPr>
              <a:t>اسلام</a:t>
            </a:r>
            <a:r>
              <a:rPr lang="fa-IR" sz="2800" b="1" dirty="0" smtClean="0">
                <a:cs typeface="B Mitra" pitchFamily="2" charset="-78"/>
              </a:rPr>
              <a:t>)</a:t>
            </a:r>
            <a:endParaRPr lang="fa-IR" sz="3200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مقدمه</a:t>
            </a:r>
            <a:endParaRPr lang="fa-IR" sz="2400" dirty="0">
              <a:solidFill>
                <a:srgbClr val="FF0000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464336" y="5444120"/>
            <a:ext cx="1263308" cy="11279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263308" y="112795"/>
                </a:moveTo>
                <a:lnTo>
                  <a:pt x="0" y="112795"/>
                </a:ln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 6"/>
          <p:cNvSpPr/>
          <p:nvPr/>
        </p:nvSpPr>
        <p:spPr>
          <a:xfrm>
            <a:off x="2035354" y="5511196"/>
            <a:ext cx="360945" cy="914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60945" y="45720"/>
                </a:moveTo>
                <a:lnTo>
                  <a:pt x="0" y="4572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4201027" y="5511196"/>
            <a:ext cx="2526617" cy="914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526617" y="45720"/>
                </a:moveTo>
                <a:lnTo>
                  <a:pt x="0" y="4572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6727645" y="4505662"/>
            <a:ext cx="1804727" cy="550441"/>
          </a:xfrm>
          <a:custGeom>
            <a:avLst/>
            <a:gdLst>
              <a:gd name="connsiteX0" fmla="*/ 0 w 1804727"/>
              <a:gd name="connsiteY0" fmla="*/ 0 h 550441"/>
              <a:gd name="connsiteX1" fmla="*/ 1804727 w 1804727"/>
              <a:gd name="connsiteY1" fmla="*/ 0 h 550441"/>
              <a:gd name="connsiteX2" fmla="*/ 1804727 w 1804727"/>
              <a:gd name="connsiteY2" fmla="*/ 550441 h 550441"/>
              <a:gd name="connsiteX3" fmla="*/ 0 w 1804727"/>
              <a:gd name="connsiteY3" fmla="*/ 550441 h 550441"/>
              <a:gd name="connsiteX4" fmla="*/ 0 w 1804727"/>
              <a:gd name="connsiteY4" fmla="*/ 0 h 550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4727" h="550441">
                <a:moveTo>
                  <a:pt x="0" y="0"/>
                </a:moveTo>
                <a:lnTo>
                  <a:pt x="1804727" y="0"/>
                </a:lnTo>
                <a:lnTo>
                  <a:pt x="1804727" y="550441"/>
                </a:lnTo>
                <a:lnTo>
                  <a:pt x="0" y="550441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970" tIns="13970" rIns="13970" bIns="13970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200" b="1" kern="1200" dirty="0" smtClean="0">
                <a:cs typeface="B Mitra" panose="00000400000000000000" pitchFamily="2" charset="-78"/>
              </a:rPr>
              <a:t>شکل‌گیری مساله</a:t>
            </a:r>
            <a:endParaRPr lang="en-US" sz="2200" b="1" kern="1200" dirty="0">
              <a:cs typeface="B Mitra" panose="00000400000000000000" pitchFamily="2" charset="-7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6727645" y="5281695"/>
            <a:ext cx="1804727" cy="550441"/>
          </a:xfrm>
          <a:custGeom>
            <a:avLst/>
            <a:gdLst>
              <a:gd name="connsiteX0" fmla="*/ 0 w 1804727"/>
              <a:gd name="connsiteY0" fmla="*/ 0 h 550441"/>
              <a:gd name="connsiteX1" fmla="*/ 1804727 w 1804727"/>
              <a:gd name="connsiteY1" fmla="*/ 0 h 550441"/>
              <a:gd name="connsiteX2" fmla="*/ 1804727 w 1804727"/>
              <a:gd name="connsiteY2" fmla="*/ 550441 h 550441"/>
              <a:gd name="connsiteX3" fmla="*/ 0 w 1804727"/>
              <a:gd name="connsiteY3" fmla="*/ 550441 h 550441"/>
              <a:gd name="connsiteX4" fmla="*/ 0 w 1804727"/>
              <a:gd name="connsiteY4" fmla="*/ 0 h 550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4727" h="550441">
                <a:moveTo>
                  <a:pt x="0" y="0"/>
                </a:moveTo>
                <a:lnTo>
                  <a:pt x="1804727" y="0"/>
                </a:lnTo>
                <a:lnTo>
                  <a:pt x="1804727" y="550441"/>
                </a:lnTo>
                <a:lnTo>
                  <a:pt x="0" y="550441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970" tIns="13970" rIns="13970" bIns="13970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200" b="1" kern="1200" smtClean="0">
                <a:cs typeface="B Mitra" panose="00000400000000000000" pitchFamily="2" charset="-78"/>
              </a:rPr>
              <a:t>وضع </a:t>
            </a:r>
            <a:r>
              <a:rPr lang="fa-IR" sz="2200" b="1" kern="1200" dirty="0" smtClean="0">
                <a:cs typeface="B Mitra" panose="00000400000000000000" pitchFamily="2" charset="-78"/>
              </a:rPr>
              <a:t>موجود</a:t>
            </a:r>
            <a:endParaRPr lang="en-US" sz="2200" b="1" kern="1200" dirty="0">
              <a:cs typeface="B Mitra" panose="00000400000000000000" pitchFamily="2" charset="-7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396300" y="5281695"/>
            <a:ext cx="1804727" cy="550441"/>
          </a:xfrm>
          <a:custGeom>
            <a:avLst/>
            <a:gdLst>
              <a:gd name="connsiteX0" fmla="*/ 0 w 1804727"/>
              <a:gd name="connsiteY0" fmla="*/ 0 h 550441"/>
              <a:gd name="connsiteX1" fmla="*/ 1804727 w 1804727"/>
              <a:gd name="connsiteY1" fmla="*/ 0 h 550441"/>
              <a:gd name="connsiteX2" fmla="*/ 1804727 w 1804727"/>
              <a:gd name="connsiteY2" fmla="*/ 550441 h 550441"/>
              <a:gd name="connsiteX3" fmla="*/ 0 w 1804727"/>
              <a:gd name="connsiteY3" fmla="*/ 550441 h 550441"/>
              <a:gd name="connsiteX4" fmla="*/ 0 w 1804727"/>
              <a:gd name="connsiteY4" fmla="*/ 0 h 550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4727" h="550441">
                <a:moveTo>
                  <a:pt x="0" y="0"/>
                </a:moveTo>
                <a:lnTo>
                  <a:pt x="1804727" y="0"/>
                </a:lnTo>
                <a:lnTo>
                  <a:pt x="1804727" y="550441"/>
                </a:lnTo>
                <a:lnTo>
                  <a:pt x="0" y="550441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970" tIns="13970" rIns="13970" bIns="13970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200" b="1" kern="1200" dirty="0" smtClean="0">
                <a:cs typeface="B Mitra" panose="00000400000000000000" pitchFamily="2" charset="-78"/>
              </a:rPr>
              <a:t>وضع مطلوب</a:t>
            </a:r>
            <a:endParaRPr lang="en-US" sz="2200" b="1" kern="1200" dirty="0">
              <a:cs typeface="B Mitra" panose="00000400000000000000" pitchFamily="2" charset="-7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30627" y="5281695"/>
            <a:ext cx="1804727" cy="550441"/>
          </a:xfrm>
          <a:custGeom>
            <a:avLst/>
            <a:gdLst>
              <a:gd name="connsiteX0" fmla="*/ 0 w 1804727"/>
              <a:gd name="connsiteY0" fmla="*/ 0 h 550441"/>
              <a:gd name="connsiteX1" fmla="*/ 1804727 w 1804727"/>
              <a:gd name="connsiteY1" fmla="*/ 0 h 550441"/>
              <a:gd name="connsiteX2" fmla="*/ 1804727 w 1804727"/>
              <a:gd name="connsiteY2" fmla="*/ 550441 h 550441"/>
              <a:gd name="connsiteX3" fmla="*/ 0 w 1804727"/>
              <a:gd name="connsiteY3" fmla="*/ 550441 h 550441"/>
              <a:gd name="connsiteX4" fmla="*/ 0 w 1804727"/>
              <a:gd name="connsiteY4" fmla="*/ 0 h 550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4727" h="550441">
                <a:moveTo>
                  <a:pt x="0" y="0"/>
                </a:moveTo>
                <a:lnTo>
                  <a:pt x="1804727" y="0"/>
                </a:lnTo>
                <a:lnTo>
                  <a:pt x="1804727" y="550441"/>
                </a:lnTo>
                <a:lnTo>
                  <a:pt x="0" y="550441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970" tIns="13970" rIns="13970" bIns="13970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200" b="1" kern="1200" dirty="0" smtClean="0">
                <a:cs typeface="B Mitra" panose="00000400000000000000" pitchFamily="2" charset="-78"/>
              </a:rPr>
              <a:t>نظام ارزشی جامعه</a:t>
            </a:r>
            <a:endParaRPr lang="en-US" sz="2200" b="1" kern="1200" dirty="0">
              <a:cs typeface="B Mitra" panose="00000400000000000000" pitchFamily="2" charset="-7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4561972" y="4893679"/>
            <a:ext cx="1804727" cy="550441"/>
          </a:xfrm>
          <a:custGeom>
            <a:avLst/>
            <a:gdLst>
              <a:gd name="connsiteX0" fmla="*/ 0 w 1804727"/>
              <a:gd name="connsiteY0" fmla="*/ 0 h 550441"/>
              <a:gd name="connsiteX1" fmla="*/ 1804727 w 1804727"/>
              <a:gd name="connsiteY1" fmla="*/ 0 h 550441"/>
              <a:gd name="connsiteX2" fmla="*/ 1804727 w 1804727"/>
              <a:gd name="connsiteY2" fmla="*/ 550441 h 550441"/>
              <a:gd name="connsiteX3" fmla="*/ 0 w 1804727"/>
              <a:gd name="connsiteY3" fmla="*/ 550441 h 550441"/>
              <a:gd name="connsiteX4" fmla="*/ 0 w 1804727"/>
              <a:gd name="connsiteY4" fmla="*/ 0 h 550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4727" h="550441">
                <a:moveTo>
                  <a:pt x="0" y="0"/>
                </a:moveTo>
                <a:lnTo>
                  <a:pt x="1804727" y="0"/>
                </a:lnTo>
                <a:lnTo>
                  <a:pt x="1804727" y="550441"/>
                </a:lnTo>
                <a:lnTo>
                  <a:pt x="0" y="550441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970" tIns="13970" rIns="13970" bIns="13970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200" b="1" kern="1200" dirty="0" smtClean="0">
                <a:cs typeface="B Mitra" panose="00000400000000000000" pitchFamily="2" charset="-78"/>
              </a:rPr>
              <a:t>ناسازگاری</a:t>
            </a:r>
            <a:endParaRPr lang="en-US" sz="2200" b="1" kern="12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3204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828800"/>
            <a:ext cx="9067800" cy="5029200"/>
          </a:xfrm>
        </p:spPr>
        <p:txBody>
          <a:bodyPr>
            <a:no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>
                <a:cs typeface="B Mitra" pitchFamily="2" charset="-78"/>
              </a:rPr>
              <a:t>وضع مطلوب خانواده چگونه است (الگوی کلان قوانین خانواده در اسلام)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پاسخ رایج غربی: </a:t>
            </a:r>
            <a:r>
              <a:rPr lang="fa-IR" sz="2400" b="1" dirty="0" smtClean="0">
                <a:cs typeface="B Mitra" pitchFamily="2" charset="-78"/>
              </a:rPr>
              <a:t>خانواده کوچکترین واحد اجتماعی است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نتیجه: </a:t>
            </a:r>
            <a:r>
              <a:rPr lang="fa-IR" sz="2400" b="1" dirty="0" smtClean="0">
                <a:cs typeface="B Mitra" pitchFamily="2" charset="-78"/>
              </a:rPr>
              <a:t>خانواده یک واحد اجتماعی شبیه سایر واحد‌های اجتماعی است؛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>
                <a:cs typeface="B Mitra" pitchFamily="2" charset="-78"/>
              </a:rPr>
              <a:t>و چون مهمترین معیار ارزش‌گذاری در سازمان‌های اجتماعی عدالت است؛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پس بر اساس فهم غربی:							 </a:t>
            </a:r>
            <a:r>
              <a:rPr lang="fa-IR" sz="2400" b="1" dirty="0" smtClean="0">
                <a:cs typeface="B Mitra" pitchFamily="2" charset="-78"/>
              </a:rPr>
              <a:t>خانواده مطلوب باید بر اساس معیار عدالت فهم و برنامه‌ریزی شود.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>
                <a:cs typeface="B Mitra" pitchFamily="2" charset="-78"/>
              </a:rPr>
              <a:t>عدالت = </a:t>
            </a:r>
            <a:r>
              <a:rPr lang="fa-IR" sz="2400" b="1" dirty="0">
                <a:cs typeface="B Mitra" pitchFamily="2" charset="-78"/>
              </a:rPr>
              <a:t>تعیین دقیق حد و </a:t>
            </a:r>
            <a:r>
              <a:rPr lang="fa-IR" sz="2400" b="1" dirty="0" smtClean="0">
                <a:cs typeface="B Mitra" pitchFamily="2" charset="-78"/>
              </a:rPr>
              <a:t>مرزها، </a:t>
            </a:r>
            <a:r>
              <a:rPr lang="fa-IR" sz="2400" b="1" dirty="0">
                <a:cs typeface="B Mitra" pitchFamily="2" charset="-78"/>
              </a:rPr>
              <a:t>و دادن هر حقی به ذی‌حق.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آنگاه: </a:t>
            </a:r>
            <a:r>
              <a:rPr lang="fa-IR" sz="2400" b="1" dirty="0" smtClean="0">
                <a:cs typeface="B Mitra" pitchFamily="2" charset="-78"/>
              </a:rPr>
              <a:t>بررسی وضع موجود: آیا واقعا عدالت در بین افراد در خانواده رعایت می‌شود؟!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>
                <a:solidFill>
                  <a:srgbClr val="7030A0"/>
                </a:solidFill>
                <a:cs typeface="B Mitra" pitchFamily="2" charset="-78"/>
              </a:rPr>
              <a:t>و در نتیجه: </a:t>
            </a:r>
            <a:r>
              <a:rPr lang="fa-IR" sz="2400" b="1" dirty="0" smtClean="0">
                <a:cs typeface="B Mitra" pitchFamily="2" charset="-78"/>
              </a:rPr>
              <a:t>مساله‌های اصلی اموری خواهد </a:t>
            </a:r>
            <a:r>
              <a:rPr lang="fa-IR" sz="2400" b="1" dirty="0">
                <a:cs typeface="B Mitra" pitchFamily="2" charset="-78"/>
              </a:rPr>
              <a:t>بود از قبیل: رعایت حقوق کودک (آزادی)؛ حقوق زنان (دلخواه‌ها با تاکید بر تساوی)؛ معضل مهریه </a:t>
            </a:r>
            <a:r>
              <a:rPr lang="fa-IR" sz="2400" b="1" dirty="0" smtClean="0">
                <a:cs typeface="B Mitra" pitchFamily="2" charset="-78"/>
              </a:rPr>
              <a:t>و ...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گام اول برای تغییر میدان بازی</a:t>
            </a:r>
            <a:br>
              <a:rPr lang="fa-IR" sz="3600" dirty="0" smtClean="0">
                <a:cs typeface="B Titr" pitchFamily="2" charset="-78"/>
              </a:rPr>
            </a:br>
            <a:r>
              <a:rPr lang="fa-IR" sz="3600" dirty="0" smtClean="0">
                <a:cs typeface="B Titr" pitchFamily="2" charset="-78"/>
              </a:rPr>
              <a:t>(تامل در وضع مطلوب)</a:t>
            </a:r>
            <a:endParaRPr lang="fa-IR" sz="3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2139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76200" y="1412257"/>
            <a:ext cx="9067800" cy="5445743"/>
          </a:xfrm>
        </p:spPr>
        <p:txBody>
          <a:bodyPr>
            <a:noAutofit/>
          </a:bodyPr>
          <a:lstStyle/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اما واقعا خانواده تفاوت‌های بنیادین با سایر نظامات اجتماعی دارد؛ که وضع مطلوب متفاوتی را ایجاب می‌کند:		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								</a:t>
            </a: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وضع مطلوب:</a:t>
            </a:r>
            <a:endParaRPr lang="fa-IR" sz="2000" b="1" dirty="0">
              <a:solidFill>
                <a:srgbClr val="7030A0"/>
              </a:solidFill>
              <a:cs typeface="B Mitra" pitchFamily="2" charset="-78"/>
            </a:endParaRP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endParaRPr lang="fa-IR" sz="2000" b="1" dirty="0" smtClean="0">
              <a:cs typeface="B Mitra" pitchFamily="2" charset="-78"/>
            </a:endParaRP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endParaRPr lang="fa-IR" sz="2000" b="1" dirty="0">
              <a:cs typeface="B Mitra" pitchFamily="2" charset="-78"/>
            </a:endParaRP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endParaRPr lang="fa-IR" sz="2000" b="1" dirty="0" smtClean="0">
              <a:cs typeface="B Mitra" pitchFamily="2" charset="-78"/>
            </a:endParaRP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endParaRPr lang="fa-IR" sz="2000" b="1" dirty="0" smtClean="0">
              <a:cs typeface="B Mitra" pitchFamily="2" charset="-78"/>
            </a:endParaRP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endParaRPr lang="fa-IR" sz="2000" b="1" dirty="0">
              <a:cs typeface="B Mitra" pitchFamily="2" charset="-78"/>
            </a:endParaRP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endParaRPr lang="fa-IR" sz="2000" b="1" dirty="0" smtClean="0">
              <a:cs typeface="B Mitra" pitchFamily="2" charset="-78"/>
            </a:endParaRP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برگرفته از پیشگفتار کتاب نظام حقوق زن در اسلام (شهید مطهری)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ادامه تامل در وضع مطلوب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7357018" y="2797061"/>
            <a:ext cx="1700909" cy="1188000"/>
          </a:xfrm>
          <a:custGeom>
            <a:avLst/>
            <a:gdLst>
              <a:gd name="connsiteX0" fmla="*/ 0 w 1700909"/>
              <a:gd name="connsiteY0" fmla="*/ 118800 h 1188000"/>
              <a:gd name="connsiteX1" fmla="*/ 118800 w 1700909"/>
              <a:gd name="connsiteY1" fmla="*/ 0 h 1188000"/>
              <a:gd name="connsiteX2" fmla="*/ 1582109 w 1700909"/>
              <a:gd name="connsiteY2" fmla="*/ 0 h 1188000"/>
              <a:gd name="connsiteX3" fmla="*/ 1700909 w 1700909"/>
              <a:gd name="connsiteY3" fmla="*/ 118800 h 1188000"/>
              <a:gd name="connsiteX4" fmla="*/ 1700909 w 1700909"/>
              <a:gd name="connsiteY4" fmla="*/ 1069200 h 1188000"/>
              <a:gd name="connsiteX5" fmla="*/ 1582109 w 1700909"/>
              <a:gd name="connsiteY5" fmla="*/ 1188000 h 1188000"/>
              <a:gd name="connsiteX6" fmla="*/ 118800 w 1700909"/>
              <a:gd name="connsiteY6" fmla="*/ 1188000 h 1188000"/>
              <a:gd name="connsiteX7" fmla="*/ 0 w 1700909"/>
              <a:gd name="connsiteY7" fmla="*/ 1069200 h 1188000"/>
              <a:gd name="connsiteX8" fmla="*/ 0 w 1700909"/>
              <a:gd name="connsiteY8" fmla="*/ 118800 h 11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0909" h="1188000">
                <a:moveTo>
                  <a:pt x="0" y="118800"/>
                </a:moveTo>
                <a:cubicBezTo>
                  <a:pt x="0" y="53189"/>
                  <a:pt x="53189" y="0"/>
                  <a:pt x="118800" y="0"/>
                </a:cubicBezTo>
                <a:lnTo>
                  <a:pt x="1582109" y="0"/>
                </a:lnTo>
                <a:cubicBezTo>
                  <a:pt x="1647720" y="0"/>
                  <a:pt x="1700909" y="53189"/>
                  <a:pt x="1700909" y="118800"/>
                </a:cubicBezTo>
                <a:lnTo>
                  <a:pt x="1700909" y="1069200"/>
                </a:lnTo>
                <a:cubicBezTo>
                  <a:pt x="1700909" y="1134811"/>
                  <a:pt x="1647720" y="1188000"/>
                  <a:pt x="1582109" y="1188000"/>
                </a:cubicBezTo>
                <a:lnTo>
                  <a:pt x="118800" y="1188000"/>
                </a:lnTo>
                <a:cubicBezTo>
                  <a:pt x="53189" y="1188000"/>
                  <a:pt x="0" y="1134811"/>
                  <a:pt x="0" y="1069200"/>
                </a:cubicBezTo>
                <a:lnTo>
                  <a:pt x="0" y="1188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495" tIns="47495" rIns="47495" bIns="47495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itchFamily="2" charset="-78"/>
              </a:rPr>
              <a:t>تفاوت خانواده با سایر نظامات اجتماعی </a:t>
            </a:r>
            <a:endParaRPr lang="fa-IR" sz="2000" b="1" kern="1200" dirty="0">
              <a:cs typeface="B Mitra" pitchFamily="2" charset="-78"/>
            </a:endParaRPr>
          </a:p>
        </p:txBody>
      </p:sp>
      <p:sp>
        <p:nvSpPr>
          <p:cNvPr id="7" name="Freeform 6"/>
          <p:cNvSpPr/>
          <p:nvPr/>
        </p:nvSpPr>
        <p:spPr>
          <a:xfrm rot="3232043">
            <a:off x="6391590" y="2880625"/>
            <a:ext cx="1214638" cy="39864"/>
          </a:xfrm>
          <a:custGeom>
            <a:avLst/>
            <a:gdLst>
              <a:gd name="connsiteX0" fmla="*/ 0 w 1214638"/>
              <a:gd name="connsiteY0" fmla="*/ 19931 h 39863"/>
              <a:gd name="connsiteX1" fmla="*/ 1214638 w 1214638"/>
              <a:gd name="connsiteY1" fmla="*/ 19931 h 39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14638" h="39863">
                <a:moveTo>
                  <a:pt x="1214638" y="19932"/>
                </a:moveTo>
                <a:lnTo>
                  <a:pt x="0" y="1993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89652" tIns="-10434" rIns="589654" bIns="-10434" numCol="1" spcCol="1270" anchor="ctr" anchorCtr="0">
            <a:noAutofit/>
          </a:bodyPr>
          <a:lstStyle/>
          <a:p>
            <a:pPr lvl="0" algn="ctr" defTabSz="222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500" kern="1200"/>
          </a:p>
        </p:txBody>
      </p:sp>
      <p:sp>
        <p:nvSpPr>
          <p:cNvPr id="8" name="Freeform 7"/>
          <p:cNvSpPr/>
          <p:nvPr/>
        </p:nvSpPr>
        <p:spPr>
          <a:xfrm>
            <a:off x="4939890" y="1984826"/>
            <a:ext cx="1700909" cy="850454"/>
          </a:xfrm>
          <a:custGeom>
            <a:avLst/>
            <a:gdLst>
              <a:gd name="connsiteX0" fmla="*/ 0 w 1700909"/>
              <a:gd name="connsiteY0" fmla="*/ 85045 h 850454"/>
              <a:gd name="connsiteX1" fmla="*/ 85045 w 1700909"/>
              <a:gd name="connsiteY1" fmla="*/ 0 h 850454"/>
              <a:gd name="connsiteX2" fmla="*/ 1615864 w 1700909"/>
              <a:gd name="connsiteY2" fmla="*/ 0 h 850454"/>
              <a:gd name="connsiteX3" fmla="*/ 1700909 w 1700909"/>
              <a:gd name="connsiteY3" fmla="*/ 85045 h 850454"/>
              <a:gd name="connsiteX4" fmla="*/ 1700909 w 1700909"/>
              <a:gd name="connsiteY4" fmla="*/ 765409 h 850454"/>
              <a:gd name="connsiteX5" fmla="*/ 1615864 w 1700909"/>
              <a:gd name="connsiteY5" fmla="*/ 850454 h 850454"/>
              <a:gd name="connsiteX6" fmla="*/ 85045 w 1700909"/>
              <a:gd name="connsiteY6" fmla="*/ 850454 h 850454"/>
              <a:gd name="connsiteX7" fmla="*/ 0 w 1700909"/>
              <a:gd name="connsiteY7" fmla="*/ 765409 h 850454"/>
              <a:gd name="connsiteX8" fmla="*/ 0 w 1700909"/>
              <a:gd name="connsiteY8" fmla="*/ 85045 h 85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0909" h="850454">
                <a:moveTo>
                  <a:pt x="0" y="85045"/>
                </a:moveTo>
                <a:cubicBezTo>
                  <a:pt x="0" y="38076"/>
                  <a:pt x="38076" y="0"/>
                  <a:pt x="85045" y="0"/>
                </a:cubicBezTo>
                <a:lnTo>
                  <a:pt x="1615864" y="0"/>
                </a:lnTo>
                <a:cubicBezTo>
                  <a:pt x="1662833" y="0"/>
                  <a:pt x="1700909" y="38076"/>
                  <a:pt x="1700909" y="85045"/>
                </a:cubicBezTo>
                <a:lnTo>
                  <a:pt x="1700909" y="765409"/>
                </a:lnTo>
                <a:cubicBezTo>
                  <a:pt x="1700909" y="812378"/>
                  <a:pt x="1662833" y="850454"/>
                  <a:pt x="1615864" y="850454"/>
                </a:cubicBezTo>
                <a:lnTo>
                  <a:pt x="85045" y="850454"/>
                </a:lnTo>
                <a:cubicBezTo>
                  <a:pt x="38076" y="850454"/>
                  <a:pt x="0" y="812378"/>
                  <a:pt x="0" y="765409"/>
                </a:cubicBezTo>
                <a:lnTo>
                  <a:pt x="0" y="85045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09" tIns="37609" rIns="37609" bIns="3760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دوجنسی بودن دو </a:t>
            </a:r>
            <a:r>
              <a:rPr lang="fa-IR" sz="2000" b="1" kern="1200" dirty="0" smtClean="0">
                <a:cs typeface="B Mitra" panose="00000400000000000000" pitchFamily="2" charset="-78"/>
              </a:rPr>
              <a:t>رکن </a:t>
            </a:r>
            <a:r>
              <a:rPr lang="fa-IR" sz="2000" b="1" kern="1200" dirty="0" smtClean="0">
                <a:cs typeface="B Mitra" panose="00000400000000000000" pitchFamily="2" charset="-78"/>
              </a:rPr>
              <a:t>اصلی خانواده</a:t>
            </a:r>
          </a:p>
        </p:txBody>
      </p:sp>
      <p:sp>
        <p:nvSpPr>
          <p:cNvPr id="9" name="Freeform 8"/>
          <p:cNvSpPr/>
          <p:nvPr/>
        </p:nvSpPr>
        <p:spPr>
          <a:xfrm rot="14328">
            <a:off x="6640796" y="3369637"/>
            <a:ext cx="716225" cy="39864"/>
          </a:xfrm>
          <a:custGeom>
            <a:avLst/>
            <a:gdLst>
              <a:gd name="connsiteX0" fmla="*/ 0 w 716225"/>
              <a:gd name="connsiteY0" fmla="*/ 19931 h 39863"/>
              <a:gd name="connsiteX1" fmla="*/ 716225 w 716225"/>
              <a:gd name="connsiteY1" fmla="*/ 19931 h 39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16225" h="39863">
                <a:moveTo>
                  <a:pt x="716225" y="19932"/>
                </a:moveTo>
                <a:lnTo>
                  <a:pt x="0" y="1993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52906" tIns="2025" rIns="352907" bIns="2027" numCol="1" spcCol="1270" anchor="ctr" anchorCtr="0">
            <a:noAutofit/>
          </a:bodyPr>
          <a:lstStyle/>
          <a:p>
            <a:pPr lvl="0" algn="ctr" defTabSz="222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500" kern="1200"/>
          </a:p>
        </p:txBody>
      </p:sp>
      <p:sp>
        <p:nvSpPr>
          <p:cNvPr id="10" name="Freeform 9"/>
          <p:cNvSpPr/>
          <p:nvPr/>
        </p:nvSpPr>
        <p:spPr>
          <a:xfrm>
            <a:off x="4939890" y="2962849"/>
            <a:ext cx="1700909" cy="850454"/>
          </a:xfrm>
          <a:custGeom>
            <a:avLst/>
            <a:gdLst>
              <a:gd name="connsiteX0" fmla="*/ 0 w 1700909"/>
              <a:gd name="connsiteY0" fmla="*/ 85045 h 850454"/>
              <a:gd name="connsiteX1" fmla="*/ 85045 w 1700909"/>
              <a:gd name="connsiteY1" fmla="*/ 0 h 850454"/>
              <a:gd name="connsiteX2" fmla="*/ 1615864 w 1700909"/>
              <a:gd name="connsiteY2" fmla="*/ 0 h 850454"/>
              <a:gd name="connsiteX3" fmla="*/ 1700909 w 1700909"/>
              <a:gd name="connsiteY3" fmla="*/ 85045 h 850454"/>
              <a:gd name="connsiteX4" fmla="*/ 1700909 w 1700909"/>
              <a:gd name="connsiteY4" fmla="*/ 765409 h 850454"/>
              <a:gd name="connsiteX5" fmla="*/ 1615864 w 1700909"/>
              <a:gd name="connsiteY5" fmla="*/ 850454 h 850454"/>
              <a:gd name="connsiteX6" fmla="*/ 85045 w 1700909"/>
              <a:gd name="connsiteY6" fmla="*/ 850454 h 850454"/>
              <a:gd name="connsiteX7" fmla="*/ 0 w 1700909"/>
              <a:gd name="connsiteY7" fmla="*/ 765409 h 850454"/>
              <a:gd name="connsiteX8" fmla="*/ 0 w 1700909"/>
              <a:gd name="connsiteY8" fmla="*/ 85045 h 85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0909" h="850454">
                <a:moveTo>
                  <a:pt x="0" y="85045"/>
                </a:moveTo>
                <a:cubicBezTo>
                  <a:pt x="0" y="38076"/>
                  <a:pt x="38076" y="0"/>
                  <a:pt x="85045" y="0"/>
                </a:cubicBezTo>
                <a:lnTo>
                  <a:pt x="1615864" y="0"/>
                </a:lnTo>
                <a:cubicBezTo>
                  <a:pt x="1662833" y="0"/>
                  <a:pt x="1700909" y="38076"/>
                  <a:pt x="1700909" y="85045"/>
                </a:cubicBezTo>
                <a:lnTo>
                  <a:pt x="1700909" y="765409"/>
                </a:lnTo>
                <a:cubicBezTo>
                  <a:pt x="1700909" y="812378"/>
                  <a:pt x="1662833" y="850454"/>
                  <a:pt x="1615864" y="850454"/>
                </a:cubicBezTo>
                <a:lnTo>
                  <a:pt x="85045" y="850454"/>
                </a:lnTo>
                <a:cubicBezTo>
                  <a:pt x="38076" y="850454"/>
                  <a:pt x="0" y="812378"/>
                  <a:pt x="0" y="765409"/>
                </a:cubicBezTo>
                <a:lnTo>
                  <a:pt x="0" y="85045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09" tIns="37609" rIns="37609" bIns="3760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توالی نسلی بین والدین و فرزندان</a:t>
            </a:r>
            <a:endParaRPr lang="fa-IR" sz="2000" b="1" kern="1200" dirty="0">
              <a:cs typeface="B Mitra" panose="00000400000000000000" pitchFamily="2" charset="-78"/>
            </a:endParaRPr>
          </a:p>
        </p:txBody>
      </p:sp>
      <p:sp>
        <p:nvSpPr>
          <p:cNvPr id="11" name="Freeform 10"/>
          <p:cNvSpPr/>
          <p:nvPr/>
        </p:nvSpPr>
        <p:spPr>
          <a:xfrm rot="18377960">
            <a:off x="6393998" y="3858648"/>
            <a:ext cx="1209821" cy="39864"/>
          </a:xfrm>
          <a:custGeom>
            <a:avLst/>
            <a:gdLst>
              <a:gd name="connsiteX0" fmla="*/ 0 w 1209821"/>
              <a:gd name="connsiteY0" fmla="*/ 19931 h 39863"/>
              <a:gd name="connsiteX1" fmla="*/ 1209821 w 1209821"/>
              <a:gd name="connsiteY1" fmla="*/ 19931 h 39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09821" h="39863">
                <a:moveTo>
                  <a:pt x="1209821" y="19932"/>
                </a:moveTo>
                <a:lnTo>
                  <a:pt x="0" y="1993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87365" tIns="-10314" rIns="587364" bIns="-1031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2" name="Freeform 11"/>
          <p:cNvSpPr/>
          <p:nvPr/>
        </p:nvSpPr>
        <p:spPr>
          <a:xfrm>
            <a:off x="4939890" y="3940871"/>
            <a:ext cx="1700909" cy="850454"/>
          </a:xfrm>
          <a:custGeom>
            <a:avLst/>
            <a:gdLst>
              <a:gd name="connsiteX0" fmla="*/ 0 w 1700909"/>
              <a:gd name="connsiteY0" fmla="*/ 85045 h 850454"/>
              <a:gd name="connsiteX1" fmla="*/ 85045 w 1700909"/>
              <a:gd name="connsiteY1" fmla="*/ 0 h 850454"/>
              <a:gd name="connsiteX2" fmla="*/ 1615864 w 1700909"/>
              <a:gd name="connsiteY2" fmla="*/ 0 h 850454"/>
              <a:gd name="connsiteX3" fmla="*/ 1700909 w 1700909"/>
              <a:gd name="connsiteY3" fmla="*/ 85045 h 850454"/>
              <a:gd name="connsiteX4" fmla="*/ 1700909 w 1700909"/>
              <a:gd name="connsiteY4" fmla="*/ 765409 h 850454"/>
              <a:gd name="connsiteX5" fmla="*/ 1615864 w 1700909"/>
              <a:gd name="connsiteY5" fmla="*/ 850454 h 850454"/>
              <a:gd name="connsiteX6" fmla="*/ 85045 w 1700909"/>
              <a:gd name="connsiteY6" fmla="*/ 850454 h 850454"/>
              <a:gd name="connsiteX7" fmla="*/ 0 w 1700909"/>
              <a:gd name="connsiteY7" fmla="*/ 765409 h 850454"/>
              <a:gd name="connsiteX8" fmla="*/ 0 w 1700909"/>
              <a:gd name="connsiteY8" fmla="*/ 85045 h 85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0909" h="850454">
                <a:moveTo>
                  <a:pt x="0" y="85045"/>
                </a:moveTo>
                <a:cubicBezTo>
                  <a:pt x="0" y="38076"/>
                  <a:pt x="38076" y="0"/>
                  <a:pt x="85045" y="0"/>
                </a:cubicBezTo>
                <a:lnTo>
                  <a:pt x="1615864" y="0"/>
                </a:lnTo>
                <a:cubicBezTo>
                  <a:pt x="1662833" y="0"/>
                  <a:pt x="1700909" y="38076"/>
                  <a:pt x="1700909" y="85045"/>
                </a:cubicBezTo>
                <a:lnTo>
                  <a:pt x="1700909" y="765409"/>
                </a:lnTo>
                <a:cubicBezTo>
                  <a:pt x="1700909" y="812378"/>
                  <a:pt x="1662833" y="850454"/>
                  <a:pt x="1615864" y="850454"/>
                </a:cubicBezTo>
                <a:lnTo>
                  <a:pt x="85045" y="850454"/>
                </a:lnTo>
                <a:cubicBezTo>
                  <a:pt x="38076" y="850454"/>
                  <a:pt x="0" y="812378"/>
                  <a:pt x="0" y="765409"/>
                </a:cubicBezTo>
                <a:lnTo>
                  <a:pt x="0" y="85045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09" tIns="37609" rIns="37609" bIns="3760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طبقه‌بندی سه‌گانه حکمت عملی</a:t>
            </a:r>
            <a:endParaRPr lang="fa-IR" sz="2000" b="1" kern="1200" dirty="0">
              <a:cs typeface="B Mitra" panose="00000400000000000000" pitchFamily="2" charset="-78"/>
            </a:endParaRPr>
          </a:p>
        </p:txBody>
      </p:sp>
      <p:sp>
        <p:nvSpPr>
          <p:cNvPr id="13" name="Freeform 12"/>
          <p:cNvSpPr/>
          <p:nvPr/>
        </p:nvSpPr>
        <p:spPr>
          <a:xfrm rot="3387676">
            <a:off x="3983995" y="3832961"/>
            <a:ext cx="1231426" cy="39864"/>
          </a:xfrm>
          <a:custGeom>
            <a:avLst/>
            <a:gdLst>
              <a:gd name="connsiteX0" fmla="*/ 0 w 1231426"/>
              <a:gd name="connsiteY0" fmla="*/ 19931 h 39863"/>
              <a:gd name="connsiteX1" fmla="*/ 1231426 w 1231426"/>
              <a:gd name="connsiteY1" fmla="*/ 19931 h 39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31426" h="39863">
                <a:moveTo>
                  <a:pt x="1231426" y="19932"/>
                </a:moveTo>
                <a:lnTo>
                  <a:pt x="0" y="1993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97628" tIns="-10854" rIns="597626" bIns="-1085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4" name="Freeform 13"/>
          <p:cNvSpPr/>
          <p:nvPr/>
        </p:nvSpPr>
        <p:spPr>
          <a:xfrm>
            <a:off x="2558618" y="2914462"/>
            <a:ext cx="1700909" cy="850454"/>
          </a:xfrm>
          <a:custGeom>
            <a:avLst/>
            <a:gdLst>
              <a:gd name="connsiteX0" fmla="*/ 0 w 1700909"/>
              <a:gd name="connsiteY0" fmla="*/ 85045 h 850454"/>
              <a:gd name="connsiteX1" fmla="*/ 85045 w 1700909"/>
              <a:gd name="connsiteY1" fmla="*/ 0 h 850454"/>
              <a:gd name="connsiteX2" fmla="*/ 1615864 w 1700909"/>
              <a:gd name="connsiteY2" fmla="*/ 0 h 850454"/>
              <a:gd name="connsiteX3" fmla="*/ 1700909 w 1700909"/>
              <a:gd name="connsiteY3" fmla="*/ 85045 h 850454"/>
              <a:gd name="connsiteX4" fmla="*/ 1700909 w 1700909"/>
              <a:gd name="connsiteY4" fmla="*/ 765409 h 850454"/>
              <a:gd name="connsiteX5" fmla="*/ 1615864 w 1700909"/>
              <a:gd name="connsiteY5" fmla="*/ 850454 h 850454"/>
              <a:gd name="connsiteX6" fmla="*/ 85045 w 1700909"/>
              <a:gd name="connsiteY6" fmla="*/ 850454 h 850454"/>
              <a:gd name="connsiteX7" fmla="*/ 0 w 1700909"/>
              <a:gd name="connsiteY7" fmla="*/ 765409 h 850454"/>
              <a:gd name="connsiteX8" fmla="*/ 0 w 1700909"/>
              <a:gd name="connsiteY8" fmla="*/ 85045 h 85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0909" h="850454">
                <a:moveTo>
                  <a:pt x="0" y="85045"/>
                </a:moveTo>
                <a:cubicBezTo>
                  <a:pt x="0" y="38076"/>
                  <a:pt x="38076" y="0"/>
                  <a:pt x="85045" y="0"/>
                </a:cubicBezTo>
                <a:lnTo>
                  <a:pt x="1615864" y="0"/>
                </a:lnTo>
                <a:cubicBezTo>
                  <a:pt x="1662833" y="0"/>
                  <a:pt x="1700909" y="38076"/>
                  <a:pt x="1700909" y="85045"/>
                </a:cubicBezTo>
                <a:lnTo>
                  <a:pt x="1700909" y="765409"/>
                </a:lnTo>
                <a:cubicBezTo>
                  <a:pt x="1700909" y="812378"/>
                  <a:pt x="1662833" y="850454"/>
                  <a:pt x="1615864" y="850454"/>
                </a:cubicBezTo>
                <a:lnTo>
                  <a:pt x="85045" y="850454"/>
                </a:lnTo>
                <a:cubicBezTo>
                  <a:pt x="38076" y="850454"/>
                  <a:pt x="0" y="812378"/>
                  <a:pt x="0" y="765409"/>
                </a:cubicBezTo>
                <a:lnTo>
                  <a:pt x="0" y="85045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09" tIns="37609" rIns="37609" bIns="3760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اخلاق (فرد)</a:t>
            </a:r>
            <a:endParaRPr lang="fa-IR" sz="2000" b="1" kern="1200" dirty="0">
              <a:cs typeface="B Mitra" panose="00000400000000000000" pitchFamily="2" charset="-7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878254" y="3319757"/>
            <a:ext cx="680363" cy="39864"/>
          </a:xfrm>
          <a:custGeom>
            <a:avLst/>
            <a:gdLst>
              <a:gd name="connsiteX0" fmla="*/ 0 w 680363"/>
              <a:gd name="connsiteY0" fmla="*/ 19931 h 39863"/>
              <a:gd name="connsiteX1" fmla="*/ 680363 w 680363"/>
              <a:gd name="connsiteY1" fmla="*/ 19931 h 39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80363" h="39863">
                <a:moveTo>
                  <a:pt x="680363" y="19932"/>
                </a:moveTo>
                <a:lnTo>
                  <a:pt x="0" y="1993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5873" tIns="2923" rIns="335872" bIns="2923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6" name="Freeform 15"/>
          <p:cNvSpPr/>
          <p:nvPr/>
        </p:nvSpPr>
        <p:spPr>
          <a:xfrm>
            <a:off x="177345" y="2817689"/>
            <a:ext cx="1700909" cy="1044001"/>
          </a:xfrm>
          <a:custGeom>
            <a:avLst/>
            <a:gdLst>
              <a:gd name="connsiteX0" fmla="*/ 0 w 1700909"/>
              <a:gd name="connsiteY0" fmla="*/ 104400 h 1044001"/>
              <a:gd name="connsiteX1" fmla="*/ 104400 w 1700909"/>
              <a:gd name="connsiteY1" fmla="*/ 0 h 1044001"/>
              <a:gd name="connsiteX2" fmla="*/ 1596509 w 1700909"/>
              <a:gd name="connsiteY2" fmla="*/ 0 h 1044001"/>
              <a:gd name="connsiteX3" fmla="*/ 1700909 w 1700909"/>
              <a:gd name="connsiteY3" fmla="*/ 104400 h 1044001"/>
              <a:gd name="connsiteX4" fmla="*/ 1700909 w 1700909"/>
              <a:gd name="connsiteY4" fmla="*/ 939601 h 1044001"/>
              <a:gd name="connsiteX5" fmla="*/ 1596509 w 1700909"/>
              <a:gd name="connsiteY5" fmla="*/ 1044001 h 1044001"/>
              <a:gd name="connsiteX6" fmla="*/ 104400 w 1700909"/>
              <a:gd name="connsiteY6" fmla="*/ 1044001 h 1044001"/>
              <a:gd name="connsiteX7" fmla="*/ 0 w 1700909"/>
              <a:gd name="connsiteY7" fmla="*/ 939601 h 1044001"/>
              <a:gd name="connsiteX8" fmla="*/ 0 w 1700909"/>
              <a:gd name="connsiteY8" fmla="*/ 104400 h 10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0909" h="1044001">
                <a:moveTo>
                  <a:pt x="0" y="104400"/>
                </a:moveTo>
                <a:cubicBezTo>
                  <a:pt x="0" y="46741"/>
                  <a:pt x="46741" y="0"/>
                  <a:pt x="104400" y="0"/>
                </a:cubicBezTo>
                <a:lnTo>
                  <a:pt x="1596509" y="0"/>
                </a:lnTo>
                <a:cubicBezTo>
                  <a:pt x="1654168" y="0"/>
                  <a:pt x="1700909" y="46741"/>
                  <a:pt x="1700909" y="104400"/>
                </a:cubicBezTo>
                <a:lnTo>
                  <a:pt x="1700909" y="939601"/>
                </a:lnTo>
                <a:cubicBezTo>
                  <a:pt x="1700909" y="997260"/>
                  <a:pt x="1654168" y="1044001"/>
                  <a:pt x="1596509" y="1044001"/>
                </a:cubicBezTo>
                <a:lnTo>
                  <a:pt x="104400" y="1044001"/>
                </a:lnTo>
                <a:cubicBezTo>
                  <a:pt x="46741" y="1044001"/>
                  <a:pt x="0" y="997260"/>
                  <a:pt x="0" y="939601"/>
                </a:cubicBezTo>
                <a:lnTo>
                  <a:pt x="0" y="10440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278" tIns="43278" rIns="43278" bIns="43278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کمال عقلی؛ عبودیت؛ استقلال شخصیت؛ ...</a:t>
            </a:r>
            <a:endParaRPr lang="fa-IR" sz="2000" b="1" kern="1200" dirty="0">
              <a:cs typeface="B Mitra" panose="00000400000000000000" pitchFamily="2" charset="-78"/>
            </a:endParaRPr>
          </a:p>
        </p:txBody>
      </p:sp>
      <p:sp>
        <p:nvSpPr>
          <p:cNvPr id="17" name="Freeform 16"/>
          <p:cNvSpPr/>
          <p:nvPr/>
        </p:nvSpPr>
        <p:spPr>
          <a:xfrm rot="21355923">
            <a:off x="4258667" y="4370359"/>
            <a:ext cx="682082" cy="39864"/>
          </a:xfrm>
          <a:custGeom>
            <a:avLst/>
            <a:gdLst>
              <a:gd name="connsiteX0" fmla="*/ 0 w 682082"/>
              <a:gd name="connsiteY0" fmla="*/ 19931 h 39863"/>
              <a:gd name="connsiteX1" fmla="*/ 682082 w 682082"/>
              <a:gd name="connsiteY1" fmla="*/ 19931 h 39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82082" h="39863">
                <a:moveTo>
                  <a:pt x="682082" y="19932"/>
                </a:moveTo>
                <a:lnTo>
                  <a:pt x="0" y="1993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6688" tIns="2880" rIns="336689" bIns="287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8" name="Freeform 17"/>
          <p:cNvSpPr/>
          <p:nvPr/>
        </p:nvSpPr>
        <p:spPr>
          <a:xfrm>
            <a:off x="2558618" y="3989258"/>
            <a:ext cx="1700909" cy="850454"/>
          </a:xfrm>
          <a:custGeom>
            <a:avLst/>
            <a:gdLst>
              <a:gd name="connsiteX0" fmla="*/ 0 w 1700909"/>
              <a:gd name="connsiteY0" fmla="*/ 85045 h 850454"/>
              <a:gd name="connsiteX1" fmla="*/ 85045 w 1700909"/>
              <a:gd name="connsiteY1" fmla="*/ 0 h 850454"/>
              <a:gd name="connsiteX2" fmla="*/ 1615864 w 1700909"/>
              <a:gd name="connsiteY2" fmla="*/ 0 h 850454"/>
              <a:gd name="connsiteX3" fmla="*/ 1700909 w 1700909"/>
              <a:gd name="connsiteY3" fmla="*/ 85045 h 850454"/>
              <a:gd name="connsiteX4" fmla="*/ 1700909 w 1700909"/>
              <a:gd name="connsiteY4" fmla="*/ 765409 h 850454"/>
              <a:gd name="connsiteX5" fmla="*/ 1615864 w 1700909"/>
              <a:gd name="connsiteY5" fmla="*/ 850454 h 850454"/>
              <a:gd name="connsiteX6" fmla="*/ 85045 w 1700909"/>
              <a:gd name="connsiteY6" fmla="*/ 850454 h 850454"/>
              <a:gd name="connsiteX7" fmla="*/ 0 w 1700909"/>
              <a:gd name="connsiteY7" fmla="*/ 765409 h 850454"/>
              <a:gd name="connsiteX8" fmla="*/ 0 w 1700909"/>
              <a:gd name="connsiteY8" fmla="*/ 85045 h 85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0909" h="850454">
                <a:moveTo>
                  <a:pt x="0" y="85045"/>
                </a:moveTo>
                <a:cubicBezTo>
                  <a:pt x="0" y="38076"/>
                  <a:pt x="38076" y="0"/>
                  <a:pt x="85045" y="0"/>
                </a:cubicBezTo>
                <a:lnTo>
                  <a:pt x="1615864" y="0"/>
                </a:lnTo>
                <a:cubicBezTo>
                  <a:pt x="1662833" y="0"/>
                  <a:pt x="1700909" y="38076"/>
                  <a:pt x="1700909" y="85045"/>
                </a:cubicBezTo>
                <a:lnTo>
                  <a:pt x="1700909" y="765409"/>
                </a:lnTo>
                <a:cubicBezTo>
                  <a:pt x="1700909" y="812378"/>
                  <a:pt x="1662833" y="850454"/>
                  <a:pt x="1615864" y="850454"/>
                </a:cubicBezTo>
                <a:lnTo>
                  <a:pt x="85045" y="850454"/>
                </a:lnTo>
                <a:cubicBezTo>
                  <a:pt x="38076" y="850454"/>
                  <a:pt x="0" y="812378"/>
                  <a:pt x="0" y="765409"/>
                </a:cubicBezTo>
                <a:lnTo>
                  <a:pt x="0" y="85045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09" tIns="37609" rIns="37609" bIns="3760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تدبیر منزل (خانواده)</a:t>
            </a:r>
            <a:endParaRPr lang="fa-IR" sz="2000" b="1" kern="1200" dirty="0">
              <a:cs typeface="B Mitra" panose="00000400000000000000" pitchFamily="2" charset="-7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1878254" y="4394553"/>
            <a:ext cx="680363" cy="39864"/>
          </a:xfrm>
          <a:custGeom>
            <a:avLst/>
            <a:gdLst>
              <a:gd name="connsiteX0" fmla="*/ 0 w 680363"/>
              <a:gd name="connsiteY0" fmla="*/ 19931 h 39863"/>
              <a:gd name="connsiteX1" fmla="*/ 680363 w 680363"/>
              <a:gd name="connsiteY1" fmla="*/ 19931 h 39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80363" h="39863">
                <a:moveTo>
                  <a:pt x="680363" y="19932"/>
                </a:moveTo>
                <a:lnTo>
                  <a:pt x="0" y="1993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5873" tIns="2923" rIns="335872" bIns="2923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0" name="Freeform 19"/>
          <p:cNvSpPr/>
          <p:nvPr/>
        </p:nvSpPr>
        <p:spPr>
          <a:xfrm>
            <a:off x="177345" y="3989258"/>
            <a:ext cx="1700909" cy="850454"/>
          </a:xfrm>
          <a:custGeom>
            <a:avLst/>
            <a:gdLst>
              <a:gd name="connsiteX0" fmla="*/ 0 w 1700909"/>
              <a:gd name="connsiteY0" fmla="*/ 85045 h 850454"/>
              <a:gd name="connsiteX1" fmla="*/ 85045 w 1700909"/>
              <a:gd name="connsiteY1" fmla="*/ 0 h 850454"/>
              <a:gd name="connsiteX2" fmla="*/ 1615864 w 1700909"/>
              <a:gd name="connsiteY2" fmla="*/ 0 h 850454"/>
              <a:gd name="connsiteX3" fmla="*/ 1700909 w 1700909"/>
              <a:gd name="connsiteY3" fmla="*/ 85045 h 850454"/>
              <a:gd name="connsiteX4" fmla="*/ 1700909 w 1700909"/>
              <a:gd name="connsiteY4" fmla="*/ 765409 h 850454"/>
              <a:gd name="connsiteX5" fmla="*/ 1615864 w 1700909"/>
              <a:gd name="connsiteY5" fmla="*/ 850454 h 850454"/>
              <a:gd name="connsiteX6" fmla="*/ 85045 w 1700909"/>
              <a:gd name="connsiteY6" fmla="*/ 850454 h 850454"/>
              <a:gd name="connsiteX7" fmla="*/ 0 w 1700909"/>
              <a:gd name="connsiteY7" fmla="*/ 765409 h 850454"/>
              <a:gd name="connsiteX8" fmla="*/ 0 w 1700909"/>
              <a:gd name="connsiteY8" fmla="*/ 85045 h 85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0909" h="850454">
                <a:moveTo>
                  <a:pt x="0" y="85045"/>
                </a:moveTo>
                <a:cubicBezTo>
                  <a:pt x="0" y="38076"/>
                  <a:pt x="38076" y="0"/>
                  <a:pt x="85045" y="0"/>
                </a:cubicBezTo>
                <a:lnTo>
                  <a:pt x="1615864" y="0"/>
                </a:lnTo>
                <a:cubicBezTo>
                  <a:pt x="1662833" y="0"/>
                  <a:pt x="1700909" y="38076"/>
                  <a:pt x="1700909" y="85045"/>
                </a:cubicBezTo>
                <a:lnTo>
                  <a:pt x="1700909" y="765409"/>
                </a:lnTo>
                <a:cubicBezTo>
                  <a:pt x="1700909" y="812378"/>
                  <a:pt x="1662833" y="850454"/>
                  <a:pt x="1615864" y="850454"/>
                </a:cubicBezTo>
                <a:lnTo>
                  <a:pt x="85045" y="850454"/>
                </a:lnTo>
                <a:cubicBezTo>
                  <a:pt x="38076" y="850454"/>
                  <a:pt x="0" y="812378"/>
                  <a:pt x="0" y="765409"/>
                </a:cubicBezTo>
                <a:lnTo>
                  <a:pt x="0" y="85045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09" tIns="37609" rIns="37609" bIns="3760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مودت و رحمت (عشق)</a:t>
            </a:r>
            <a:endParaRPr lang="fa-IR" sz="2000" b="1" kern="1200" dirty="0">
              <a:cs typeface="B Mitra" panose="00000400000000000000" pitchFamily="2" charset="-78"/>
            </a:endParaRPr>
          </a:p>
        </p:txBody>
      </p:sp>
      <p:sp>
        <p:nvSpPr>
          <p:cNvPr id="21" name="Freeform 20"/>
          <p:cNvSpPr/>
          <p:nvPr/>
        </p:nvSpPr>
        <p:spPr>
          <a:xfrm rot="18212324">
            <a:off x="3983995" y="4859371"/>
            <a:ext cx="1231426" cy="39864"/>
          </a:xfrm>
          <a:custGeom>
            <a:avLst/>
            <a:gdLst>
              <a:gd name="connsiteX0" fmla="*/ 0 w 1231426"/>
              <a:gd name="connsiteY0" fmla="*/ 19931 h 39863"/>
              <a:gd name="connsiteX1" fmla="*/ 1231426 w 1231426"/>
              <a:gd name="connsiteY1" fmla="*/ 19931 h 39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31426" h="39863">
                <a:moveTo>
                  <a:pt x="1231426" y="19932"/>
                </a:moveTo>
                <a:lnTo>
                  <a:pt x="0" y="1993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97627" tIns="-10853" rIns="597627" bIns="-1085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2" name="Freeform 21"/>
          <p:cNvSpPr/>
          <p:nvPr/>
        </p:nvSpPr>
        <p:spPr>
          <a:xfrm>
            <a:off x="2558618" y="4967281"/>
            <a:ext cx="1700909" cy="850454"/>
          </a:xfrm>
          <a:custGeom>
            <a:avLst/>
            <a:gdLst>
              <a:gd name="connsiteX0" fmla="*/ 0 w 1700909"/>
              <a:gd name="connsiteY0" fmla="*/ 85045 h 850454"/>
              <a:gd name="connsiteX1" fmla="*/ 85045 w 1700909"/>
              <a:gd name="connsiteY1" fmla="*/ 0 h 850454"/>
              <a:gd name="connsiteX2" fmla="*/ 1615864 w 1700909"/>
              <a:gd name="connsiteY2" fmla="*/ 0 h 850454"/>
              <a:gd name="connsiteX3" fmla="*/ 1700909 w 1700909"/>
              <a:gd name="connsiteY3" fmla="*/ 85045 h 850454"/>
              <a:gd name="connsiteX4" fmla="*/ 1700909 w 1700909"/>
              <a:gd name="connsiteY4" fmla="*/ 765409 h 850454"/>
              <a:gd name="connsiteX5" fmla="*/ 1615864 w 1700909"/>
              <a:gd name="connsiteY5" fmla="*/ 850454 h 850454"/>
              <a:gd name="connsiteX6" fmla="*/ 85045 w 1700909"/>
              <a:gd name="connsiteY6" fmla="*/ 850454 h 850454"/>
              <a:gd name="connsiteX7" fmla="*/ 0 w 1700909"/>
              <a:gd name="connsiteY7" fmla="*/ 765409 h 850454"/>
              <a:gd name="connsiteX8" fmla="*/ 0 w 1700909"/>
              <a:gd name="connsiteY8" fmla="*/ 85045 h 85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0909" h="850454">
                <a:moveTo>
                  <a:pt x="0" y="85045"/>
                </a:moveTo>
                <a:cubicBezTo>
                  <a:pt x="0" y="38076"/>
                  <a:pt x="38076" y="0"/>
                  <a:pt x="85045" y="0"/>
                </a:cubicBezTo>
                <a:lnTo>
                  <a:pt x="1615864" y="0"/>
                </a:lnTo>
                <a:cubicBezTo>
                  <a:pt x="1662833" y="0"/>
                  <a:pt x="1700909" y="38076"/>
                  <a:pt x="1700909" y="85045"/>
                </a:cubicBezTo>
                <a:lnTo>
                  <a:pt x="1700909" y="765409"/>
                </a:lnTo>
                <a:cubicBezTo>
                  <a:pt x="1700909" y="812378"/>
                  <a:pt x="1662833" y="850454"/>
                  <a:pt x="1615864" y="850454"/>
                </a:cubicBezTo>
                <a:lnTo>
                  <a:pt x="85045" y="850454"/>
                </a:lnTo>
                <a:cubicBezTo>
                  <a:pt x="38076" y="850454"/>
                  <a:pt x="0" y="812378"/>
                  <a:pt x="0" y="765409"/>
                </a:cubicBezTo>
                <a:lnTo>
                  <a:pt x="0" y="85045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09" tIns="37609" rIns="37609" bIns="3760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سیاست مدن (جامعه)</a:t>
            </a:r>
            <a:endParaRPr lang="fa-IR" sz="2000" b="1" kern="1200" dirty="0">
              <a:cs typeface="B Mitra" panose="00000400000000000000" pitchFamily="2" charset="-7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1878254" y="5372575"/>
            <a:ext cx="680364" cy="39864"/>
          </a:xfrm>
          <a:custGeom>
            <a:avLst/>
            <a:gdLst>
              <a:gd name="connsiteX0" fmla="*/ 0 w 680363"/>
              <a:gd name="connsiteY0" fmla="*/ 19931 h 39863"/>
              <a:gd name="connsiteX1" fmla="*/ 680363 w 680363"/>
              <a:gd name="connsiteY1" fmla="*/ 19931 h 39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80363" h="39863">
                <a:moveTo>
                  <a:pt x="680363" y="19932"/>
                </a:moveTo>
                <a:lnTo>
                  <a:pt x="0" y="1993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5873" tIns="2924" rIns="335873" bIns="292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4" name="Freeform 23"/>
          <p:cNvSpPr/>
          <p:nvPr/>
        </p:nvSpPr>
        <p:spPr>
          <a:xfrm>
            <a:off x="177345" y="4967281"/>
            <a:ext cx="1700909" cy="850454"/>
          </a:xfrm>
          <a:custGeom>
            <a:avLst/>
            <a:gdLst>
              <a:gd name="connsiteX0" fmla="*/ 0 w 1700909"/>
              <a:gd name="connsiteY0" fmla="*/ 85045 h 850454"/>
              <a:gd name="connsiteX1" fmla="*/ 85045 w 1700909"/>
              <a:gd name="connsiteY1" fmla="*/ 0 h 850454"/>
              <a:gd name="connsiteX2" fmla="*/ 1615864 w 1700909"/>
              <a:gd name="connsiteY2" fmla="*/ 0 h 850454"/>
              <a:gd name="connsiteX3" fmla="*/ 1700909 w 1700909"/>
              <a:gd name="connsiteY3" fmla="*/ 85045 h 850454"/>
              <a:gd name="connsiteX4" fmla="*/ 1700909 w 1700909"/>
              <a:gd name="connsiteY4" fmla="*/ 765409 h 850454"/>
              <a:gd name="connsiteX5" fmla="*/ 1615864 w 1700909"/>
              <a:gd name="connsiteY5" fmla="*/ 850454 h 850454"/>
              <a:gd name="connsiteX6" fmla="*/ 85045 w 1700909"/>
              <a:gd name="connsiteY6" fmla="*/ 850454 h 850454"/>
              <a:gd name="connsiteX7" fmla="*/ 0 w 1700909"/>
              <a:gd name="connsiteY7" fmla="*/ 765409 h 850454"/>
              <a:gd name="connsiteX8" fmla="*/ 0 w 1700909"/>
              <a:gd name="connsiteY8" fmla="*/ 85045 h 85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0909" h="850454">
                <a:moveTo>
                  <a:pt x="0" y="85045"/>
                </a:moveTo>
                <a:cubicBezTo>
                  <a:pt x="0" y="38076"/>
                  <a:pt x="38076" y="0"/>
                  <a:pt x="85045" y="0"/>
                </a:cubicBezTo>
                <a:lnTo>
                  <a:pt x="1615864" y="0"/>
                </a:lnTo>
                <a:cubicBezTo>
                  <a:pt x="1662833" y="0"/>
                  <a:pt x="1700909" y="38076"/>
                  <a:pt x="1700909" y="85045"/>
                </a:cubicBezTo>
                <a:lnTo>
                  <a:pt x="1700909" y="765409"/>
                </a:lnTo>
                <a:cubicBezTo>
                  <a:pt x="1700909" y="812378"/>
                  <a:pt x="1662833" y="850454"/>
                  <a:pt x="1615864" y="850454"/>
                </a:cubicBezTo>
                <a:lnTo>
                  <a:pt x="85045" y="850454"/>
                </a:lnTo>
                <a:cubicBezTo>
                  <a:pt x="38076" y="850454"/>
                  <a:pt x="0" y="812378"/>
                  <a:pt x="0" y="765409"/>
                </a:cubicBezTo>
                <a:lnTo>
                  <a:pt x="0" y="85045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09" tIns="37609" rIns="37609" bIns="3760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anose="00000400000000000000" pitchFamily="2" charset="-78"/>
              </a:rPr>
              <a:t>عدالت</a:t>
            </a:r>
            <a:endParaRPr lang="fa-IR" sz="2000" b="1" kern="12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674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1325562"/>
          </a:xfrm>
        </p:spPr>
        <p:txBody>
          <a:bodyPr>
            <a:noAutofit/>
          </a:bodyPr>
          <a:lstStyle/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گفتیم مهمترین معیار ارزش‌گذاری در عرصه‌های اجتماعی، عدالت است؛ اما آیا فقط عدالت؟</a:t>
            </a:r>
          </a:p>
          <a:p>
            <a:pPr marL="109728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a-IR" sz="2000" b="1" dirty="0" smtClean="0">
                <a:cs typeface="B Mitra" pitchFamily="2" charset="-78"/>
              </a:rPr>
              <a:t>در درگیری و تضاد بین </a:t>
            </a:r>
            <a:r>
              <a:rPr lang="fa-IR" sz="2000" b="1" dirty="0">
                <a:cs typeface="B Mitra" pitchFamily="2" charset="-78"/>
              </a:rPr>
              <a:t>آرمان‌ها (وضع مطلوب) و واقعیت‌ها (وضع </a:t>
            </a:r>
            <a:r>
              <a:rPr lang="fa-IR" sz="2000" b="1" dirty="0" smtClean="0">
                <a:cs typeface="B Mitra" pitchFamily="2" charset="-78"/>
              </a:rPr>
              <a:t>موجود) چه باید کرد؟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گام دوم برای تغییر میدان بازی</a:t>
            </a:r>
            <a:br>
              <a:rPr lang="fa-IR" sz="3600" dirty="0" smtClean="0">
                <a:cs typeface="B Titr" pitchFamily="2" charset="-78"/>
              </a:rPr>
            </a:br>
            <a:r>
              <a:rPr lang="fa-IR" sz="2800" dirty="0" smtClean="0">
                <a:cs typeface="B Titr" pitchFamily="2" charset="-78"/>
              </a:rPr>
              <a:t>(نحوه پرداختن به وضع مطلوب)</a:t>
            </a:r>
            <a:endParaRPr lang="fa-IR" sz="2800" dirty="0">
              <a:cs typeface="B Titr" pitchFamily="2" charset="-78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4504043" y="3578672"/>
            <a:ext cx="1580800" cy="790400"/>
          </a:xfrm>
          <a:custGeom>
            <a:avLst/>
            <a:gdLst>
              <a:gd name="connsiteX0" fmla="*/ 0 w 1580800"/>
              <a:gd name="connsiteY0" fmla="*/ 79040 h 790400"/>
              <a:gd name="connsiteX1" fmla="*/ 79040 w 1580800"/>
              <a:gd name="connsiteY1" fmla="*/ 0 h 790400"/>
              <a:gd name="connsiteX2" fmla="*/ 1501760 w 1580800"/>
              <a:gd name="connsiteY2" fmla="*/ 0 h 790400"/>
              <a:gd name="connsiteX3" fmla="*/ 1580800 w 1580800"/>
              <a:gd name="connsiteY3" fmla="*/ 79040 h 790400"/>
              <a:gd name="connsiteX4" fmla="*/ 1580800 w 1580800"/>
              <a:gd name="connsiteY4" fmla="*/ 711360 h 790400"/>
              <a:gd name="connsiteX5" fmla="*/ 1501760 w 1580800"/>
              <a:gd name="connsiteY5" fmla="*/ 790400 h 790400"/>
              <a:gd name="connsiteX6" fmla="*/ 79040 w 1580800"/>
              <a:gd name="connsiteY6" fmla="*/ 790400 h 790400"/>
              <a:gd name="connsiteX7" fmla="*/ 0 w 1580800"/>
              <a:gd name="connsiteY7" fmla="*/ 711360 h 790400"/>
              <a:gd name="connsiteX8" fmla="*/ 0 w 1580800"/>
              <a:gd name="connsiteY8" fmla="*/ 79040 h 79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80800" h="790400">
                <a:moveTo>
                  <a:pt x="0" y="79040"/>
                </a:moveTo>
                <a:cubicBezTo>
                  <a:pt x="0" y="35387"/>
                  <a:pt x="35387" y="0"/>
                  <a:pt x="79040" y="0"/>
                </a:cubicBezTo>
                <a:lnTo>
                  <a:pt x="1501760" y="0"/>
                </a:lnTo>
                <a:cubicBezTo>
                  <a:pt x="1545413" y="0"/>
                  <a:pt x="1580800" y="35387"/>
                  <a:pt x="1580800" y="79040"/>
                </a:cubicBezTo>
                <a:lnTo>
                  <a:pt x="1580800" y="711360"/>
                </a:lnTo>
                <a:cubicBezTo>
                  <a:pt x="1580800" y="755013"/>
                  <a:pt x="1545413" y="790400"/>
                  <a:pt x="1501760" y="790400"/>
                </a:cubicBezTo>
                <a:lnTo>
                  <a:pt x="79040" y="790400"/>
                </a:lnTo>
                <a:cubicBezTo>
                  <a:pt x="35387" y="790400"/>
                  <a:pt x="0" y="755013"/>
                  <a:pt x="0" y="711360"/>
                </a:cubicBezTo>
                <a:lnTo>
                  <a:pt x="0" y="7904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80" tIns="34580" rIns="34580" bIns="3458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itchFamily="2" charset="-78"/>
              </a:rPr>
              <a:t> در تضاد آرمان‌ها و واقعیت‌ها</a:t>
            </a:r>
            <a:endParaRPr lang="fa-IR" sz="1800" b="1" kern="1200" dirty="0">
              <a:cs typeface="B Mitra" panose="00000400000000000000" pitchFamily="2" charset="-78"/>
            </a:endParaRPr>
          </a:p>
        </p:txBody>
      </p:sp>
      <p:sp>
        <p:nvSpPr>
          <p:cNvPr id="6" name="Freeform 5"/>
          <p:cNvSpPr/>
          <p:nvPr/>
        </p:nvSpPr>
        <p:spPr>
          <a:xfrm rot="2747996">
            <a:off x="3693829" y="3615562"/>
            <a:ext cx="954784" cy="32124"/>
          </a:xfrm>
          <a:custGeom>
            <a:avLst/>
            <a:gdLst>
              <a:gd name="connsiteX0" fmla="*/ 0 w 954784"/>
              <a:gd name="connsiteY0" fmla="*/ 16062 h 32124"/>
              <a:gd name="connsiteX1" fmla="*/ 954784 w 954784"/>
              <a:gd name="connsiteY1" fmla="*/ 16062 h 32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54784" h="32124">
                <a:moveTo>
                  <a:pt x="954784" y="16062"/>
                </a:moveTo>
                <a:lnTo>
                  <a:pt x="0" y="1606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6223" tIns="-7808" rIns="466221" bIns="-7808" numCol="1" spcCol="1270" anchor="ctr" anchorCtr="0">
            <a:noAutofit/>
          </a:bodyPr>
          <a:lstStyle/>
          <a:p>
            <a:pPr lvl="0" algn="ctr" defTabSz="222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500" kern="1200"/>
          </a:p>
        </p:txBody>
      </p:sp>
      <p:sp>
        <p:nvSpPr>
          <p:cNvPr id="9" name="Freeform 8"/>
          <p:cNvSpPr/>
          <p:nvPr/>
        </p:nvSpPr>
        <p:spPr>
          <a:xfrm>
            <a:off x="2257599" y="2894177"/>
            <a:ext cx="1580800" cy="790400"/>
          </a:xfrm>
          <a:custGeom>
            <a:avLst/>
            <a:gdLst>
              <a:gd name="connsiteX0" fmla="*/ 0 w 1580800"/>
              <a:gd name="connsiteY0" fmla="*/ 79040 h 790400"/>
              <a:gd name="connsiteX1" fmla="*/ 79040 w 1580800"/>
              <a:gd name="connsiteY1" fmla="*/ 0 h 790400"/>
              <a:gd name="connsiteX2" fmla="*/ 1501760 w 1580800"/>
              <a:gd name="connsiteY2" fmla="*/ 0 h 790400"/>
              <a:gd name="connsiteX3" fmla="*/ 1580800 w 1580800"/>
              <a:gd name="connsiteY3" fmla="*/ 79040 h 790400"/>
              <a:gd name="connsiteX4" fmla="*/ 1580800 w 1580800"/>
              <a:gd name="connsiteY4" fmla="*/ 711360 h 790400"/>
              <a:gd name="connsiteX5" fmla="*/ 1501760 w 1580800"/>
              <a:gd name="connsiteY5" fmla="*/ 790400 h 790400"/>
              <a:gd name="connsiteX6" fmla="*/ 79040 w 1580800"/>
              <a:gd name="connsiteY6" fmla="*/ 790400 h 790400"/>
              <a:gd name="connsiteX7" fmla="*/ 0 w 1580800"/>
              <a:gd name="connsiteY7" fmla="*/ 711360 h 790400"/>
              <a:gd name="connsiteX8" fmla="*/ 0 w 1580800"/>
              <a:gd name="connsiteY8" fmla="*/ 79040 h 79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80800" h="790400">
                <a:moveTo>
                  <a:pt x="0" y="79040"/>
                </a:moveTo>
                <a:cubicBezTo>
                  <a:pt x="0" y="35387"/>
                  <a:pt x="35387" y="0"/>
                  <a:pt x="79040" y="0"/>
                </a:cubicBezTo>
                <a:lnTo>
                  <a:pt x="1501760" y="0"/>
                </a:lnTo>
                <a:cubicBezTo>
                  <a:pt x="1545413" y="0"/>
                  <a:pt x="1580800" y="35387"/>
                  <a:pt x="1580800" y="79040"/>
                </a:cubicBezTo>
                <a:lnTo>
                  <a:pt x="1580800" y="711360"/>
                </a:lnTo>
                <a:cubicBezTo>
                  <a:pt x="1580800" y="755013"/>
                  <a:pt x="1545413" y="790400"/>
                  <a:pt x="1501760" y="790400"/>
                </a:cubicBezTo>
                <a:lnTo>
                  <a:pt x="79040" y="790400"/>
                </a:lnTo>
                <a:cubicBezTo>
                  <a:pt x="35387" y="790400"/>
                  <a:pt x="0" y="755013"/>
                  <a:pt x="0" y="711360"/>
                </a:cubicBezTo>
                <a:lnTo>
                  <a:pt x="0" y="7904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80" tIns="34580" rIns="34580" bIns="34580" numCol="1" spcCol="1270" anchor="ctr" anchorCtr="0">
            <a:noAutofit/>
          </a:bodyPr>
          <a:lstStyle/>
          <a:p>
            <a:pPr lvl="0" algn="ct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نگاه‌های غربی</a:t>
            </a:r>
          </a:p>
        </p:txBody>
      </p:sp>
      <p:sp>
        <p:nvSpPr>
          <p:cNvPr id="10" name="Freeform 9"/>
          <p:cNvSpPr/>
          <p:nvPr/>
        </p:nvSpPr>
        <p:spPr>
          <a:xfrm rot="2142401">
            <a:off x="1552087" y="3046075"/>
            <a:ext cx="778704" cy="32124"/>
          </a:xfrm>
          <a:custGeom>
            <a:avLst/>
            <a:gdLst>
              <a:gd name="connsiteX0" fmla="*/ 0 w 778704"/>
              <a:gd name="connsiteY0" fmla="*/ 16062 h 32124"/>
              <a:gd name="connsiteX1" fmla="*/ 778704 w 778704"/>
              <a:gd name="connsiteY1" fmla="*/ 16062 h 32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78704" h="32124">
                <a:moveTo>
                  <a:pt x="778704" y="16062"/>
                </a:moveTo>
                <a:lnTo>
                  <a:pt x="0" y="1606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2585" tIns="-3406" rIns="382583" bIns="-3406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1" name="Freeform 10"/>
          <p:cNvSpPr/>
          <p:nvPr/>
        </p:nvSpPr>
        <p:spPr>
          <a:xfrm>
            <a:off x="44479" y="2439697"/>
            <a:ext cx="1580800" cy="790400"/>
          </a:xfrm>
          <a:custGeom>
            <a:avLst/>
            <a:gdLst>
              <a:gd name="connsiteX0" fmla="*/ 0 w 1580800"/>
              <a:gd name="connsiteY0" fmla="*/ 79040 h 790400"/>
              <a:gd name="connsiteX1" fmla="*/ 79040 w 1580800"/>
              <a:gd name="connsiteY1" fmla="*/ 0 h 790400"/>
              <a:gd name="connsiteX2" fmla="*/ 1501760 w 1580800"/>
              <a:gd name="connsiteY2" fmla="*/ 0 h 790400"/>
              <a:gd name="connsiteX3" fmla="*/ 1580800 w 1580800"/>
              <a:gd name="connsiteY3" fmla="*/ 79040 h 790400"/>
              <a:gd name="connsiteX4" fmla="*/ 1580800 w 1580800"/>
              <a:gd name="connsiteY4" fmla="*/ 711360 h 790400"/>
              <a:gd name="connsiteX5" fmla="*/ 1501760 w 1580800"/>
              <a:gd name="connsiteY5" fmla="*/ 790400 h 790400"/>
              <a:gd name="connsiteX6" fmla="*/ 79040 w 1580800"/>
              <a:gd name="connsiteY6" fmla="*/ 790400 h 790400"/>
              <a:gd name="connsiteX7" fmla="*/ 0 w 1580800"/>
              <a:gd name="connsiteY7" fmla="*/ 711360 h 790400"/>
              <a:gd name="connsiteX8" fmla="*/ 0 w 1580800"/>
              <a:gd name="connsiteY8" fmla="*/ 79040 h 79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80800" h="790400">
                <a:moveTo>
                  <a:pt x="0" y="79040"/>
                </a:moveTo>
                <a:cubicBezTo>
                  <a:pt x="0" y="35387"/>
                  <a:pt x="35387" y="0"/>
                  <a:pt x="79040" y="0"/>
                </a:cubicBezTo>
                <a:lnTo>
                  <a:pt x="1501760" y="0"/>
                </a:lnTo>
                <a:cubicBezTo>
                  <a:pt x="1545413" y="0"/>
                  <a:pt x="1580800" y="35387"/>
                  <a:pt x="1580800" y="79040"/>
                </a:cubicBezTo>
                <a:lnTo>
                  <a:pt x="1580800" y="711360"/>
                </a:lnTo>
                <a:cubicBezTo>
                  <a:pt x="1580800" y="755013"/>
                  <a:pt x="1545413" y="790400"/>
                  <a:pt x="1501760" y="790400"/>
                </a:cubicBezTo>
                <a:lnTo>
                  <a:pt x="79040" y="790400"/>
                </a:lnTo>
                <a:cubicBezTo>
                  <a:pt x="35387" y="790400"/>
                  <a:pt x="0" y="755013"/>
                  <a:pt x="0" y="711360"/>
                </a:cubicBezTo>
                <a:lnTo>
                  <a:pt x="0" y="7904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80" tIns="34580" rIns="34580" bIns="34580" numCol="1" spcCol="1270" anchor="ctr" anchorCtr="0">
            <a:noAutofit/>
          </a:bodyPr>
          <a:lstStyle/>
          <a:p>
            <a:pPr lvl="0" algn="ct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ایدئالیسم (آرمانگرایی محض)</a:t>
            </a:r>
          </a:p>
        </p:txBody>
      </p:sp>
      <p:sp>
        <p:nvSpPr>
          <p:cNvPr id="12" name="Freeform 11"/>
          <p:cNvSpPr/>
          <p:nvPr/>
        </p:nvSpPr>
        <p:spPr>
          <a:xfrm rot="19457599">
            <a:off x="1552087" y="3500554"/>
            <a:ext cx="778704" cy="32125"/>
          </a:xfrm>
          <a:custGeom>
            <a:avLst/>
            <a:gdLst>
              <a:gd name="connsiteX0" fmla="*/ 0 w 778704"/>
              <a:gd name="connsiteY0" fmla="*/ 16062 h 32124"/>
              <a:gd name="connsiteX1" fmla="*/ 778704 w 778704"/>
              <a:gd name="connsiteY1" fmla="*/ 16062 h 32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78704" h="32124">
                <a:moveTo>
                  <a:pt x="778704" y="16062"/>
                </a:moveTo>
                <a:lnTo>
                  <a:pt x="0" y="1606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2584" tIns="-3404" rIns="382584" bIns="-3407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3" name="Freeform 12"/>
          <p:cNvSpPr/>
          <p:nvPr/>
        </p:nvSpPr>
        <p:spPr>
          <a:xfrm>
            <a:off x="44479" y="3348657"/>
            <a:ext cx="1580800" cy="790400"/>
          </a:xfrm>
          <a:custGeom>
            <a:avLst/>
            <a:gdLst>
              <a:gd name="connsiteX0" fmla="*/ 0 w 1580800"/>
              <a:gd name="connsiteY0" fmla="*/ 79040 h 790400"/>
              <a:gd name="connsiteX1" fmla="*/ 79040 w 1580800"/>
              <a:gd name="connsiteY1" fmla="*/ 0 h 790400"/>
              <a:gd name="connsiteX2" fmla="*/ 1501760 w 1580800"/>
              <a:gd name="connsiteY2" fmla="*/ 0 h 790400"/>
              <a:gd name="connsiteX3" fmla="*/ 1580800 w 1580800"/>
              <a:gd name="connsiteY3" fmla="*/ 79040 h 790400"/>
              <a:gd name="connsiteX4" fmla="*/ 1580800 w 1580800"/>
              <a:gd name="connsiteY4" fmla="*/ 711360 h 790400"/>
              <a:gd name="connsiteX5" fmla="*/ 1501760 w 1580800"/>
              <a:gd name="connsiteY5" fmla="*/ 790400 h 790400"/>
              <a:gd name="connsiteX6" fmla="*/ 79040 w 1580800"/>
              <a:gd name="connsiteY6" fmla="*/ 790400 h 790400"/>
              <a:gd name="connsiteX7" fmla="*/ 0 w 1580800"/>
              <a:gd name="connsiteY7" fmla="*/ 711360 h 790400"/>
              <a:gd name="connsiteX8" fmla="*/ 0 w 1580800"/>
              <a:gd name="connsiteY8" fmla="*/ 79040 h 79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80800" h="790400">
                <a:moveTo>
                  <a:pt x="0" y="79040"/>
                </a:moveTo>
                <a:cubicBezTo>
                  <a:pt x="0" y="35387"/>
                  <a:pt x="35387" y="0"/>
                  <a:pt x="79040" y="0"/>
                </a:cubicBezTo>
                <a:lnTo>
                  <a:pt x="1501760" y="0"/>
                </a:lnTo>
                <a:cubicBezTo>
                  <a:pt x="1545413" y="0"/>
                  <a:pt x="1580800" y="35387"/>
                  <a:pt x="1580800" y="79040"/>
                </a:cubicBezTo>
                <a:lnTo>
                  <a:pt x="1580800" y="711360"/>
                </a:lnTo>
                <a:cubicBezTo>
                  <a:pt x="1580800" y="755013"/>
                  <a:pt x="1545413" y="790400"/>
                  <a:pt x="1501760" y="790400"/>
                </a:cubicBezTo>
                <a:lnTo>
                  <a:pt x="79040" y="790400"/>
                </a:lnTo>
                <a:cubicBezTo>
                  <a:pt x="35387" y="790400"/>
                  <a:pt x="0" y="755013"/>
                  <a:pt x="0" y="711360"/>
                </a:cubicBezTo>
                <a:lnTo>
                  <a:pt x="0" y="7904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80" tIns="34580" rIns="34580" bIns="34580" numCol="1" spcCol="1270" anchor="ctr" anchorCtr="0">
            <a:noAutofit/>
          </a:bodyPr>
          <a:lstStyle/>
          <a:p>
            <a:pPr lvl="0" algn="ct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رئالیسم (محافظه‌کاری)</a:t>
            </a:r>
          </a:p>
        </p:txBody>
      </p:sp>
      <p:sp>
        <p:nvSpPr>
          <p:cNvPr id="14" name="Freeform 13"/>
          <p:cNvSpPr/>
          <p:nvPr/>
        </p:nvSpPr>
        <p:spPr>
          <a:xfrm rot="18865990">
            <a:off x="3695814" y="4297283"/>
            <a:ext cx="950814" cy="32124"/>
          </a:xfrm>
          <a:custGeom>
            <a:avLst/>
            <a:gdLst>
              <a:gd name="connsiteX0" fmla="*/ 0 w 950814"/>
              <a:gd name="connsiteY0" fmla="*/ 16062 h 32124"/>
              <a:gd name="connsiteX1" fmla="*/ 950814 w 950814"/>
              <a:gd name="connsiteY1" fmla="*/ 16062 h 32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50814" h="32124">
                <a:moveTo>
                  <a:pt x="950814" y="16062"/>
                </a:moveTo>
                <a:lnTo>
                  <a:pt x="0" y="1606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4337" tIns="-7709" rIns="464336" bIns="-7708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5" name="Freeform 14"/>
          <p:cNvSpPr/>
          <p:nvPr/>
        </p:nvSpPr>
        <p:spPr>
          <a:xfrm>
            <a:off x="2257599" y="4257617"/>
            <a:ext cx="1580800" cy="790400"/>
          </a:xfrm>
          <a:custGeom>
            <a:avLst/>
            <a:gdLst>
              <a:gd name="connsiteX0" fmla="*/ 0 w 1580800"/>
              <a:gd name="connsiteY0" fmla="*/ 79040 h 790400"/>
              <a:gd name="connsiteX1" fmla="*/ 79040 w 1580800"/>
              <a:gd name="connsiteY1" fmla="*/ 0 h 790400"/>
              <a:gd name="connsiteX2" fmla="*/ 1501760 w 1580800"/>
              <a:gd name="connsiteY2" fmla="*/ 0 h 790400"/>
              <a:gd name="connsiteX3" fmla="*/ 1580800 w 1580800"/>
              <a:gd name="connsiteY3" fmla="*/ 79040 h 790400"/>
              <a:gd name="connsiteX4" fmla="*/ 1580800 w 1580800"/>
              <a:gd name="connsiteY4" fmla="*/ 711360 h 790400"/>
              <a:gd name="connsiteX5" fmla="*/ 1501760 w 1580800"/>
              <a:gd name="connsiteY5" fmla="*/ 790400 h 790400"/>
              <a:gd name="connsiteX6" fmla="*/ 79040 w 1580800"/>
              <a:gd name="connsiteY6" fmla="*/ 790400 h 790400"/>
              <a:gd name="connsiteX7" fmla="*/ 0 w 1580800"/>
              <a:gd name="connsiteY7" fmla="*/ 711360 h 790400"/>
              <a:gd name="connsiteX8" fmla="*/ 0 w 1580800"/>
              <a:gd name="connsiteY8" fmla="*/ 79040 h 79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80800" h="790400">
                <a:moveTo>
                  <a:pt x="0" y="79040"/>
                </a:moveTo>
                <a:cubicBezTo>
                  <a:pt x="0" y="35387"/>
                  <a:pt x="35387" y="0"/>
                  <a:pt x="79040" y="0"/>
                </a:cubicBezTo>
                <a:lnTo>
                  <a:pt x="1501760" y="0"/>
                </a:lnTo>
                <a:cubicBezTo>
                  <a:pt x="1545413" y="0"/>
                  <a:pt x="1580800" y="35387"/>
                  <a:pt x="1580800" y="79040"/>
                </a:cubicBezTo>
                <a:lnTo>
                  <a:pt x="1580800" y="711360"/>
                </a:lnTo>
                <a:cubicBezTo>
                  <a:pt x="1580800" y="755013"/>
                  <a:pt x="1545413" y="790400"/>
                  <a:pt x="1501760" y="790400"/>
                </a:cubicBezTo>
                <a:lnTo>
                  <a:pt x="79040" y="790400"/>
                </a:lnTo>
                <a:cubicBezTo>
                  <a:pt x="35387" y="790400"/>
                  <a:pt x="0" y="755013"/>
                  <a:pt x="0" y="711360"/>
                </a:cubicBezTo>
                <a:lnTo>
                  <a:pt x="0" y="7904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80" tIns="34580" rIns="34580" bIns="34580" numCol="1" spcCol="1270" anchor="ctr" anchorCtr="0">
            <a:noAutofit/>
          </a:bodyPr>
          <a:lstStyle/>
          <a:p>
            <a:pPr lvl="0" algn="ct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نگاه اسلامی</a:t>
            </a:r>
          </a:p>
        </p:txBody>
      </p:sp>
      <p:sp>
        <p:nvSpPr>
          <p:cNvPr id="16" name="Freeform 15"/>
          <p:cNvSpPr/>
          <p:nvPr/>
        </p:nvSpPr>
        <p:spPr>
          <a:xfrm>
            <a:off x="1625279" y="4636754"/>
            <a:ext cx="632320" cy="32125"/>
          </a:xfrm>
          <a:custGeom>
            <a:avLst/>
            <a:gdLst>
              <a:gd name="connsiteX0" fmla="*/ 0 w 632320"/>
              <a:gd name="connsiteY0" fmla="*/ 16062 h 32124"/>
              <a:gd name="connsiteX1" fmla="*/ 632320 w 632320"/>
              <a:gd name="connsiteY1" fmla="*/ 16062 h 32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32320" h="32124">
                <a:moveTo>
                  <a:pt x="632320" y="16062"/>
                </a:moveTo>
                <a:lnTo>
                  <a:pt x="0" y="1606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3052" tIns="255" rIns="313052" bIns="25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7" name="Freeform 16"/>
          <p:cNvSpPr/>
          <p:nvPr/>
        </p:nvSpPr>
        <p:spPr>
          <a:xfrm>
            <a:off x="44479" y="4257617"/>
            <a:ext cx="1580800" cy="790400"/>
          </a:xfrm>
          <a:custGeom>
            <a:avLst/>
            <a:gdLst>
              <a:gd name="connsiteX0" fmla="*/ 0 w 1580800"/>
              <a:gd name="connsiteY0" fmla="*/ 79040 h 790400"/>
              <a:gd name="connsiteX1" fmla="*/ 79040 w 1580800"/>
              <a:gd name="connsiteY1" fmla="*/ 0 h 790400"/>
              <a:gd name="connsiteX2" fmla="*/ 1501760 w 1580800"/>
              <a:gd name="connsiteY2" fmla="*/ 0 h 790400"/>
              <a:gd name="connsiteX3" fmla="*/ 1580800 w 1580800"/>
              <a:gd name="connsiteY3" fmla="*/ 79040 h 790400"/>
              <a:gd name="connsiteX4" fmla="*/ 1580800 w 1580800"/>
              <a:gd name="connsiteY4" fmla="*/ 711360 h 790400"/>
              <a:gd name="connsiteX5" fmla="*/ 1501760 w 1580800"/>
              <a:gd name="connsiteY5" fmla="*/ 790400 h 790400"/>
              <a:gd name="connsiteX6" fmla="*/ 79040 w 1580800"/>
              <a:gd name="connsiteY6" fmla="*/ 790400 h 790400"/>
              <a:gd name="connsiteX7" fmla="*/ 0 w 1580800"/>
              <a:gd name="connsiteY7" fmla="*/ 711360 h 790400"/>
              <a:gd name="connsiteX8" fmla="*/ 0 w 1580800"/>
              <a:gd name="connsiteY8" fmla="*/ 79040 h 79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80800" h="790400">
                <a:moveTo>
                  <a:pt x="0" y="79040"/>
                </a:moveTo>
                <a:cubicBezTo>
                  <a:pt x="0" y="35387"/>
                  <a:pt x="35387" y="0"/>
                  <a:pt x="79040" y="0"/>
                </a:cubicBezTo>
                <a:lnTo>
                  <a:pt x="1501760" y="0"/>
                </a:lnTo>
                <a:cubicBezTo>
                  <a:pt x="1545413" y="0"/>
                  <a:pt x="1580800" y="35387"/>
                  <a:pt x="1580800" y="79040"/>
                </a:cubicBezTo>
                <a:lnTo>
                  <a:pt x="1580800" y="711360"/>
                </a:lnTo>
                <a:cubicBezTo>
                  <a:pt x="1580800" y="755013"/>
                  <a:pt x="1545413" y="790400"/>
                  <a:pt x="1501760" y="790400"/>
                </a:cubicBezTo>
                <a:lnTo>
                  <a:pt x="79040" y="790400"/>
                </a:lnTo>
                <a:cubicBezTo>
                  <a:pt x="35387" y="790400"/>
                  <a:pt x="0" y="755013"/>
                  <a:pt x="0" y="711360"/>
                </a:cubicBezTo>
                <a:lnTo>
                  <a:pt x="0" y="7904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80" tIns="34580" rIns="34580" bIns="34580" numCol="1" spcCol="1270" anchor="ctr" anchorCtr="0">
            <a:noAutofit/>
          </a:bodyPr>
          <a:lstStyle/>
          <a:p>
            <a:pPr lvl="0" algn="ct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آرمانگرایی واقع‌بینانه</a:t>
            </a:r>
          </a:p>
        </p:txBody>
      </p:sp>
      <p:sp>
        <p:nvSpPr>
          <p:cNvPr id="18" name="Freeform 17"/>
          <p:cNvSpPr/>
          <p:nvPr/>
        </p:nvSpPr>
        <p:spPr>
          <a:xfrm>
            <a:off x="4470720" y="5621058"/>
            <a:ext cx="1580800" cy="790400"/>
          </a:xfrm>
          <a:custGeom>
            <a:avLst/>
            <a:gdLst>
              <a:gd name="connsiteX0" fmla="*/ 0 w 1580800"/>
              <a:gd name="connsiteY0" fmla="*/ 79040 h 790400"/>
              <a:gd name="connsiteX1" fmla="*/ 79040 w 1580800"/>
              <a:gd name="connsiteY1" fmla="*/ 0 h 790400"/>
              <a:gd name="connsiteX2" fmla="*/ 1501760 w 1580800"/>
              <a:gd name="connsiteY2" fmla="*/ 0 h 790400"/>
              <a:gd name="connsiteX3" fmla="*/ 1580800 w 1580800"/>
              <a:gd name="connsiteY3" fmla="*/ 79040 h 790400"/>
              <a:gd name="connsiteX4" fmla="*/ 1580800 w 1580800"/>
              <a:gd name="connsiteY4" fmla="*/ 711360 h 790400"/>
              <a:gd name="connsiteX5" fmla="*/ 1501760 w 1580800"/>
              <a:gd name="connsiteY5" fmla="*/ 790400 h 790400"/>
              <a:gd name="connsiteX6" fmla="*/ 79040 w 1580800"/>
              <a:gd name="connsiteY6" fmla="*/ 790400 h 790400"/>
              <a:gd name="connsiteX7" fmla="*/ 0 w 1580800"/>
              <a:gd name="connsiteY7" fmla="*/ 711360 h 790400"/>
              <a:gd name="connsiteX8" fmla="*/ 0 w 1580800"/>
              <a:gd name="connsiteY8" fmla="*/ 79040 h 79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80800" h="790400">
                <a:moveTo>
                  <a:pt x="0" y="79040"/>
                </a:moveTo>
                <a:cubicBezTo>
                  <a:pt x="0" y="35387"/>
                  <a:pt x="35387" y="0"/>
                  <a:pt x="79040" y="0"/>
                </a:cubicBezTo>
                <a:lnTo>
                  <a:pt x="1501760" y="0"/>
                </a:lnTo>
                <a:cubicBezTo>
                  <a:pt x="1545413" y="0"/>
                  <a:pt x="1580800" y="35387"/>
                  <a:pt x="1580800" y="79040"/>
                </a:cubicBezTo>
                <a:lnTo>
                  <a:pt x="1580800" y="711360"/>
                </a:lnTo>
                <a:cubicBezTo>
                  <a:pt x="1580800" y="755013"/>
                  <a:pt x="1545413" y="790400"/>
                  <a:pt x="1501760" y="790400"/>
                </a:cubicBezTo>
                <a:lnTo>
                  <a:pt x="79040" y="790400"/>
                </a:lnTo>
                <a:cubicBezTo>
                  <a:pt x="35387" y="790400"/>
                  <a:pt x="0" y="755013"/>
                  <a:pt x="0" y="711360"/>
                </a:cubicBezTo>
                <a:lnTo>
                  <a:pt x="0" y="7904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80" tIns="34580" rIns="34580" bIns="34580" numCol="1" spcCol="1270" anchor="ctr" anchorCtr="0">
            <a:noAutofit/>
          </a:bodyPr>
          <a:lstStyle/>
          <a:p>
            <a:pPr lvl="0" algn="ct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وضع مطلوب در عرصه اجتماع</a:t>
            </a:r>
          </a:p>
        </p:txBody>
      </p:sp>
      <p:sp>
        <p:nvSpPr>
          <p:cNvPr id="19" name="Freeform 18"/>
          <p:cNvSpPr/>
          <p:nvPr/>
        </p:nvSpPr>
        <p:spPr>
          <a:xfrm rot="2142401">
            <a:off x="3765207" y="5772955"/>
            <a:ext cx="778704" cy="32125"/>
          </a:xfrm>
          <a:custGeom>
            <a:avLst/>
            <a:gdLst>
              <a:gd name="connsiteX0" fmla="*/ 0 w 778704"/>
              <a:gd name="connsiteY0" fmla="*/ 16062 h 32124"/>
              <a:gd name="connsiteX1" fmla="*/ 778704 w 778704"/>
              <a:gd name="connsiteY1" fmla="*/ 16062 h 32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78704" h="32124">
                <a:moveTo>
                  <a:pt x="778704" y="16062"/>
                </a:moveTo>
                <a:lnTo>
                  <a:pt x="0" y="1606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2585" tIns="-3406" rIns="382583" bIns="-340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0" name="Freeform 19"/>
          <p:cNvSpPr/>
          <p:nvPr/>
        </p:nvSpPr>
        <p:spPr>
          <a:xfrm>
            <a:off x="2257599" y="5166578"/>
            <a:ext cx="1580800" cy="790400"/>
          </a:xfrm>
          <a:custGeom>
            <a:avLst/>
            <a:gdLst>
              <a:gd name="connsiteX0" fmla="*/ 0 w 1580800"/>
              <a:gd name="connsiteY0" fmla="*/ 79040 h 790400"/>
              <a:gd name="connsiteX1" fmla="*/ 79040 w 1580800"/>
              <a:gd name="connsiteY1" fmla="*/ 0 h 790400"/>
              <a:gd name="connsiteX2" fmla="*/ 1501760 w 1580800"/>
              <a:gd name="connsiteY2" fmla="*/ 0 h 790400"/>
              <a:gd name="connsiteX3" fmla="*/ 1580800 w 1580800"/>
              <a:gd name="connsiteY3" fmla="*/ 79040 h 790400"/>
              <a:gd name="connsiteX4" fmla="*/ 1580800 w 1580800"/>
              <a:gd name="connsiteY4" fmla="*/ 711360 h 790400"/>
              <a:gd name="connsiteX5" fmla="*/ 1501760 w 1580800"/>
              <a:gd name="connsiteY5" fmla="*/ 790400 h 790400"/>
              <a:gd name="connsiteX6" fmla="*/ 79040 w 1580800"/>
              <a:gd name="connsiteY6" fmla="*/ 790400 h 790400"/>
              <a:gd name="connsiteX7" fmla="*/ 0 w 1580800"/>
              <a:gd name="connsiteY7" fmla="*/ 711360 h 790400"/>
              <a:gd name="connsiteX8" fmla="*/ 0 w 1580800"/>
              <a:gd name="connsiteY8" fmla="*/ 79040 h 79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80800" h="790400">
                <a:moveTo>
                  <a:pt x="0" y="79040"/>
                </a:moveTo>
                <a:cubicBezTo>
                  <a:pt x="0" y="35387"/>
                  <a:pt x="35387" y="0"/>
                  <a:pt x="79040" y="0"/>
                </a:cubicBezTo>
                <a:lnTo>
                  <a:pt x="1501760" y="0"/>
                </a:lnTo>
                <a:cubicBezTo>
                  <a:pt x="1545413" y="0"/>
                  <a:pt x="1580800" y="35387"/>
                  <a:pt x="1580800" y="79040"/>
                </a:cubicBezTo>
                <a:lnTo>
                  <a:pt x="1580800" y="711360"/>
                </a:lnTo>
                <a:cubicBezTo>
                  <a:pt x="1580800" y="755013"/>
                  <a:pt x="1545413" y="790400"/>
                  <a:pt x="1501760" y="790400"/>
                </a:cubicBezTo>
                <a:lnTo>
                  <a:pt x="79040" y="790400"/>
                </a:lnTo>
                <a:cubicBezTo>
                  <a:pt x="35387" y="790400"/>
                  <a:pt x="0" y="755013"/>
                  <a:pt x="0" y="711360"/>
                </a:cubicBezTo>
                <a:lnTo>
                  <a:pt x="0" y="7904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80" tIns="34580" rIns="34580" bIns="34580" numCol="1" spcCol="1270" anchor="ctr" anchorCtr="0">
            <a:noAutofit/>
          </a:bodyPr>
          <a:lstStyle/>
          <a:p>
            <a:pPr lvl="0" algn="ct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اقتضای آرمانگرایی:</a:t>
            </a:r>
          </a:p>
        </p:txBody>
      </p:sp>
      <p:sp>
        <p:nvSpPr>
          <p:cNvPr id="21" name="Freeform 20"/>
          <p:cNvSpPr/>
          <p:nvPr/>
        </p:nvSpPr>
        <p:spPr>
          <a:xfrm>
            <a:off x="1625279" y="5545715"/>
            <a:ext cx="632320" cy="32125"/>
          </a:xfrm>
          <a:custGeom>
            <a:avLst/>
            <a:gdLst>
              <a:gd name="connsiteX0" fmla="*/ 0 w 632320"/>
              <a:gd name="connsiteY0" fmla="*/ 16062 h 32124"/>
              <a:gd name="connsiteX1" fmla="*/ 632320 w 632320"/>
              <a:gd name="connsiteY1" fmla="*/ 16062 h 32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32320" h="32124">
                <a:moveTo>
                  <a:pt x="632320" y="16062"/>
                </a:moveTo>
                <a:lnTo>
                  <a:pt x="0" y="1606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3052" tIns="255" rIns="313052" bIns="25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2" name="Freeform 21"/>
          <p:cNvSpPr/>
          <p:nvPr/>
        </p:nvSpPr>
        <p:spPr>
          <a:xfrm>
            <a:off x="44479" y="5166578"/>
            <a:ext cx="1580800" cy="790400"/>
          </a:xfrm>
          <a:custGeom>
            <a:avLst/>
            <a:gdLst>
              <a:gd name="connsiteX0" fmla="*/ 0 w 1580800"/>
              <a:gd name="connsiteY0" fmla="*/ 79040 h 790400"/>
              <a:gd name="connsiteX1" fmla="*/ 79040 w 1580800"/>
              <a:gd name="connsiteY1" fmla="*/ 0 h 790400"/>
              <a:gd name="connsiteX2" fmla="*/ 1501760 w 1580800"/>
              <a:gd name="connsiteY2" fmla="*/ 0 h 790400"/>
              <a:gd name="connsiteX3" fmla="*/ 1580800 w 1580800"/>
              <a:gd name="connsiteY3" fmla="*/ 79040 h 790400"/>
              <a:gd name="connsiteX4" fmla="*/ 1580800 w 1580800"/>
              <a:gd name="connsiteY4" fmla="*/ 711360 h 790400"/>
              <a:gd name="connsiteX5" fmla="*/ 1501760 w 1580800"/>
              <a:gd name="connsiteY5" fmla="*/ 790400 h 790400"/>
              <a:gd name="connsiteX6" fmla="*/ 79040 w 1580800"/>
              <a:gd name="connsiteY6" fmla="*/ 790400 h 790400"/>
              <a:gd name="connsiteX7" fmla="*/ 0 w 1580800"/>
              <a:gd name="connsiteY7" fmla="*/ 711360 h 790400"/>
              <a:gd name="connsiteX8" fmla="*/ 0 w 1580800"/>
              <a:gd name="connsiteY8" fmla="*/ 79040 h 79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80800" h="790400">
                <a:moveTo>
                  <a:pt x="0" y="79040"/>
                </a:moveTo>
                <a:cubicBezTo>
                  <a:pt x="0" y="35387"/>
                  <a:pt x="35387" y="0"/>
                  <a:pt x="79040" y="0"/>
                </a:cubicBezTo>
                <a:lnTo>
                  <a:pt x="1501760" y="0"/>
                </a:lnTo>
                <a:cubicBezTo>
                  <a:pt x="1545413" y="0"/>
                  <a:pt x="1580800" y="35387"/>
                  <a:pt x="1580800" y="79040"/>
                </a:cubicBezTo>
                <a:lnTo>
                  <a:pt x="1580800" y="711360"/>
                </a:lnTo>
                <a:cubicBezTo>
                  <a:pt x="1580800" y="755013"/>
                  <a:pt x="1545413" y="790400"/>
                  <a:pt x="1501760" y="790400"/>
                </a:cubicBezTo>
                <a:lnTo>
                  <a:pt x="79040" y="790400"/>
                </a:lnTo>
                <a:cubicBezTo>
                  <a:pt x="35387" y="790400"/>
                  <a:pt x="0" y="755013"/>
                  <a:pt x="0" y="711360"/>
                </a:cubicBezTo>
                <a:lnTo>
                  <a:pt x="0" y="7904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80" tIns="34580" rIns="34580" bIns="34580" numCol="1" spcCol="1270" anchor="ctr" anchorCtr="0">
            <a:noAutofit/>
          </a:bodyPr>
          <a:lstStyle/>
          <a:p>
            <a:pPr lvl="0" algn="ct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عدالت</a:t>
            </a:r>
          </a:p>
        </p:txBody>
      </p:sp>
      <p:sp>
        <p:nvSpPr>
          <p:cNvPr id="23" name="Freeform 22"/>
          <p:cNvSpPr/>
          <p:nvPr/>
        </p:nvSpPr>
        <p:spPr>
          <a:xfrm rot="19457599">
            <a:off x="3765207" y="6227435"/>
            <a:ext cx="778704" cy="32125"/>
          </a:xfrm>
          <a:custGeom>
            <a:avLst/>
            <a:gdLst>
              <a:gd name="connsiteX0" fmla="*/ 0 w 778704"/>
              <a:gd name="connsiteY0" fmla="*/ 16062 h 32124"/>
              <a:gd name="connsiteX1" fmla="*/ 778704 w 778704"/>
              <a:gd name="connsiteY1" fmla="*/ 16062 h 32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78704" h="32124">
                <a:moveTo>
                  <a:pt x="778704" y="16062"/>
                </a:moveTo>
                <a:lnTo>
                  <a:pt x="0" y="1606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2584" tIns="-3405" rIns="382584" bIns="-3406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4" name="Freeform 23"/>
          <p:cNvSpPr/>
          <p:nvPr/>
        </p:nvSpPr>
        <p:spPr>
          <a:xfrm>
            <a:off x="2257599" y="6075538"/>
            <a:ext cx="1580800" cy="790400"/>
          </a:xfrm>
          <a:custGeom>
            <a:avLst/>
            <a:gdLst>
              <a:gd name="connsiteX0" fmla="*/ 0 w 1580800"/>
              <a:gd name="connsiteY0" fmla="*/ 79040 h 790400"/>
              <a:gd name="connsiteX1" fmla="*/ 79040 w 1580800"/>
              <a:gd name="connsiteY1" fmla="*/ 0 h 790400"/>
              <a:gd name="connsiteX2" fmla="*/ 1501760 w 1580800"/>
              <a:gd name="connsiteY2" fmla="*/ 0 h 790400"/>
              <a:gd name="connsiteX3" fmla="*/ 1580800 w 1580800"/>
              <a:gd name="connsiteY3" fmla="*/ 79040 h 790400"/>
              <a:gd name="connsiteX4" fmla="*/ 1580800 w 1580800"/>
              <a:gd name="connsiteY4" fmla="*/ 711360 h 790400"/>
              <a:gd name="connsiteX5" fmla="*/ 1501760 w 1580800"/>
              <a:gd name="connsiteY5" fmla="*/ 790400 h 790400"/>
              <a:gd name="connsiteX6" fmla="*/ 79040 w 1580800"/>
              <a:gd name="connsiteY6" fmla="*/ 790400 h 790400"/>
              <a:gd name="connsiteX7" fmla="*/ 0 w 1580800"/>
              <a:gd name="connsiteY7" fmla="*/ 711360 h 790400"/>
              <a:gd name="connsiteX8" fmla="*/ 0 w 1580800"/>
              <a:gd name="connsiteY8" fmla="*/ 79040 h 79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80800" h="790400">
                <a:moveTo>
                  <a:pt x="0" y="79040"/>
                </a:moveTo>
                <a:cubicBezTo>
                  <a:pt x="0" y="35387"/>
                  <a:pt x="35387" y="0"/>
                  <a:pt x="79040" y="0"/>
                </a:cubicBezTo>
                <a:lnTo>
                  <a:pt x="1501760" y="0"/>
                </a:lnTo>
                <a:cubicBezTo>
                  <a:pt x="1545413" y="0"/>
                  <a:pt x="1580800" y="35387"/>
                  <a:pt x="1580800" y="79040"/>
                </a:cubicBezTo>
                <a:lnTo>
                  <a:pt x="1580800" y="711360"/>
                </a:lnTo>
                <a:cubicBezTo>
                  <a:pt x="1580800" y="755013"/>
                  <a:pt x="1545413" y="790400"/>
                  <a:pt x="1501760" y="790400"/>
                </a:cubicBezTo>
                <a:lnTo>
                  <a:pt x="79040" y="790400"/>
                </a:lnTo>
                <a:cubicBezTo>
                  <a:pt x="35387" y="790400"/>
                  <a:pt x="0" y="755013"/>
                  <a:pt x="0" y="711360"/>
                </a:cubicBezTo>
                <a:lnTo>
                  <a:pt x="0" y="7904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80" tIns="34580" rIns="34580" bIns="34580" numCol="1" spcCol="1270" anchor="ctr" anchorCtr="0">
            <a:noAutofit/>
          </a:bodyPr>
          <a:lstStyle/>
          <a:p>
            <a:pPr lvl="0" algn="ct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اقتضای واقع‌بینی:</a:t>
            </a:r>
          </a:p>
        </p:txBody>
      </p:sp>
      <p:sp>
        <p:nvSpPr>
          <p:cNvPr id="25" name="Freeform 24"/>
          <p:cNvSpPr/>
          <p:nvPr/>
        </p:nvSpPr>
        <p:spPr>
          <a:xfrm>
            <a:off x="1625279" y="6454675"/>
            <a:ext cx="632320" cy="32125"/>
          </a:xfrm>
          <a:custGeom>
            <a:avLst/>
            <a:gdLst>
              <a:gd name="connsiteX0" fmla="*/ 0 w 632320"/>
              <a:gd name="connsiteY0" fmla="*/ 16062 h 32124"/>
              <a:gd name="connsiteX1" fmla="*/ 632320 w 632320"/>
              <a:gd name="connsiteY1" fmla="*/ 16062 h 32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32320" h="32124">
                <a:moveTo>
                  <a:pt x="632320" y="16062"/>
                </a:moveTo>
                <a:lnTo>
                  <a:pt x="0" y="1606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3052" tIns="255" rIns="313052" bIns="25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6" name="Freeform 25"/>
          <p:cNvSpPr/>
          <p:nvPr/>
        </p:nvSpPr>
        <p:spPr>
          <a:xfrm>
            <a:off x="44479" y="6075538"/>
            <a:ext cx="1580800" cy="790400"/>
          </a:xfrm>
          <a:custGeom>
            <a:avLst/>
            <a:gdLst>
              <a:gd name="connsiteX0" fmla="*/ 0 w 1580800"/>
              <a:gd name="connsiteY0" fmla="*/ 79040 h 790400"/>
              <a:gd name="connsiteX1" fmla="*/ 79040 w 1580800"/>
              <a:gd name="connsiteY1" fmla="*/ 0 h 790400"/>
              <a:gd name="connsiteX2" fmla="*/ 1501760 w 1580800"/>
              <a:gd name="connsiteY2" fmla="*/ 0 h 790400"/>
              <a:gd name="connsiteX3" fmla="*/ 1580800 w 1580800"/>
              <a:gd name="connsiteY3" fmla="*/ 79040 h 790400"/>
              <a:gd name="connsiteX4" fmla="*/ 1580800 w 1580800"/>
              <a:gd name="connsiteY4" fmla="*/ 711360 h 790400"/>
              <a:gd name="connsiteX5" fmla="*/ 1501760 w 1580800"/>
              <a:gd name="connsiteY5" fmla="*/ 790400 h 790400"/>
              <a:gd name="connsiteX6" fmla="*/ 79040 w 1580800"/>
              <a:gd name="connsiteY6" fmla="*/ 790400 h 790400"/>
              <a:gd name="connsiteX7" fmla="*/ 0 w 1580800"/>
              <a:gd name="connsiteY7" fmla="*/ 711360 h 790400"/>
              <a:gd name="connsiteX8" fmla="*/ 0 w 1580800"/>
              <a:gd name="connsiteY8" fmla="*/ 79040 h 79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80800" h="790400">
                <a:moveTo>
                  <a:pt x="0" y="79040"/>
                </a:moveTo>
                <a:cubicBezTo>
                  <a:pt x="0" y="35387"/>
                  <a:pt x="35387" y="0"/>
                  <a:pt x="79040" y="0"/>
                </a:cubicBezTo>
                <a:lnTo>
                  <a:pt x="1501760" y="0"/>
                </a:lnTo>
                <a:cubicBezTo>
                  <a:pt x="1545413" y="0"/>
                  <a:pt x="1580800" y="35387"/>
                  <a:pt x="1580800" y="79040"/>
                </a:cubicBezTo>
                <a:lnTo>
                  <a:pt x="1580800" y="711360"/>
                </a:lnTo>
                <a:cubicBezTo>
                  <a:pt x="1580800" y="755013"/>
                  <a:pt x="1545413" y="790400"/>
                  <a:pt x="1501760" y="790400"/>
                </a:cubicBezTo>
                <a:lnTo>
                  <a:pt x="79040" y="790400"/>
                </a:lnTo>
                <a:cubicBezTo>
                  <a:pt x="35387" y="790400"/>
                  <a:pt x="0" y="755013"/>
                  <a:pt x="0" y="711360"/>
                </a:cubicBezTo>
                <a:lnTo>
                  <a:pt x="0" y="7904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580" tIns="34580" rIns="34580" bIns="34580" numCol="1" spcCol="1270" anchor="ctr" anchorCtr="0">
            <a:noAutofit/>
          </a:bodyPr>
          <a:lstStyle/>
          <a:p>
            <a:pPr lvl="0" algn="ct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cs typeface="B Mitra" panose="00000400000000000000" pitchFamily="2" charset="-78"/>
              </a:rPr>
              <a:t>مصلحت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5867400" y="2439697"/>
            <a:ext cx="3321079" cy="4418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65125" indent="-255588" algn="r" rtl="1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r" rtl="1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anose="020B0604030504040204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r" rtl="1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r" rtl="1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r" rtl="1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spcBef>
                <a:spcPts val="600"/>
              </a:spcBef>
              <a:spcAft>
                <a:spcPts val="600"/>
              </a:spcAft>
              <a:buFont typeface="Wingdings 3" panose="05040102010807070707" pitchFamily="18" charset="2"/>
              <a:buNone/>
            </a:pPr>
            <a:r>
              <a:rPr lang="fa-IR" sz="2000" b="1" dirty="0" smtClean="0">
                <a:cs typeface="B Mitra" pitchFamily="2" charset="-78"/>
              </a:rPr>
              <a:t>مثلا حضرت علی ع (اوج عدالت)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Font typeface="Wingdings 3" panose="05040102010807070707" pitchFamily="18" charset="2"/>
              <a:buNone/>
            </a:pPr>
            <a:endParaRPr lang="fa-IR" sz="2000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Font typeface="Wingdings 3" panose="05040102010807070707" pitchFamily="18" charset="2"/>
              <a:buNone/>
            </a:pPr>
            <a:r>
              <a:rPr lang="fa-IR" sz="2000" b="1" dirty="0" smtClean="0">
                <a:cs typeface="B Mitra" pitchFamily="2" charset="-78"/>
              </a:rPr>
              <a:t>اگر حکومت حق او بود (عدالت)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Font typeface="Wingdings 3" panose="05040102010807070707" pitchFamily="18" charset="2"/>
              <a:buNone/>
            </a:pPr>
            <a:r>
              <a:rPr lang="fa-IR" sz="2000" b="1" dirty="0" smtClean="0">
                <a:cs typeface="B Mitra" pitchFamily="2" charset="-78"/>
              </a:rPr>
              <a:t>چرا سکوت کرد؟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Font typeface="Wingdings 3" panose="05040102010807070707" pitchFamily="18" charset="2"/>
              <a:buNone/>
            </a:pPr>
            <a:endParaRPr lang="fa-IR" sz="1050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Font typeface="Wingdings 3" panose="05040102010807070707" pitchFamily="18" charset="2"/>
              <a:buNone/>
            </a:pPr>
            <a:r>
              <a:rPr lang="fa-IR" sz="2000" b="1" dirty="0" smtClean="0">
                <a:cs typeface="B Mitra" pitchFamily="2" charset="-78"/>
              </a:rPr>
              <a:t>آرمانگرای محض: خوارج 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Font typeface="Wingdings 3" panose="05040102010807070707" pitchFamily="18" charset="2"/>
              <a:buNone/>
            </a:pPr>
            <a:r>
              <a:rPr lang="fa-IR" sz="1800" b="1" dirty="0" smtClean="0">
                <a:cs typeface="B Mitra" pitchFamily="2" charset="-78"/>
              </a:rPr>
              <a:t>(چرا تسلیم حکمیت شدی؟)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Font typeface="Wingdings 3" panose="05040102010807070707" pitchFamily="18" charset="2"/>
              <a:buNone/>
            </a:pPr>
            <a:endParaRPr lang="fa-IR" sz="800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Font typeface="Wingdings 3" panose="05040102010807070707" pitchFamily="18" charset="2"/>
              <a:buNone/>
            </a:pPr>
            <a:r>
              <a:rPr lang="fa-IR" sz="2000" b="1" dirty="0" smtClean="0">
                <a:cs typeface="B Mitra" pitchFamily="2" charset="-78"/>
              </a:rPr>
              <a:t>واقع‌گرای محض: معاویه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Font typeface="Wingdings 3" panose="05040102010807070707" pitchFamily="18" charset="2"/>
              <a:buNone/>
            </a:pPr>
            <a:r>
              <a:rPr lang="fa-IR" sz="2000" b="1" dirty="0" smtClean="0">
                <a:cs typeface="B Mitra" pitchFamily="2" charset="-78"/>
              </a:rPr>
              <a:t> </a:t>
            </a:r>
            <a:r>
              <a:rPr lang="fa-IR" sz="1800" b="1" dirty="0" smtClean="0">
                <a:cs typeface="B Mitra" pitchFamily="2" charset="-78"/>
              </a:rPr>
              <a:t>(دشمن اسلام / خلیفه مسلمین)</a:t>
            </a:r>
            <a:endParaRPr lang="fa-IR" sz="2000" b="1" dirty="0" smtClean="0">
              <a:cs typeface="B Mitra" pitchFamily="2" charset="-78"/>
            </a:endParaRPr>
          </a:p>
          <a:p>
            <a:pPr marL="109728" indent="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 3" panose="05040102010807070707" pitchFamily="18" charset="2"/>
              <a:buNone/>
            </a:pPr>
            <a:endParaRPr lang="fa-IR" sz="2000" b="1" dirty="0" smtClean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343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76200" y="4950691"/>
            <a:ext cx="9144000" cy="1905000"/>
          </a:xfrm>
        </p:spPr>
        <p:txBody>
          <a:bodyPr>
            <a:no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200" b="1" dirty="0" smtClean="0">
                <a:solidFill>
                  <a:srgbClr val="7030A0"/>
                </a:solidFill>
                <a:cs typeface="B Mitra" pitchFamily="2" charset="-78"/>
              </a:rPr>
              <a:t>نکته تکمیلی: </a:t>
            </a:r>
            <a:r>
              <a:rPr lang="fa-IR" sz="2200" b="1" dirty="0" smtClean="0">
                <a:cs typeface="B Mitra" pitchFamily="2" charset="-78"/>
              </a:rPr>
              <a:t>آرمان فرد در طول آرمان خانواده؛ و هر دو در طول آرمان جامعه است؛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200" b="1" dirty="0" smtClean="0">
                <a:cs typeface="B Mitra" pitchFamily="2" charset="-78"/>
              </a:rPr>
              <a:t>پس؛ سیر وضع مطلوب برای جامعه: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200" b="1" dirty="0" smtClean="0">
                <a:cs typeface="B Mitra" pitchFamily="2" charset="-78"/>
              </a:rPr>
              <a:t>عــــدال‍‍ـــت        </a:t>
            </a:r>
            <a:r>
              <a:rPr lang="fa-IR" sz="2200" b="1" dirty="0" smtClean="0">
                <a:cs typeface="B Mitra" pitchFamily="2" charset="-78"/>
                <a:sym typeface="Symbol" panose="05050102010706020507" pitchFamily="18" charset="2"/>
              </a:rPr>
              <a:t>  مـودت و رحـمت  </a:t>
            </a:r>
            <a:r>
              <a:rPr lang="fa-IR" sz="2200" b="1" dirty="0">
                <a:cs typeface="B Mitra" pitchFamily="2" charset="-78"/>
                <a:sym typeface="Symbol" panose="05050102010706020507" pitchFamily="18" charset="2"/>
              </a:rPr>
              <a:t> </a:t>
            </a:r>
            <a:r>
              <a:rPr lang="fa-IR" sz="2200" b="1" dirty="0" smtClean="0">
                <a:cs typeface="B Mitra" pitchFamily="2" charset="-78"/>
                <a:sym typeface="Symbol" panose="05050102010706020507" pitchFamily="18" charset="2"/>
              </a:rPr>
              <a:t> عـبـودیـت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200" b="1" dirty="0" smtClean="0">
                <a:solidFill>
                  <a:srgbClr val="FF0000"/>
                </a:solidFill>
                <a:cs typeface="B Mitra" pitchFamily="2" charset="-78"/>
                <a:sym typeface="Symbol" panose="05050102010706020507" pitchFamily="18" charset="2"/>
              </a:rPr>
              <a:t>لِيَقُومَ </a:t>
            </a:r>
            <a:r>
              <a:rPr lang="fa-IR" sz="2200" b="1" dirty="0">
                <a:solidFill>
                  <a:srgbClr val="FF0000"/>
                </a:solidFill>
                <a:cs typeface="B Mitra" pitchFamily="2" charset="-78"/>
                <a:sym typeface="Symbol" panose="05050102010706020507" pitchFamily="18" charset="2"/>
              </a:rPr>
              <a:t>النَّاسُ </a:t>
            </a:r>
            <a:r>
              <a:rPr lang="fa-IR" sz="2200" b="1" dirty="0" smtClean="0">
                <a:solidFill>
                  <a:srgbClr val="FF0000"/>
                </a:solidFill>
                <a:cs typeface="B Mitra" pitchFamily="2" charset="-78"/>
                <a:sym typeface="Symbol" panose="05050102010706020507" pitchFamily="18" charset="2"/>
              </a:rPr>
              <a:t>بِالْقِسْطِ</a:t>
            </a:r>
            <a:r>
              <a:rPr lang="fa-IR" sz="2200" b="1" dirty="0" smtClean="0">
                <a:solidFill>
                  <a:srgbClr val="FF0000"/>
                </a:solidFill>
                <a:cs typeface="B Mitra" pitchFamily="2" charset="-78"/>
              </a:rPr>
              <a:t> </a:t>
            </a:r>
            <a:r>
              <a:rPr lang="fa-IR" sz="2200" b="1" dirty="0" smtClean="0">
                <a:cs typeface="B Mitra" pitchFamily="2" charset="-78"/>
                <a:sym typeface="Symbol" panose="05050102010706020507" pitchFamily="18" charset="2"/>
              </a:rPr>
              <a:t> </a:t>
            </a:r>
            <a:r>
              <a:rPr lang="fa-IR" sz="2200" b="1" dirty="0" smtClean="0">
                <a:solidFill>
                  <a:srgbClr val="FF0000"/>
                </a:solidFill>
                <a:cs typeface="B Mitra" pitchFamily="2" charset="-78"/>
                <a:sym typeface="Symbol" panose="05050102010706020507" pitchFamily="18" charset="2"/>
              </a:rPr>
              <a:t>إِنَّمَا </a:t>
            </a:r>
            <a:r>
              <a:rPr lang="fa-IR" sz="2200" b="1" dirty="0">
                <a:solidFill>
                  <a:srgbClr val="FF0000"/>
                </a:solidFill>
                <a:cs typeface="B Mitra" pitchFamily="2" charset="-78"/>
                <a:sym typeface="Symbol" panose="05050102010706020507" pitchFamily="18" charset="2"/>
              </a:rPr>
              <a:t>الْمُؤْمِنُونَ </a:t>
            </a:r>
            <a:r>
              <a:rPr lang="fa-IR" sz="2200" b="1" dirty="0" smtClean="0">
                <a:solidFill>
                  <a:srgbClr val="FF0000"/>
                </a:solidFill>
                <a:cs typeface="B Mitra" pitchFamily="2" charset="-78"/>
                <a:sym typeface="Symbol" panose="05050102010706020507" pitchFamily="18" charset="2"/>
              </a:rPr>
              <a:t>إِخْوَةٌ</a:t>
            </a:r>
            <a:r>
              <a:rPr lang="fa-IR" sz="2200" b="1" dirty="0" smtClean="0">
                <a:solidFill>
                  <a:srgbClr val="FF0000"/>
                </a:solidFill>
                <a:cs typeface="B Mitra" pitchFamily="2" charset="-78"/>
              </a:rPr>
              <a:t> </a:t>
            </a:r>
            <a:r>
              <a:rPr lang="fa-IR" sz="2200" b="1" dirty="0" smtClean="0">
                <a:cs typeface="B Mitra" pitchFamily="2" charset="-78"/>
                <a:sym typeface="Symbol" panose="05050102010706020507" pitchFamily="18" charset="2"/>
              </a:rPr>
              <a:t> </a:t>
            </a:r>
            <a:r>
              <a:rPr lang="fa-IR" sz="2200" b="1" dirty="0">
                <a:solidFill>
                  <a:srgbClr val="FF0000"/>
                </a:solidFill>
                <a:cs typeface="B Mitra" pitchFamily="2" charset="-78"/>
                <a:sym typeface="Symbol" panose="05050102010706020507" pitchFamily="18" charset="2"/>
              </a:rPr>
              <a:t>كُلٌّ إِلَيْنا راجِعُون</a:t>
            </a:r>
            <a:r>
              <a:rPr lang="fa-IR" sz="2200" b="1" dirty="0">
                <a:cs typeface="B Mitra" pitchFamily="2" charset="-78"/>
                <a:sym typeface="Symbol" panose="05050102010706020507" pitchFamily="18" charset="2"/>
              </a:rPr>
              <a:t>‏</a:t>
            </a:r>
            <a:endParaRPr lang="fa-IR" sz="2200" b="1" dirty="0" smtClean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30176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نتیجه: تغییر میدان بازی</a:t>
            </a:r>
            <a:endParaRPr lang="fa-IR" sz="2800" dirty="0">
              <a:cs typeface="B Titr" pitchFamily="2" charset="-78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7029829" y="2599444"/>
            <a:ext cx="1728005" cy="608186"/>
          </a:xfrm>
          <a:custGeom>
            <a:avLst/>
            <a:gdLst>
              <a:gd name="connsiteX0" fmla="*/ 0 w 1728005"/>
              <a:gd name="connsiteY0" fmla="*/ 60819 h 608186"/>
              <a:gd name="connsiteX1" fmla="*/ 60819 w 1728005"/>
              <a:gd name="connsiteY1" fmla="*/ 0 h 608186"/>
              <a:gd name="connsiteX2" fmla="*/ 1667186 w 1728005"/>
              <a:gd name="connsiteY2" fmla="*/ 0 h 608186"/>
              <a:gd name="connsiteX3" fmla="*/ 1728005 w 1728005"/>
              <a:gd name="connsiteY3" fmla="*/ 60819 h 608186"/>
              <a:gd name="connsiteX4" fmla="*/ 1728005 w 1728005"/>
              <a:gd name="connsiteY4" fmla="*/ 547367 h 608186"/>
              <a:gd name="connsiteX5" fmla="*/ 1667186 w 1728005"/>
              <a:gd name="connsiteY5" fmla="*/ 608186 h 608186"/>
              <a:gd name="connsiteX6" fmla="*/ 60819 w 1728005"/>
              <a:gd name="connsiteY6" fmla="*/ 608186 h 608186"/>
              <a:gd name="connsiteX7" fmla="*/ 0 w 1728005"/>
              <a:gd name="connsiteY7" fmla="*/ 547367 h 608186"/>
              <a:gd name="connsiteX8" fmla="*/ 0 w 1728005"/>
              <a:gd name="connsiteY8" fmla="*/ 60819 h 60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28005" h="608186">
                <a:moveTo>
                  <a:pt x="0" y="60819"/>
                </a:moveTo>
                <a:cubicBezTo>
                  <a:pt x="0" y="27230"/>
                  <a:pt x="27230" y="0"/>
                  <a:pt x="60819" y="0"/>
                </a:cubicBezTo>
                <a:lnTo>
                  <a:pt x="1667186" y="0"/>
                </a:lnTo>
                <a:cubicBezTo>
                  <a:pt x="1700775" y="0"/>
                  <a:pt x="1728005" y="27230"/>
                  <a:pt x="1728005" y="60819"/>
                </a:cubicBezTo>
                <a:lnTo>
                  <a:pt x="1728005" y="547367"/>
                </a:lnTo>
                <a:cubicBezTo>
                  <a:pt x="1728005" y="580956"/>
                  <a:pt x="1700775" y="608186"/>
                  <a:pt x="1667186" y="608186"/>
                </a:cubicBezTo>
                <a:lnTo>
                  <a:pt x="60819" y="608186"/>
                </a:lnTo>
                <a:cubicBezTo>
                  <a:pt x="27230" y="608186"/>
                  <a:pt x="0" y="580956"/>
                  <a:pt x="0" y="547367"/>
                </a:cubicBezTo>
                <a:lnTo>
                  <a:pt x="0" y="60819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053" tIns="33053" rIns="33053" bIns="3305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وضع مطلوب</a:t>
            </a:r>
          </a:p>
        </p:txBody>
      </p:sp>
      <p:sp>
        <p:nvSpPr>
          <p:cNvPr id="6" name="Freeform 5"/>
          <p:cNvSpPr/>
          <p:nvPr/>
        </p:nvSpPr>
        <p:spPr>
          <a:xfrm rot="4249260">
            <a:off x="6046038" y="2190820"/>
            <a:ext cx="1481031" cy="26605"/>
          </a:xfrm>
          <a:custGeom>
            <a:avLst/>
            <a:gdLst>
              <a:gd name="connsiteX0" fmla="*/ 0 w 1481031"/>
              <a:gd name="connsiteY0" fmla="*/ 13302 h 26604"/>
              <a:gd name="connsiteX1" fmla="*/ 1481031 w 1481031"/>
              <a:gd name="connsiteY1" fmla="*/ 13302 h 26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81031" h="26604">
                <a:moveTo>
                  <a:pt x="1481031" y="13302"/>
                </a:moveTo>
                <a:lnTo>
                  <a:pt x="0" y="1330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6190" tIns="-23724" rIns="716189" bIns="-23723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8" name="Freeform 7"/>
          <p:cNvSpPr/>
          <p:nvPr/>
        </p:nvSpPr>
        <p:spPr>
          <a:xfrm>
            <a:off x="4815274" y="1200614"/>
            <a:ext cx="1728005" cy="608186"/>
          </a:xfrm>
          <a:custGeom>
            <a:avLst/>
            <a:gdLst>
              <a:gd name="connsiteX0" fmla="*/ 0 w 1728005"/>
              <a:gd name="connsiteY0" fmla="*/ 60819 h 608186"/>
              <a:gd name="connsiteX1" fmla="*/ 60819 w 1728005"/>
              <a:gd name="connsiteY1" fmla="*/ 0 h 608186"/>
              <a:gd name="connsiteX2" fmla="*/ 1667186 w 1728005"/>
              <a:gd name="connsiteY2" fmla="*/ 0 h 608186"/>
              <a:gd name="connsiteX3" fmla="*/ 1728005 w 1728005"/>
              <a:gd name="connsiteY3" fmla="*/ 60819 h 608186"/>
              <a:gd name="connsiteX4" fmla="*/ 1728005 w 1728005"/>
              <a:gd name="connsiteY4" fmla="*/ 547367 h 608186"/>
              <a:gd name="connsiteX5" fmla="*/ 1667186 w 1728005"/>
              <a:gd name="connsiteY5" fmla="*/ 608186 h 608186"/>
              <a:gd name="connsiteX6" fmla="*/ 60819 w 1728005"/>
              <a:gd name="connsiteY6" fmla="*/ 608186 h 608186"/>
              <a:gd name="connsiteX7" fmla="*/ 0 w 1728005"/>
              <a:gd name="connsiteY7" fmla="*/ 547367 h 608186"/>
              <a:gd name="connsiteX8" fmla="*/ 0 w 1728005"/>
              <a:gd name="connsiteY8" fmla="*/ 60819 h 60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28005" h="608186">
                <a:moveTo>
                  <a:pt x="0" y="60819"/>
                </a:moveTo>
                <a:cubicBezTo>
                  <a:pt x="0" y="27230"/>
                  <a:pt x="27230" y="0"/>
                  <a:pt x="60819" y="0"/>
                </a:cubicBezTo>
                <a:lnTo>
                  <a:pt x="1667186" y="0"/>
                </a:lnTo>
                <a:cubicBezTo>
                  <a:pt x="1700775" y="0"/>
                  <a:pt x="1728005" y="27230"/>
                  <a:pt x="1728005" y="60819"/>
                </a:cubicBezTo>
                <a:lnTo>
                  <a:pt x="1728005" y="547367"/>
                </a:lnTo>
                <a:cubicBezTo>
                  <a:pt x="1728005" y="580956"/>
                  <a:pt x="1700775" y="608186"/>
                  <a:pt x="1667186" y="608186"/>
                </a:cubicBezTo>
                <a:lnTo>
                  <a:pt x="60819" y="608186"/>
                </a:lnTo>
                <a:cubicBezTo>
                  <a:pt x="27230" y="608186"/>
                  <a:pt x="0" y="580956"/>
                  <a:pt x="0" y="547367"/>
                </a:cubicBezTo>
                <a:lnTo>
                  <a:pt x="0" y="60819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053" tIns="33053" rIns="33053" bIns="3305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 فرد</a:t>
            </a:r>
          </a:p>
        </p:txBody>
      </p:sp>
      <p:sp>
        <p:nvSpPr>
          <p:cNvPr id="9" name="Freeform 8"/>
          <p:cNvSpPr/>
          <p:nvPr/>
        </p:nvSpPr>
        <p:spPr>
          <a:xfrm rot="2142401">
            <a:off x="4272406" y="1316551"/>
            <a:ext cx="599187" cy="26605"/>
          </a:xfrm>
          <a:custGeom>
            <a:avLst/>
            <a:gdLst>
              <a:gd name="connsiteX0" fmla="*/ 0 w 599187"/>
              <a:gd name="connsiteY0" fmla="*/ 13302 h 26604"/>
              <a:gd name="connsiteX1" fmla="*/ 599187 w 599187"/>
              <a:gd name="connsiteY1" fmla="*/ 13302 h 26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9187" h="26604">
                <a:moveTo>
                  <a:pt x="599187" y="13302"/>
                </a:moveTo>
                <a:lnTo>
                  <a:pt x="0" y="1330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7314" tIns="-1678" rIns="297313" bIns="-1677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0" name="Freeform 9"/>
          <p:cNvSpPr/>
          <p:nvPr/>
        </p:nvSpPr>
        <p:spPr>
          <a:xfrm>
            <a:off x="2600720" y="850907"/>
            <a:ext cx="1728005" cy="608186"/>
          </a:xfrm>
          <a:custGeom>
            <a:avLst/>
            <a:gdLst>
              <a:gd name="connsiteX0" fmla="*/ 0 w 1728005"/>
              <a:gd name="connsiteY0" fmla="*/ 60819 h 608186"/>
              <a:gd name="connsiteX1" fmla="*/ 60819 w 1728005"/>
              <a:gd name="connsiteY1" fmla="*/ 0 h 608186"/>
              <a:gd name="connsiteX2" fmla="*/ 1667186 w 1728005"/>
              <a:gd name="connsiteY2" fmla="*/ 0 h 608186"/>
              <a:gd name="connsiteX3" fmla="*/ 1728005 w 1728005"/>
              <a:gd name="connsiteY3" fmla="*/ 60819 h 608186"/>
              <a:gd name="connsiteX4" fmla="*/ 1728005 w 1728005"/>
              <a:gd name="connsiteY4" fmla="*/ 547367 h 608186"/>
              <a:gd name="connsiteX5" fmla="*/ 1667186 w 1728005"/>
              <a:gd name="connsiteY5" fmla="*/ 608186 h 608186"/>
              <a:gd name="connsiteX6" fmla="*/ 60819 w 1728005"/>
              <a:gd name="connsiteY6" fmla="*/ 608186 h 608186"/>
              <a:gd name="connsiteX7" fmla="*/ 0 w 1728005"/>
              <a:gd name="connsiteY7" fmla="*/ 547367 h 608186"/>
              <a:gd name="connsiteX8" fmla="*/ 0 w 1728005"/>
              <a:gd name="connsiteY8" fmla="*/ 60819 h 60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28005" h="608186">
                <a:moveTo>
                  <a:pt x="0" y="60819"/>
                </a:moveTo>
                <a:cubicBezTo>
                  <a:pt x="0" y="27230"/>
                  <a:pt x="27230" y="0"/>
                  <a:pt x="60819" y="0"/>
                </a:cubicBezTo>
                <a:lnTo>
                  <a:pt x="1667186" y="0"/>
                </a:lnTo>
                <a:cubicBezTo>
                  <a:pt x="1700775" y="0"/>
                  <a:pt x="1728005" y="27230"/>
                  <a:pt x="1728005" y="60819"/>
                </a:cubicBezTo>
                <a:lnTo>
                  <a:pt x="1728005" y="547367"/>
                </a:lnTo>
                <a:cubicBezTo>
                  <a:pt x="1728005" y="580956"/>
                  <a:pt x="1700775" y="608186"/>
                  <a:pt x="1667186" y="608186"/>
                </a:cubicBezTo>
                <a:lnTo>
                  <a:pt x="60819" y="608186"/>
                </a:lnTo>
                <a:cubicBezTo>
                  <a:pt x="27230" y="608186"/>
                  <a:pt x="0" y="580956"/>
                  <a:pt x="0" y="547367"/>
                </a:cubicBezTo>
                <a:lnTo>
                  <a:pt x="0" y="60819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053" tIns="33053" rIns="33053" bIns="3305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smtClean="0">
                <a:cs typeface="B Mitra" panose="00000400000000000000" pitchFamily="2" charset="-78"/>
              </a:rPr>
              <a:t>آرمانگرایی</a:t>
            </a:r>
            <a:endParaRPr lang="fa-IR" sz="2400" b="1" kern="1200" dirty="0" smtClean="0">
              <a:cs typeface="B Mitra" panose="00000400000000000000" pitchFamily="2" charset="-7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114170" y="1141697"/>
            <a:ext cx="486549" cy="26605"/>
          </a:xfrm>
          <a:custGeom>
            <a:avLst/>
            <a:gdLst>
              <a:gd name="connsiteX0" fmla="*/ 0 w 486549"/>
              <a:gd name="connsiteY0" fmla="*/ 13302 h 26604"/>
              <a:gd name="connsiteX1" fmla="*/ 486549 w 486549"/>
              <a:gd name="connsiteY1" fmla="*/ 13302 h 26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6549" h="26604">
                <a:moveTo>
                  <a:pt x="486549" y="13302"/>
                </a:moveTo>
                <a:lnTo>
                  <a:pt x="0" y="1330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3811" tIns="1139" rIns="243811" bIns="113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2" name="Freeform 11"/>
          <p:cNvSpPr/>
          <p:nvPr/>
        </p:nvSpPr>
        <p:spPr>
          <a:xfrm>
            <a:off x="386165" y="850907"/>
            <a:ext cx="1728005" cy="608186"/>
          </a:xfrm>
          <a:custGeom>
            <a:avLst/>
            <a:gdLst>
              <a:gd name="connsiteX0" fmla="*/ 0 w 1728005"/>
              <a:gd name="connsiteY0" fmla="*/ 60819 h 608186"/>
              <a:gd name="connsiteX1" fmla="*/ 60819 w 1728005"/>
              <a:gd name="connsiteY1" fmla="*/ 0 h 608186"/>
              <a:gd name="connsiteX2" fmla="*/ 1667186 w 1728005"/>
              <a:gd name="connsiteY2" fmla="*/ 0 h 608186"/>
              <a:gd name="connsiteX3" fmla="*/ 1728005 w 1728005"/>
              <a:gd name="connsiteY3" fmla="*/ 60819 h 608186"/>
              <a:gd name="connsiteX4" fmla="*/ 1728005 w 1728005"/>
              <a:gd name="connsiteY4" fmla="*/ 547367 h 608186"/>
              <a:gd name="connsiteX5" fmla="*/ 1667186 w 1728005"/>
              <a:gd name="connsiteY5" fmla="*/ 608186 h 608186"/>
              <a:gd name="connsiteX6" fmla="*/ 60819 w 1728005"/>
              <a:gd name="connsiteY6" fmla="*/ 608186 h 608186"/>
              <a:gd name="connsiteX7" fmla="*/ 0 w 1728005"/>
              <a:gd name="connsiteY7" fmla="*/ 547367 h 608186"/>
              <a:gd name="connsiteX8" fmla="*/ 0 w 1728005"/>
              <a:gd name="connsiteY8" fmla="*/ 60819 h 60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28005" h="608186">
                <a:moveTo>
                  <a:pt x="0" y="60819"/>
                </a:moveTo>
                <a:cubicBezTo>
                  <a:pt x="0" y="27230"/>
                  <a:pt x="27230" y="0"/>
                  <a:pt x="60819" y="0"/>
                </a:cubicBezTo>
                <a:lnTo>
                  <a:pt x="1667186" y="0"/>
                </a:lnTo>
                <a:cubicBezTo>
                  <a:pt x="1700775" y="0"/>
                  <a:pt x="1728005" y="27230"/>
                  <a:pt x="1728005" y="60819"/>
                </a:cubicBezTo>
                <a:lnTo>
                  <a:pt x="1728005" y="547367"/>
                </a:lnTo>
                <a:cubicBezTo>
                  <a:pt x="1728005" y="580956"/>
                  <a:pt x="1700775" y="608186"/>
                  <a:pt x="1667186" y="608186"/>
                </a:cubicBezTo>
                <a:lnTo>
                  <a:pt x="60819" y="608186"/>
                </a:lnTo>
                <a:cubicBezTo>
                  <a:pt x="27230" y="608186"/>
                  <a:pt x="0" y="580956"/>
                  <a:pt x="0" y="547367"/>
                </a:cubicBezTo>
                <a:lnTo>
                  <a:pt x="0" y="60819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053" tIns="33053" rIns="33053" bIns="3305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عبودیت</a:t>
            </a:r>
          </a:p>
        </p:txBody>
      </p:sp>
      <p:sp>
        <p:nvSpPr>
          <p:cNvPr id="13" name="Freeform 12"/>
          <p:cNvSpPr/>
          <p:nvPr/>
        </p:nvSpPr>
        <p:spPr>
          <a:xfrm rot="19457599">
            <a:off x="4272406" y="1666258"/>
            <a:ext cx="599187" cy="26605"/>
          </a:xfrm>
          <a:custGeom>
            <a:avLst/>
            <a:gdLst>
              <a:gd name="connsiteX0" fmla="*/ 0 w 599187"/>
              <a:gd name="connsiteY0" fmla="*/ 13302 h 26604"/>
              <a:gd name="connsiteX1" fmla="*/ 599187 w 599187"/>
              <a:gd name="connsiteY1" fmla="*/ 13302 h 26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9187" h="26604">
                <a:moveTo>
                  <a:pt x="599187" y="13302"/>
                </a:moveTo>
                <a:lnTo>
                  <a:pt x="0" y="1330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7313" tIns="-1676" rIns="297314" bIns="-167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4" name="Freeform 13"/>
          <p:cNvSpPr/>
          <p:nvPr/>
        </p:nvSpPr>
        <p:spPr>
          <a:xfrm>
            <a:off x="2600720" y="1550322"/>
            <a:ext cx="1728005" cy="608186"/>
          </a:xfrm>
          <a:custGeom>
            <a:avLst/>
            <a:gdLst>
              <a:gd name="connsiteX0" fmla="*/ 0 w 1728005"/>
              <a:gd name="connsiteY0" fmla="*/ 60819 h 608186"/>
              <a:gd name="connsiteX1" fmla="*/ 60819 w 1728005"/>
              <a:gd name="connsiteY1" fmla="*/ 0 h 608186"/>
              <a:gd name="connsiteX2" fmla="*/ 1667186 w 1728005"/>
              <a:gd name="connsiteY2" fmla="*/ 0 h 608186"/>
              <a:gd name="connsiteX3" fmla="*/ 1728005 w 1728005"/>
              <a:gd name="connsiteY3" fmla="*/ 60819 h 608186"/>
              <a:gd name="connsiteX4" fmla="*/ 1728005 w 1728005"/>
              <a:gd name="connsiteY4" fmla="*/ 547367 h 608186"/>
              <a:gd name="connsiteX5" fmla="*/ 1667186 w 1728005"/>
              <a:gd name="connsiteY5" fmla="*/ 608186 h 608186"/>
              <a:gd name="connsiteX6" fmla="*/ 60819 w 1728005"/>
              <a:gd name="connsiteY6" fmla="*/ 608186 h 608186"/>
              <a:gd name="connsiteX7" fmla="*/ 0 w 1728005"/>
              <a:gd name="connsiteY7" fmla="*/ 547367 h 608186"/>
              <a:gd name="connsiteX8" fmla="*/ 0 w 1728005"/>
              <a:gd name="connsiteY8" fmla="*/ 60819 h 60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28005" h="608186">
                <a:moveTo>
                  <a:pt x="0" y="60819"/>
                </a:moveTo>
                <a:cubicBezTo>
                  <a:pt x="0" y="27230"/>
                  <a:pt x="27230" y="0"/>
                  <a:pt x="60819" y="0"/>
                </a:cubicBezTo>
                <a:lnTo>
                  <a:pt x="1667186" y="0"/>
                </a:lnTo>
                <a:cubicBezTo>
                  <a:pt x="1700775" y="0"/>
                  <a:pt x="1728005" y="27230"/>
                  <a:pt x="1728005" y="60819"/>
                </a:cubicBezTo>
                <a:lnTo>
                  <a:pt x="1728005" y="547367"/>
                </a:lnTo>
                <a:cubicBezTo>
                  <a:pt x="1728005" y="580956"/>
                  <a:pt x="1700775" y="608186"/>
                  <a:pt x="1667186" y="608186"/>
                </a:cubicBezTo>
                <a:lnTo>
                  <a:pt x="60819" y="608186"/>
                </a:lnTo>
                <a:cubicBezTo>
                  <a:pt x="27230" y="608186"/>
                  <a:pt x="0" y="580956"/>
                  <a:pt x="0" y="547367"/>
                </a:cubicBezTo>
                <a:lnTo>
                  <a:pt x="0" y="60819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053" tIns="33053" rIns="33053" bIns="3305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واقع‌بینی</a:t>
            </a:r>
          </a:p>
        </p:txBody>
      </p:sp>
      <p:sp>
        <p:nvSpPr>
          <p:cNvPr id="15" name="Freeform 14"/>
          <p:cNvSpPr/>
          <p:nvPr/>
        </p:nvSpPr>
        <p:spPr>
          <a:xfrm>
            <a:off x="2114170" y="1841112"/>
            <a:ext cx="486549" cy="26605"/>
          </a:xfrm>
          <a:custGeom>
            <a:avLst/>
            <a:gdLst>
              <a:gd name="connsiteX0" fmla="*/ 0 w 486549"/>
              <a:gd name="connsiteY0" fmla="*/ 13302 h 26604"/>
              <a:gd name="connsiteX1" fmla="*/ 486549 w 486549"/>
              <a:gd name="connsiteY1" fmla="*/ 13302 h 26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6549" h="26604">
                <a:moveTo>
                  <a:pt x="486549" y="13302"/>
                </a:moveTo>
                <a:lnTo>
                  <a:pt x="0" y="1330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3811" tIns="1139" rIns="243811" bIns="113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6" name="Freeform 15"/>
          <p:cNvSpPr/>
          <p:nvPr/>
        </p:nvSpPr>
        <p:spPr>
          <a:xfrm>
            <a:off x="386165" y="1550322"/>
            <a:ext cx="1728005" cy="608186"/>
          </a:xfrm>
          <a:custGeom>
            <a:avLst/>
            <a:gdLst>
              <a:gd name="connsiteX0" fmla="*/ 0 w 1728005"/>
              <a:gd name="connsiteY0" fmla="*/ 60819 h 608186"/>
              <a:gd name="connsiteX1" fmla="*/ 60819 w 1728005"/>
              <a:gd name="connsiteY1" fmla="*/ 0 h 608186"/>
              <a:gd name="connsiteX2" fmla="*/ 1667186 w 1728005"/>
              <a:gd name="connsiteY2" fmla="*/ 0 h 608186"/>
              <a:gd name="connsiteX3" fmla="*/ 1728005 w 1728005"/>
              <a:gd name="connsiteY3" fmla="*/ 60819 h 608186"/>
              <a:gd name="connsiteX4" fmla="*/ 1728005 w 1728005"/>
              <a:gd name="connsiteY4" fmla="*/ 547367 h 608186"/>
              <a:gd name="connsiteX5" fmla="*/ 1667186 w 1728005"/>
              <a:gd name="connsiteY5" fmla="*/ 608186 h 608186"/>
              <a:gd name="connsiteX6" fmla="*/ 60819 w 1728005"/>
              <a:gd name="connsiteY6" fmla="*/ 608186 h 608186"/>
              <a:gd name="connsiteX7" fmla="*/ 0 w 1728005"/>
              <a:gd name="connsiteY7" fmla="*/ 547367 h 608186"/>
              <a:gd name="connsiteX8" fmla="*/ 0 w 1728005"/>
              <a:gd name="connsiteY8" fmla="*/ 60819 h 60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28005" h="608186">
                <a:moveTo>
                  <a:pt x="0" y="60819"/>
                </a:moveTo>
                <a:cubicBezTo>
                  <a:pt x="0" y="27230"/>
                  <a:pt x="27230" y="0"/>
                  <a:pt x="60819" y="0"/>
                </a:cubicBezTo>
                <a:lnTo>
                  <a:pt x="1667186" y="0"/>
                </a:lnTo>
                <a:cubicBezTo>
                  <a:pt x="1700775" y="0"/>
                  <a:pt x="1728005" y="27230"/>
                  <a:pt x="1728005" y="60819"/>
                </a:cubicBezTo>
                <a:lnTo>
                  <a:pt x="1728005" y="547367"/>
                </a:lnTo>
                <a:cubicBezTo>
                  <a:pt x="1728005" y="580956"/>
                  <a:pt x="1700775" y="608186"/>
                  <a:pt x="1667186" y="608186"/>
                </a:cubicBezTo>
                <a:lnTo>
                  <a:pt x="60819" y="608186"/>
                </a:lnTo>
                <a:cubicBezTo>
                  <a:pt x="27230" y="608186"/>
                  <a:pt x="0" y="580956"/>
                  <a:pt x="0" y="547367"/>
                </a:cubicBezTo>
                <a:lnTo>
                  <a:pt x="0" y="60819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053" tIns="33053" rIns="33053" bIns="3305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مراعات خود</a:t>
            </a:r>
          </a:p>
        </p:txBody>
      </p:sp>
      <p:sp>
        <p:nvSpPr>
          <p:cNvPr id="17" name="Freeform 16"/>
          <p:cNvSpPr/>
          <p:nvPr/>
        </p:nvSpPr>
        <p:spPr>
          <a:xfrm>
            <a:off x="6543279" y="2890235"/>
            <a:ext cx="486549" cy="26605"/>
          </a:xfrm>
          <a:custGeom>
            <a:avLst/>
            <a:gdLst>
              <a:gd name="connsiteX0" fmla="*/ 0 w 486549"/>
              <a:gd name="connsiteY0" fmla="*/ 13302 h 26604"/>
              <a:gd name="connsiteX1" fmla="*/ 486549 w 486549"/>
              <a:gd name="connsiteY1" fmla="*/ 13302 h 26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6549" h="26604">
                <a:moveTo>
                  <a:pt x="486549" y="13302"/>
                </a:moveTo>
                <a:lnTo>
                  <a:pt x="0" y="1330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3811" tIns="1139" rIns="243811" bIns="113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8" name="Freeform 17"/>
          <p:cNvSpPr/>
          <p:nvPr/>
        </p:nvSpPr>
        <p:spPr>
          <a:xfrm>
            <a:off x="4815274" y="2599444"/>
            <a:ext cx="1728005" cy="608186"/>
          </a:xfrm>
          <a:custGeom>
            <a:avLst/>
            <a:gdLst>
              <a:gd name="connsiteX0" fmla="*/ 0 w 1728005"/>
              <a:gd name="connsiteY0" fmla="*/ 60819 h 608186"/>
              <a:gd name="connsiteX1" fmla="*/ 60819 w 1728005"/>
              <a:gd name="connsiteY1" fmla="*/ 0 h 608186"/>
              <a:gd name="connsiteX2" fmla="*/ 1667186 w 1728005"/>
              <a:gd name="connsiteY2" fmla="*/ 0 h 608186"/>
              <a:gd name="connsiteX3" fmla="*/ 1728005 w 1728005"/>
              <a:gd name="connsiteY3" fmla="*/ 60819 h 608186"/>
              <a:gd name="connsiteX4" fmla="*/ 1728005 w 1728005"/>
              <a:gd name="connsiteY4" fmla="*/ 547367 h 608186"/>
              <a:gd name="connsiteX5" fmla="*/ 1667186 w 1728005"/>
              <a:gd name="connsiteY5" fmla="*/ 608186 h 608186"/>
              <a:gd name="connsiteX6" fmla="*/ 60819 w 1728005"/>
              <a:gd name="connsiteY6" fmla="*/ 608186 h 608186"/>
              <a:gd name="connsiteX7" fmla="*/ 0 w 1728005"/>
              <a:gd name="connsiteY7" fmla="*/ 547367 h 608186"/>
              <a:gd name="connsiteX8" fmla="*/ 0 w 1728005"/>
              <a:gd name="connsiteY8" fmla="*/ 60819 h 60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28005" h="608186">
                <a:moveTo>
                  <a:pt x="0" y="60819"/>
                </a:moveTo>
                <a:cubicBezTo>
                  <a:pt x="0" y="27230"/>
                  <a:pt x="27230" y="0"/>
                  <a:pt x="60819" y="0"/>
                </a:cubicBezTo>
                <a:lnTo>
                  <a:pt x="1667186" y="0"/>
                </a:lnTo>
                <a:cubicBezTo>
                  <a:pt x="1700775" y="0"/>
                  <a:pt x="1728005" y="27230"/>
                  <a:pt x="1728005" y="60819"/>
                </a:cubicBezTo>
                <a:lnTo>
                  <a:pt x="1728005" y="547367"/>
                </a:lnTo>
                <a:cubicBezTo>
                  <a:pt x="1728005" y="580956"/>
                  <a:pt x="1700775" y="608186"/>
                  <a:pt x="1667186" y="608186"/>
                </a:cubicBezTo>
                <a:lnTo>
                  <a:pt x="60819" y="608186"/>
                </a:lnTo>
                <a:cubicBezTo>
                  <a:pt x="27230" y="608186"/>
                  <a:pt x="0" y="580956"/>
                  <a:pt x="0" y="547367"/>
                </a:cubicBezTo>
                <a:lnTo>
                  <a:pt x="0" y="60819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053" tIns="33053" rIns="33053" bIns="3305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خانواده</a:t>
            </a:r>
          </a:p>
        </p:txBody>
      </p:sp>
      <p:sp>
        <p:nvSpPr>
          <p:cNvPr id="19" name="Freeform 18"/>
          <p:cNvSpPr/>
          <p:nvPr/>
        </p:nvSpPr>
        <p:spPr>
          <a:xfrm rot="2142401">
            <a:off x="4272406" y="2715380"/>
            <a:ext cx="599187" cy="26605"/>
          </a:xfrm>
          <a:custGeom>
            <a:avLst/>
            <a:gdLst>
              <a:gd name="connsiteX0" fmla="*/ 0 w 599187"/>
              <a:gd name="connsiteY0" fmla="*/ 13302 h 26604"/>
              <a:gd name="connsiteX1" fmla="*/ 599187 w 599187"/>
              <a:gd name="connsiteY1" fmla="*/ 13302 h 26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9187" h="26604">
                <a:moveTo>
                  <a:pt x="599187" y="13302"/>
                </a:moveTo>
                <a:lnTo>
                  <a:pt x="0" y="1330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7314" tIns="-1677" rIns="297313" bIns="-1678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0" name="Freeform 19"/>
          <p:cNvSpPr/>
          <p:nvPr/>
        </p:nvSpPr>
        <p:spPr>
          <a:xfrm>
            <a:off x="2600720" y="2249737"/>
            <a:ext cx="1728005" cy="608186"/>
          </a:xfrm>
          <a:custGeom>
            <a:avLst/>
            <a:gdLst>
              <a:gd name="connsiteX0" fmla="*/ 0 w 1728005"/>
              <a:gd name="connsiteY0" fmla="*/ 60819 h 608186"/>
              <a:gd name="connsiteX1" fmla="*/ 60819 w 1728005"/>
              <a:gd name="connsiteY1" fmla="*/ 0 h 608186"/>
              <a:gd name="connsiteX2" fmla="*/ 1667186 w 1728005"/>
              <a:gd name="connsiteY2" fmla="*/ 0 h 608186"/>
              <a:gd name="connsiteX3" fmla="*/ 1728005 w 1728005"/>
              <a:gd name="connsiteY3" fmla="*/ 60819 h 608186"/>
              <a:gd name="connsiteX4" fmla="*/ 1728005 w 1728005"/>
              <a:gd name="connsiteY4" fmla="*/ 547367 h 608186"/>
              <a:gd name="connsiteX5" fmla="*/ 1667186 w 1728005"/>
              <a:gd name="connsiteY5" fmla="*/ 608186 h 608186"/>
              <a:gd name="connsiteX6" fmla="*/ 60819 w 1728005"/>
              <a:gd name="connsiteY6" fmla="*/ 608186 h 608186"/>
              <a:gd name="connsiteX7" fmla="*/ 0 w 1728005"/>
              <a:gd name="connsiteY7" fmla="*/ 547367 h 608186"/>
              <a:gd name="connsiteX8" fmla="*/ 0 w 1728005"/>
              <a:gd name="connsiteY8" fmla="*/ 60819 h 60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28005" h="608186">
                <a:moveTo>
                  <a:pt x="0" y="60819"/>
                </a:moveTo>
                <a:cubicBezTo>
                  <a:pt x="0" y="27230"/>
                  <a:pt x="27230" y="0"/>
                  <a:pt x="60819" y="0"/>
                </a:cubicBezTo>
                <a:lnTo>
                  <a:pt x="1667186" y="0"/>
                </a:lnTo>
                <a:cubicBezTo>
                  <a:pt x="1700775" y="0"/>
                  <a:pt x="1728005" y="27230"/>
                  <a:pt x="1728005" y="60819"/>
                </a:cubicBezTo>
                <a:lnTo>
                  <a:pt x="1728005" y="547367"/>
                </a:lnTo>
                <a:cubicBezTo>
                  <a:pt x="1728005" y="580956"/>
                  <a:pt x="1700775" y="608186"/>
                  <a:pt x="1667186" y="608186"/>
                </a:cubicBezTo>
                <a:lnTo>
                  <a:pt x="60819" y="608186"/>
                </a:lnTo>
                <a:cubicBezTo>
                  <a:pt x="27230" y="608186"/>
                  <a:pt x="0" y="580956"/>
                  <a:pt x="0" y="547367"/>
                </a:cubicBezTo>
                <a:lnTo>
                  <a:pt x="0" y="60819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053" tIns="33053" rIns="33053" bIns="3305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smtClean="0">
                <a:cs typeface="B Mitra" panose="00000400000000000000" pitchFamily="2" charset="-78"/>
              </a:rPr>
              <a:t>آرمانگرایی</a:t>
            </a:r>
            <a:endParaRPr lang="fa-IR" sz="2400" b="1" kern="1200" dirty="0" smtClean="0">
              <a:cs typeface="B Mitra" panose="00000400000000000000" pitchFamily="2" charset="-7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2114170" y="2540527"/>
            <a:ext cx="486549" cy="26605"/>
          </a:xfrm>
          <a:custGeom>
            <a:avLst/>
            <a:gdLst>
              <a:gd name="connsiteX0" fmla="*/ 0 w 486549"/>
              <a:gd name="connsiteY0" fmla="*/ 13302 h 26604"/>
              <a:gd name="connsiteX1" fmla="*/ 486549 w 486549"/>
              <a:gd name="connsiteY1" fmla="*/ 13302 h 26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6549" h="26604">
                <a:moveTo>
                  <a:pt x="486549" y="13302"/>
                </a:moveTo>
                <a:lnTo>
                  <a:pt x="0" y="1330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3811" tIns="1139" rIns="243811" bIns="113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2" name="Freeform 21"/>
          <p:cNvSpPr/>
          <p:nvPr/>
        </p:nvSpPr>
        <p:spPr>
          <a:xfrm>
            <a:off x="386165" y="2249737"/>
            <a:ext cx="1728005" cy="608186"/>
          </a:xfrm>
          <a:custGeom>
            <a:avLst/>
            <a:gdLst>
              <a:gd name="connsiteX0" fmla="*/ 0 w 1728005"/>
              <a:gd name="connsiteY0" fmla="*/ 60819 h 608186"/>
              <a:gd name="connsiteX1" fmla="*/ 60819 w 1728005"/>
              <a:gd name="connsiteY1" fmla="*/ 0 h 608186"/>
              <a:gd name="connsiteX2" fmla="*/ 1667186 w 1728005"/>
              <a:gd name="connsiteY2" fmla="*/ 0 h 608186"/>
              <a:gd name="connsiteX3" fmla="*/ 1728005 w 1728005"/>
              <a:gd name="connsiteY3" fmla="*/ 60819 h 608186"/>
              <a:gd name="connsiteX4" fmla="*/ 1728005 w 1728005"/>
              <a:gd name="connsiteY4" fmla="*/ 547367 h 608186"/>
              <a:gd name="connsiteX5" fmla="*/ 1667186 w 1728005"/>
              <a:gd name="connsiteY5" fmla="*/ 608186 h 608186"/>
              <a:gd name="connsiteX6" fmla="*/ 60819 w 1728005"/>
              <a:gd name="connsiteY6" fmla="*/ 608186 h 608186"/>
              <a:gd name="connsiteX7" fmla="*/ 0 w 1728005"/>
              <a:gd name="connsiteY7" fmla="*/ 547367 h 608186"/>
              <a:gd name="connsiteX8" fmla="*/ 0 w 1728005"/>
              <a:gd name="connsiteY8" fmla="*/ 60819 h 60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28005" h="608186">
                <a:moveTo>
                  <a:pt x="0" y="60819"/>
                </a:moveTo>
                <a:cubicBezTo>
                  <a:pt x="0" y="27230"/>
                  <a:pt x="27230" y="0"/>
                  <a:pt x="60819" y="0"/>
                </a:cubicBezTo>
                <a:lnTo>
                  <a:pt x="1667186" y="0"/>
                </a:lnTo>
                <a:cubicBezTo>
                  <a:pt x="1700775" y="0"/>
                  <a:pt x="1728005" y="27230"/>
                  <a:pt x="1728005" y="60819"/>
                </a:cubicBezTo>
                <a:lnTo>
                  <a:pt x="1728005" y="547367"/>
                </a:lnTo>
                <a:cubicBezTo>
                  <a:pt x="1728005" y="580956"/>
                  <a:pt x="1700775" y="608186"/>
                  <a:pt x="1667186" y="608186"/>
                </a:cubicBezTo>
                <a:lnTo>
                  <a:pt x="60819" y="608186"/>
                </a:lnTo>
                <a:cubicBezTo>
                  <a:pt x="27230" y="608186"/>
                  <a:pt x="0" y="580956"/>
                  <a:pt x="0" y="547367"/>
                </a:cubicBezTo>
                <a:lnTo>
                  <a:pt x="0" y="60819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053" tIns="33053" rIns="33053" bIns="3305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مودت و رحمت</a:t>
            </a:r>
          </a:p>
        </p:txBody>
      </p:sp>
      <p:sp>
        <p:nvSpPr>
          <p:cNvPr id="23" name="Freeform 22"/>
          <p:cNvSpPr/>
          <p:nvPr/>
        </p:nvSpPr>
        <p:spPr>
          <a:xfrm rot="19457599">
            <a:off x="4272406" y="3065088"/>
            <a:ext cx="599187" cy="26605"/>
          </a:xfrm>
          <a:custGeom>
            <a:avLst/>
            <a:gdLst>
              <a:gd name="connsiteX0" fmla="*/ 0 w 599187"/>
              <a:gd name="connsiteY0" fmla="*/ 13302 h 26604"/>
              <a:gd name="connsiteX1" fmla="*/ 599187 w 599187"/>
              <a:gd name="connsiteY1" fmla="*/ 13302 h 26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9187" h="26604">
                <a:moveTo>
                  <a:pt x="599187" y="13302"/>
                </a:moveTo>
                <a:lnTo>
                  <a:pt x="0" y="1330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7313" tIns="-1676" rIns="297314" bIns="-167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4" name="Freeform 23"/>
          <p:cNvSpPr/>
          <p:nvPr/>
        </p:nvSpPr>
        <p:spPr>
          <a:xfrm>
            <a:off x="2600720" y="2949152"/>
            <a:ext cx="1728005" cy="608186"/>
          </a:xfrm>
          <a:custGeom>
            <a:avLst/>
            <a:gdLst>
              <a:gd name="connsiteX0" fmla="*/ 0 w 1728005"/>
              <a:gd name="connsiteY0" fmla="*/ 60819 h 608186"/>
              <a:gd name="connsiteX1" fmla="*/ 60819 w 1728005"/>
              <a:gd name="connsiteY1" fmla="*/ 0 h 608186"/>
              <a:gd name="connsiteX2" fmla="*/ 1667186 w 1728005"/>
              <a:gd name="connsiteY2" fmla="*/ 0 h 608186"/>
              <a:gd name="connsiteX3" fmla="*/ 1728005 w 1728005"/>
              <a:gd name="connsiteY3" fmla="*/ 60819 h 608186"/>
              <a:gd name="connsiteX4" fmla="*/ 1728005 w 1728005"/>
              <a:gd name="connsiteY4" fmla="*/ 547367 h 608186"/>
              <a:gd name="connsiteX5" fmla="*/ 1667186 w 1728005"/>
              <a:gd name="connsiteY5" fmla="*/ 608186 h 608186"/>
              <a:gd name="connsiteX6" fmla="*/ 60819 w 1728005"/>
              <a:gd name="connsiteY6" fmla="*/ 608186 h 608186"/>
              <a:gd name="connsiteX7" fmla="*/ 0 w 1728005"/>
              <a:gd name="connsiteY7" fmla="*/ 547367 h 608186"/>
              <a:gd name="connsiteX8" fmla="*/ 0 w 1728005"/>
              <a:gd name="connsiteY8" fmla="*/ 60819 h 60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28005" h="608186">
                <a:moveTo>
                  <a:pt x="0" y="60819"/>
                </a:moveTo>
                <a:cubicBezTo>
                  <a:pt x="0" y="27230"/>
                  <a:pt x="27230" y="0"/>
                  <a:pt x="60819" y="0"/>
                </a:cubicBezTo>
                <a:lnTo>
                  <a:pt x="1667186" y="0"/>
                </a:lnTo>
                <a:cubicBezTo>
                  <a:pt x="1700775" y="0"/>
                  <a:pt x="1728005" y="27230"/>
                  <a:pt x="1728005" y="60819"/>
                </a:cubicBezTo>
                <a:lnTo>
                  <a:pt x="1728005" y="547367"/>
                </a:lnTo>
                <a:cubicBezTo>
                  <a:pt x="1728005" y="580956"/>
                  <a:pt x="1700775" y="608186"/>
                  <a:pt x="1667186" y="608186"/>
                </a:cubicBezTo>
                <a:lnTo>
                  <a:pt x="60819" y="608186"/>
                </a:lnTo>
                <a:cubicBezTo>
                  <a:pt x="27230" y="608186"/>
                  <a:pt x="0" y="580956"/>
                  <a:pt x="0" y="547367"/>
                </a:cubicBezTo>
                <a:lnTo>
                  <a:pt x="0" y="60819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053" tIns="33053" rIns="33053" bIns="3305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واقع‌بینی</a:t>
            </a:r>
          </a:p>
        </p:txBody>
      </p:sp>
      <p:sp>
        <p:nvSpPr>
          <p:cNvPr id="25" name="Freeform 24"/>
          <p:cNvSpPr/>
          <p:nvPr/>
        </p:nvSpPr>
        <p:spPr>
          <a:xfrm>
            <a:off x="2114170" y="3239942"/>
            <a:ext cx="486549" cy="26605"/>
          </a:xfrm>
          <a:custGeom>
            <a:avLst/>
            <a:gdLst>
              <a:gd name="connsiteX0" fmla="*/ 0 w 486549"/>
              <a:gd name="connsiteY0" fmla="*/ 13302 h 26604"/>
              <a:gd name="connsiteX1" fmla="*/ 486549 w 486549"/>
              <a:gd name="connsiteY1" fmla="*/ 13302 h 26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6549" h="26604">
                <a:moveTo>
                  <a:pt x="486549" y="13302"/>
                </a:moveTo>
                <a:lnTo>
                  <a:pt x="0" y="1330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3811" tIns="1139" rIns="243811" bIns="113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6" name="Freeform 25"/>
          <p:cNvSpPr/>
          <p:nvPr/>
        </p:nvSpPr>
        <p:spPr>
          <a:xfrm>
            <a:off x="386165" y="2949152"/>
            <a:ext cx="1728005" cy="608186"/>
          </a:xfrm>
          <a:custGeom>
            <a:avLst/>
            <a:gdLst>
              <a:gd name="connsiteX0" fmla="*/ 0 w 1728005"/>
              <a:gd name="connsiteY0" fmla="*/ 60819 h 608186"/>
              <a:gd name="connsiteX1" fmla="*/ 60819 w 1728005"/>
              <a:gd name="connsiteY1" fmla="*/ 0 h 608186"/>
              <a:gd name="connsiteX2" fmla="*/ 1667186 w 1728005"/>
              <a:gd name="connsiteY2" fmla="*/ 0 h 608186"/>
              <a:gd name="connsiteX3" fmla="*/ 1728005 w 1728005"/>
              <a:gd name="connsiteY3" fmla="*/ 60819 h 608186"/>
              <a:gd name="connsiteX4" fmla="*/ 1728005 w 1728005"/>
              <a:gd name="connsiteY4" fmla="*/ 547367 h 608186"/>
              <a:gd name="connsiteX5" fmla="*/ 1667186 w 1728005"/>
              <a:gd name="connsiteY5" fmla="*/ 608186 h 608186"/>
              <a:gd name="connsiteX6" fmla="*/ 60819 w 1728005"/>
              <a:gd name="connsiteY6" fmla="*/ 608186 h 608186"/>
              <a:gd name="connsiteX7" fmla="*/ 0 w 1728005"/>
              <a:gd name="connsiteY7" fmla="*/ 547367 h 608186"/>
              <a:gd name="connsiteX8" fmla="*/ 0 w 1728005"/>
              <a:gd name="connsiteY8" fmla="*/ 60819 h 60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28005" h="608186">
                <a:moveTo>
                  <a:pt x="0" y="60819"/>
                </a:moveTo>
                <a:cubicBezTo>
                  <a:pt x="0" y="27230"/>
                  <a:pt x="27230" y="0"/>
                  <a:pt x="60819" y="0"/>
                </a:cubicBezTo>
                <a:lnTo>
                  <a:pt x="1667186" y="0"/>
                </a:lnTo>
                <a:cubicBezTo>
                  <a:pt x="1700775" y="0"/>
                  <a:pt x="1728005" y="27230"/>
                  <a:pt x="1728005" y="60819"/>
                </a:cubicBezTo>
                <a:lnTo>
                  <a:pt x="1728005" y="547367"/>
                </a:lnTo>
                <a:cubicBezTo>
                  <a:pt x="1728005" y="580956"/>
                  <a:pt x="1700775" y="608186"/>
                  <a:pt x="1667186" y="608186"/>
                </a:cubicBezTo>
                <a:lnTo>
                  <a:pt x="60819" y="608186"/>
                </a:lnTo>
                <a:cubicBezTo>
                  <a:pt x="27230" y="608186"/>
                  <a:pt x="0" y="580956"/>
                  <a:pt x="0" y="547367"/>
                </a:cubicBezTo>
                <a:lnTo>
                  <a:pt x="0" y="60819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053" tIns="33053" rIns="33053" bIns="3305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عدالت</a:t>
            </a:r>
          </a:p>
        </p:txBody>
      </p:sp>
      <p:sp>
        <p:nvSpPr>
          <p:cNvPr id="27" name="Freeform 26"/>
          <p:cNvSpPr/>
          <p:nvPr/>
        </p:nvSpPr>
        <p:spPr>
          <a:xfrm rot="17350740">
            <a:off x="6046038" y="3589650"/>
            <a:ext cx="1481031" cy="26604"/>
          </a:xfrm>
          <a:custGeom>
            <a:avLst/>
            <a:gdLst>
              <a:gd name="connsiteX0" fmla="*/ 0 w 1481031"/>
              <a:gd name="connsiteY0" fmla="*/ 13302 h 26604"/>
              <a:gd name="connsiteX1" fmla="*/ 1481031 w 1481031"/>
              <a:gd name="connsiteY1" fmla="*/ 13302 h 26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81031" h="26604">
                <a:moveTo>
                  <a:pt x="1481031" y="13302"/>
                </a:moveTo>
                <a:lnTo>
                  <a:pt x="0" y="1330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6189" tIns="-23723" rIns="716190" bIns="-2372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8" name="Freeform 27"/>
          <p:cNvSpPr/>
          <p:nvPr/>
        </p:nvSpPr>
        <p:spPr>
          <a:xfrm>
            <a:off x="4815274" y="3998274"/>
            <a:ext cx="1728005" cy="608186"/>
          </a:xfrm>
          <a:custGeom>
            <a:avLst/>
            <a:gdLst>
              <a:gd name="connsiteX0" fmla="*/ 0 w 1728005"/>
              <a:gd name="connsiteY0" fmla="*/ 60819 h 608186"/>
              <a:gd name="connsiteX1" fmla="*/ 60819 w 1728005"/>
              <a:gd name="connsiteY1" fmla="*/ 0 h 608186"/>
              <a:gd name="connsiteX2" fmla="*/ 1667186 w 1728005"/>
              <a:gd name="connsiteY2" fmla="*/ 0 h 608186"/>
              <a:gd name="connsiteX3" fmla="*/ 1728005 w 1728005"/>
              <a:gd name="connsiteY3" fmla="*/ 60819 h 608186"/>
              <a:gd name="connsiteX4" fmla="*/ 1728005 w 1728005"/>
              <a:gd name="connsiteY4" fmla="*/ 547367 h 608186"/>
              <a:gd name="connsiteX5" fmla="*/ 1667186 w 1728005"/>
              <a:gd name="connsiteY5" fmla="*/ 608186 h 608186"/>
              <a:gd name="connsiteX6" fmla="*/ 60819 w 1728005"/>
              <a:gd name="connsiteY6" fmla="*/ 608186 h 608186"/>
              <a:gd name="connsiteX7" fmla="*/ 0 w 1728005"/>
              <a:gd name="connsiteY7" fmla="*/ 547367 h 608186"/>
              <a:gd name="connsiteX8" fmla="*/ 0 w 1728005"/>
              <a:gd name="connsiteY8" fmla="*/ 60819 h 60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28005" h="608186">
                <a:moveTo>
                  <a:pt x="0" y="60819"/>
                </a:moveTo>
                <a:cubicBezTo>
                  <a:pt x="0" y="27230"/>
                  <a:pt x="27230" y="0"/>
                  <a:pt x="60819" y="0"/>
                </a:cubicBezTo>
                <a:lnTo>
                  <a:pt x="1667186" y="0"/>
                </a:lnTo>
                <a:cubicBezTo>
                  <a:pt x="1700775" y="0"/>
                  <a:pt x="1728005" y="27230"/>
                  <a:pt x="1728005" y="60819"/>
                </a:cubicBezTo>
                <a:lnTo>
                  <a:pt x="1728005" y="547367"/>
                </a:lnTo>
                <a:cubicBezTo>
                  <a:pt x="1728005" y="580956"/>
                  <a:pt x="1700775" y="608186"/>
                  <a:pt x="1667186" y="608186"/>
                </a:cubicBezTo>
                <a:lnTo>
                  <a:pt x="60819" y="608186"/>
                </a:lnTo>
                <a:cubicBezTo>
                  <a:pt x="27230" y="608186"/>
                  <a:pt x="0" y="580956"/>
                  <a:pt x="0" y="547367"/>
                </a:cubicBezTo>
                <a:lnTo>
                  <a:pt x="0" y="60819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053" tIns="33053" rIns="33053" bIns="3305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جامعه (امت)</a:t>
            </a:r>
          </a:p>
        </p:txBody>
      </p:sp>
      <p:sp>
        <p:nvSpPr>
          <p:cNvPr id="29" name="Freeform 28"/>
          <p:cNvSpPr/>
          <p:nvPr/>
        </p:nvSpPr>
        <p:spPr>
          <a:xfrm rot="2142401">
            <a:off x="4272406" y="4114210"/>
            <a:ext cx="599187" cy="26605"/>
          </a:xfrm>
          <a:custGeom>
            <a:avLst/>
            <a:gdLst>
              <a:gd name="connsiteX0" fmla="*/ 0 w 599187"/>
              <a:gd name="connsiteY0" fmla="*/ 13302 h 26604"/>
              <a:gd name="connsiteX1" fmla="*/ 599187 w 599187"/>
              <a:gd name="connsiteY1" fmla="*/ 13302 h 26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9187" h="26604">
                <a:moveTo>
                  <a:pt x="599187" y="13302"/>
                </a:moveTo>
                <a:lnTo>
                  <a:pt x="0" y="1330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7314" tIns="-1677" rIns="297313" bIns="-1678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0" name="Freeform 29"/>
          <p:cNvSpPr/>
          <p:nvPr/>
        </p:nvSpPr>
        <p:spPr>
          <a:xfrm>
            <a:off x="2600720" y="3648566"/>
            <a:ext cx="1728005" cy="608186"/>
          </a:xfrm>
          <a:custGeom>
            <a:avLst/>
            <a:gdLst>
              <a:gd name="connsiteX0" fmla="*/ 0 w 1728005"/>
              <a:gd name="connsiteY0" fmla="*/ 60819 h 608186"/>
              <a:gd name="connsiteX1" fmla="*/ 60819 w 1728005"/>
              <a:gd name="connsiteY1" fmla="*/ 0 h 608186"/>
              <a:gd name="connsiteX2" fmla="*/ 1667186 w 1728005"/>
              <a:gd name="connsiteY2" fmla="*/ 0 h 608186"/>
              <a:gd name="connsiteX3" fmla="*/ 1728005 w 1728005"/>
              <a:gd name="connsiteY3" fmla="*/ 60819 h 608186"/>
              <a:gd name="connsiteX4" fmla="*/ 1728005 w 1728005"/>
              <a:gd name="connsiteY4" fmla="*/ 547367 h 608186"/>
              <a:gd name="connsiteX5" fmla="*/ 1667186 w 1728005"/>
              <a:gd name="connsiteY5" fmla="*/ 608186 h 608186"/>
              <a:gd name="connsiteX6" fmla="*/ 60819 w 1728005"/>
              <a:gd name="connsiteY6" fmla="*/ 608186 h 608186"/>
              <a:gd name="connsiteX7" fmla="*/ 0 w 1728005"/>
              <a:gd name="connsiteY7" fmla="*/ 547367 h 608186"/>
              <a:gd name="connsiteX8" fmla="*/ 0 w 1728005"/>
              <a:gd name="connsiteY8" fmla="*/ 60819 h 60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28005" h="608186">
                <a:moveTo>
                  <a:pt x="0" y="60819"/>
                </a:moveTo>
                <a:cubicBezTo>
                  <a:pt x="0" y="27230"/>
                  <a:pt x="27230" y="0"/>
                  <a:pt x="60819" y="0"/>
                </a:cubicBezTo>
                <a:lnTo>
                  <a:pt x="1667186" y="0"/>
                </a:lnTo>
                <a:cubicBezTo>
                  <a:pt x="1700775" y="0"/>
                  <a:pt x="1728005" y="27230"/>
                  <a:pt x="1728005" y="60819"/>
                </a:cubicBezTo>
                <a:lnTo>
                  <a:pt x="1728005" y="547367"/>
                </a:lnTo>
                <a:cubicBezTo>
                  <a:pt x="1728005" y="580956"/>
                  <a:pt x="1700775" y="608186"/>
                  <a:pt x="1667186" y="608186"/>
                </a:cubicBezTo>
                <a:lnTo>
                  <a:pt x="60819" y="608186"/>
                </a:lnTo>
                <a:cubicBezTo>
                  <a:pt x="27230" y="608186"/>
                  <a:pt x="0" y="580956"/>
                  <a:pt x="0" y="547367"/>
                </a:cubicBezTo>
                <a:lnTo>
                  <a:pt x="0" y="60819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053" tIns="33053" rIns="33053" bIns="3305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آرمانگرایی</a:t>
            </a:r>
          </a:p>
        </p:txBody>
      </p:sp>
      <p:sp>
        <p:nvSpPr>
          <p:cNvPr id="31" name="Freeform 30"/>
          <p:cNvSpPr/>
          <p:nvPr/>
        </p:nvSpPr>
        <p:spPr>
          <a:xfrm>
            <a:off x="2114170" y="3939357"/>
            <a:ext cx="486550" cy="26605"/>
          </a:xfrm>
          <a:custGeom>
            <a:avLst/>
            <a:gdLst>
              <a:gd name="connsiteX0" fmla="*/ 0 w 486549"/>
              <a:gd name="connsiteY0" fmla="*/ 13302 h 26604"/>
              <a:gd name="connsiteX1" fmla="*/ 486549 w 486549"/>
              <a:gd name="connsiteY1" fmla="*/ 13302 h 26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6549" h="26604">
                <a:moveTo>
                  <a:pt x="486549" y="13302"/>
                </a:moveTo>
                <a:lnTo>
                  <a:pt x="0" y="1330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3811" tIns="1139" rIns="243812" bIns="113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2" name="Freeform 31"/>
          <p:cNvSpPr/>
          <p:nvPr/>
        </p:nvSpPr>
        <p:spPr>
          <a:xfrm>
            <a:off x="386165" y="3648566"/>
            <a:ext cx="1728005" cy="608186"/>
          </a:xfrm>
          <a:custGeom>
            <a:avLst/>
            <a:gdLst>
              <a:gd name="connsiteX0" fmla="*/ 0 w 1728005"/>
              <a:gd name="connsiteY0" fmla="*/ 60819 h 608186"/>
              <a:gd name="connsiteX1" fmla="*/ 60819 w 1728005"/>
              <a:gd name="connsiteY1" fmla="*/ 0 h 608186"/>
              <a:gd name="connsiteX2" fmla="*/ 1667186 w 1728005"/>
              <a:gd name="connsiteY2" fmla="*/ 0 h 608186"/>
              <a:gd name="connsiteX3" fmla="*/ 1728005 w 1728005"/>
              <a:gd name="connsiteY3" fmla="*/ 60819 h 608186"/>
              <a:gd name="connsiteX4" fmla="*/ 1728005 w 1728005"/>
              <a:gd name="connsiteY4" fmla="*/ 547367 h 608186"/>
              <a:gd name="connsiteX5" fmla="*/ 1667186 w 1728005"/>
              <a:gd name="connsiteY5" fmla="*/ 608186 h 608186"/>
              <a:gd name="connsiteX6" fmla="*/ 60819 w 1728005"/>
              <a:gd name="connsiteY6" fmla="*/ 608186 h 608186"/>
              <a:gd name="connsiteX7" fmla="*/ 0 w 1728005"/>
              <a:gd name="connsiteY7" fmla="*/ 547367 h 608186"/>
              <a:gd name="connsiteX8" fmla="*/ 0 w 1728005"/>
              <a:gd name="connsiteY8" fmla="*/ 60819 h 60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28005" h="608186">
                <a:moveTo>
                  <a:pt x="0" y="60819"/>
                </a:moveTo>
                <a:cubicBezTo>
                  <a:pt x="0" y="27230"/>
                  <a:pt x="27230" y="0"/>
                  <a:pt x="60819" y="0"/>
                </a:cubicBezTo>
                <a:lnTo>
                  <a:pt x="1667186" y="0"/>
                </a:lnTo>
                <a:cubicBezTo>
                  <a:pt x="1700775" y="0"/>
                  <a:pt x="1728005" y="27230"/>
                  <a:pt x="1728005" y="60819"/>
                </a:cubicBezTo>
                <a:lnTo>
                  <a:pt x="1728005" y="547367"/>
                </a:lnTo>
                <a:cubicBezTo>
                  <a:pt x="1728005" y="580956"/>
                  <a:pt x="1700775" y="608186"/>
                  <a:pt x="1667186" y="608186"/>
                </a:cubicBezTo>
                <a:lnTo>
                  <a:pt x="60819" y="608186"/>
                </a:lnTo>
                <a:cubicBezTo>
                  <a:pt x="27230" y="608186"/>
                  <a:pt x="0" y="580956"/>
                  <a:pt x="0" y="547367"/>
                </a:cubicBezTo>
                <a:lnTo>
                  <a:pt x="0" y="60819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053" tIns="33053" rIns="33053" bIns="3305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عدالت</a:t>
            </a:r>
          </a:p>
        </p:txBody>
      </p:sp>
      <p:sp>
        <p:nvSpPr>
          <p:cNvPr id="33" name="Freeform 32"/>
          <p:cNvSpPr/>
          <p:nvPr/>
        </p:nvSpPr>
        <p:spPr>
          <a:xfrm rot="19457599">
            <a:off x="4272406" y="4463918"/>
            <a:ext cx="599187" cy="26605"/>
          </a:xfrm>
          <a:custGeom>
            <a:avLst/>
            <a:gdLst>
              <a:gd name="connsiteX0" fmla="*/ 0 w 599187"/>
              <a:gd name="connsiteY0" fmla="*/ 13302 h 26604"/>
              <a:gd name="connsiteX1" fmla="*/ 599187 w 599187"/>
              <a:gd name="connsiteY1" fmla="*/ 13302 h 26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9187" h="26604">
                <a:moveTo>
                  <a:pt x="599187" y="13302"/>
                </a:moveTo>
                <a:lnTo>
                  <a:pt x="0" y="1330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7313" tIns="-1677" rIns="297314" bIns="-1678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4" name="Freeform 33"/>
          <p:cNvSpPr/>
          <p:nvPr/>
        </p:nvSpPr>
        <p:spPr>
          <a:xfrm>
            <a:off x="2600720" y="4347981"/>
            <a:ext cx="1728005" cy="608186"/>
          </a:xfrm>
          <a:custGeom>
            <a:avLst/>
            <a:gdLst>
              <a:gd name="connsiteX0" fmla="*/ 0 w 1728005"/>
              <a:gd name="connsiteY0" fmla="*/ 60819 h 608186"/>
              <a:gd name="connsiteX1" fmla="*/ 60819 w 1728005"/>
              <a:gd name="connsiteY1" fmla="*/ 0 h 608186"/>
              <a:gd name="connsiteX2" fmla="*/ 1667186 w 1728005"/>
              <a:gd name="connsiteY2" fmla="*/ 0 h 608186"/>
              <a:gd name="connsiteX3" fmla="*/ 1728005 w 1728005"/>
              <a:gd name="connsiteY3" fmla="*/ 60819 h 608186"/>
              <a:gd name="connsiteX4" fmla="*/ 1728005 w 1728005"/>
              <a:gd name="connsiteY4" fmla="*/ 547367 h 608186"/>
              <a:gd name="connsiteX5" fmla="*/ 1667186 w 1728005"/>
              <a:gd name="connsiteY5" fmla="*/ 608186 h 608186"/>
              <a:gd name="connsiteX6" fmla="*/ 60819 w 1728005"/>
              <a:gd name="connsiteY6" fmla="*/ 608186 h 608186"/>
              <a:gd name="connsiteX7" fmla="*/ 0 w 1728005"/>
              <a:gd name="connsiteY7" fmla="*/ 547367 h 608186"/>
              <a:gd name="connsiteX8" fmla="*/ 0 w 1728005"/>
              <a:gd name="connsiteY8" fmla="*/ 60819 h 60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28005" h="608186">
                <a:moveTo>
                  <a:pt x="0" y="60819"/>
                </a:moveTo>
                <a:cubicBezTo>
                  <a:pt x="0" y="27230"/>
                  <a:pt x="27230" y="0"/>
                  <a:pt x="60819" y="0"/>
                </a:cubicBezTo>
                <a:lnTo>
                  <a:pt x="1667186" y="0"/>
                </a:lnTo>
                <a:cubicBezTo>
                  <a:pt x="1700775" y="0"/>
                  <a:pt x="1728005" y="27230"/>
                  <a:pt x="1728005" y="60819"/>
                </a:cubicBezTo>
                <a:lnTo>
                  <a:pt x="1728005" y="547367"/>
                </a:lnTo>
                <a:cubicBezTo>
                  <a:pt x="1728005" y="580956"/>
                  <a:pt x="1700775" y="608186"/>
                  <a:pt x="1667186" y="608186"/>
                </a:cubicBezTo>
                <a:lnTo>
                  <a:pt x="60819" y="608186"/>
                </a:lnTo>
                <a:cubicBezTo>
                  <a:pt x="27230" y="608186"/>
                  <a:pt x="0" y="580956"/>
                  <a:pt x="0" y="547367"/>
                </a:cubicBezTo>
                <a:lnTo>
                  <a:pt x="0" y="60819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053" tIns="33053" rIns="33053" bIns="3305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واقع‌بینی</a:t>
            </a:r>
          </a:p>
        </p:txBody>
      </p:sp>
      <p:sp>
        <p:nvSpPr>
          <p:cNvPr id="35" name="Freeform 34"/>
          <p:cNvSpPr/>
          <p:nvPr/>
        </p:nvSpPr>
        <p:spPr>
          <a:xfrm>
            <a:off x="2114170" y="4638772"/>
            <a:ext cx="486550" cy="26605"/>
          </a:xfrm>
          <a:custGeom>
            <a:avLst/>
            <a:gdLst>
              <a:gd name="connsiteX0" fmla="*/ 0 w 486549"/>
              <a:gd name="connsiteY0" fmla="*/ 13302 h 26604"/>
              <a:gd name="connsiteX1" fmla="*/ 486549 w 486549"/>
              <a:gd name="connsiteY1" fmla="*/ 13302 h 26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6549" h="26604">
                <a:moveTo>
                  <a:pt x="486549" y="13302"/>
                </a:moveTo>
                <a:lnTo>
                  <a:pt x="0" y="13302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3811" tIns="1139" rIns="243812" bIns="113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6" name="Freeform 35"/>
          <p:cNvSpPr/>
          <p:nvPr/>
        </p:nvSpPr>
        <p:spPr>
          <a:xfrm>
            <a:off x="386165" y="4347981"/>
            <a:ext cx="1728005" cy="608186"/>
          </a:xfrm>
          <a:custGeom>
            <a:avLst/>
            <a:gdLst>
              <a:gd name="connsiteX0" fmla="*/ 0 w 1728005"/>
              <a:gd name="connsiteY0" fmla="*/ 60819 h 608186"/>
              <a:gd name="connsiteX1" fmla="*/ 60819 w 1728005"/>
              <a:gd name="connsiteY1" fmla="*/ 0 h 608186"/>
              <a:gd name="connsiteX2" fmla="*/ 1667186 w 1728005"/>
              <a:gd name="connsiteY2" fmla="*/ 0 h 608186"/>
              <a:gd name="connsiteX3" fmla="*/ 1728005 w 1728005"/>
              <a:gd name="connsiteY3" fmla="*/ 60819 h 608186"/>
              <a:gd name="connsiteX4" fmla="*/ 1728005 w 1728005"/>
              <a:gd name="connsiteY4" fmla="*/ 547367 h 608186"/>
              <a:gd name="connsiteX5" fmla="*/ 1667186 w 1728005"/>
              <a:gd name="connsiteY5" fmla="*/ 608186 h 608186"/>
              <a:gd name="connsiteX6" fmla="*/ 60819 w 1728005"/>
              <a:gd name="connsiteY6" fmla="*/ 608186 h 608186"/>
              <a:gd name="connsiteX7" fmla="*/ 0 w 1728005"/>
              <a:gd name="connsiteY7" fmla="*/ 547367 h 608186"/>
              <a:gd name="connsiteX8" fmla="*/ 0 w 1728005"/>
              <a:gd name="connsiteY8" fmla="*/ 60819 h 60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28005" h="608186">
                <a:moveTo>
                  <a:pt x="0" y="60819"/>
                </a:moveTo>
                <a:cubicBezTo>
                  <a:pt x="0" y="27230"/>
                  <a:pt x="27230" y="0"/>
                  <a:pt x="60819" y="0"/>
                </a:cubicBezTo>
                <a:lnTo>
                  <a:pt x="1667186" y="0"/>
                </a:lnTo>
                <a:cubicBezTo>
                  <a:pt x="1700775" y="0"/>
                  <a:pt x="1728005" y="27230"/>
                  <a:pt x="1728005" y="60819"/>
                </a:cubicBezTo>
                <a:lnTo>
                  <a:pt x="1728005" y="547367"/>
                </a:lnTo>
                <a:cubicBezTo>
                  <a:pt x="1728005" y="580956"/>
                  <a:pt x="1700775" y="608186"/>
                  <a:pt x="1667186" y="608186"/>
                </a:cubicBezTo>
                <a:lnTo>
                  <a:pt x="60819" y="608186"/>
                </a:lnTo>
                <a:cubicBezTo>
                  <a:pt x="27230" y="608186"/>
                  <a:pt x="0" y="580956"/>
                  <a:pt x="0" y="547367"/>
                </a:cubicBezTo>
                <a:lnTo>
                  <a:pt x="0" y="60819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053" tIns="33053" rIns="33053" bIns="33053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مصلحت</a:t>
            </a:r>
          </a:p>
        </p:txBody>
      </p:sp>
    </p:spTree>
    <p:extLst>
      <p:ext uri="{BB962C8B-B14F-4D97-AF65-F5344CB8AC3E}">
        <p14:creationId xmlns:p14="http://schemas.microsoft.com/office/powerpoint/2010/main" val="253560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00"/>
                            </p:stCondLst>
                            <p:childTnLst>
                              <p:par>
                                <p:cTn id="6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0"/>
                            </p:stCondLst>
                            <p:childTnLst>
                              <p:par>
                                <p:cTn id="7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500"/>
                            </p:stCondLst>
                            <p:childTnLst>
                              <p:par>
                                <p:cTn id="8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dirty="0" smtClean="0">
                <a:solidFill>
                  <a:schemeClr val="tx1"/>
                </a:solidFill>
                <a:cs typeface="B Titr" panose="00000700000000000000" pitchFamily="2" charset="-78"/>
              </a:rPr>
              <a:t>فهم قوانین و اقتضائات قوانین در میدان بازی جدید</a:t>
            </a:r>
            <a:endParaRPr lang="fa-IR" sz="32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7435662" y="3721843"/>
            <a:ext cx="1693496" cy="1095557"/>
          </a:xfrm>
          <a:custGeom>
            <a:avLst/>
            <a:gdLst>
              <a:gd name="connsiteX0" fmla="*/ 0 w 1693496"/>
              <a:gd name="connsiteY0" fmla="*/ 109556 h 1095557"/>
              <a:gd name="connsiteX1" fmla="*/ 109556 w 1693496"/>
              <a:gd name="connsiteY1" fmla="*/ 0 h 1095557"/>
              <a:gd name="connsiteX2" fmla="*/ 1583940 w 1693496"/>
              <a:gd name="connsiteY2" fmla="*/ 0 h 1095557"/>
              <a:gd name="connsiteX3" fmla="*/ 1693496 w 1693496"/>
              <a:gd name="connsiteY3" fmla="*/ 109556 h 1095557"/>
              <a:gd name="connsiteX4" fmla="*/ 1693496 w 1693496"/>
              <a:gd name="connsiteY4" fmla="*/ 986001 h 1095557"/>
              <a:gd name="connsiteX5" fmla="*/ 1583940 w 1693496"/>
              <a:gd name="connsiteY5" fmla="*/ 1095557 h 1095557"/>
              <a:gd name="connsiteX6" fmla="*/ 109556 w 1693496"/>
              <a:gd name="connsiteY6" fmla="*/ 1095557 h 1095557"/>
              <a:gd name="connsiteX7" fmla="*/ 0 w 1693496"/>
              <a:gd name="connsiteY7" fmla="*/ 986001 h 1095557"/>
              <a:gd name="connsiteX8" fmla="*/ 0 w 1693496"/>
              <a:gd name="connsiteY8" fmla="*/ 109556 h 1095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3496" h="1095557">
                <a:moveTo>
                  <a:pt x="0" y="109556"/>
                </a:moveTo>
                <a:cubicBezTo>
                  <a:pt x="0" y="49050"/>
                  <a:pt x="49050" y="0"/>
                  <a:pt x="109556" y="0"/>
                </a:cubicBezTo>
                <a:lnTo>
                  <a:pt x="1583940" y="0"/>
                </a:lnTo>
                <a:cubicBezTo>
                  <a:pt x="1644446" y="0"/>
                  <a:pt x="1693496" y="49050"/>
                  <a:pt x="1693496" y="109556"/>
                </a:cubicBezTo>
                <a:lnTo>
                  <a:pt x="1693496" y="986001"/>
                </a:lnTo>
                <a:cubicBezTo>
                  <a:pt x="1693496" y="1046507"/>
                  <a:pt x="1644446" y="1095557"/>
                  <a:pt x="1583940" y="1095557"/>
                </a:cubicBezTo>
                <a:lnTo>
                  <a:pt x="109556" y="1095557"/>
                </a:lnTo>
                <a:cubicBezTo>
                  <a:pt x="49050" y="1095557"/>
                  <a:pt x="0" y="1046507"/>
                  <a:pt x="0" y="986001"/>
                </a:cubicBezTo>
                <a:lnTo>
                  <a:pt x="0" y="10955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328" tIns="47328" rIns="47328" bIns="47328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قوانین خانواده</a:t>
            </a:r>
            <a:endParaRPr lang="fa-IR" sz="2400" b="1" kern="1200" dirty="0">
              <a:cs typeface="B Mitra" panose="00000400000000000000" pitchFamily="2" charset="-78"/>
            </a:endParaRPr>
          </a:p>
        </p:txBody>
      </p:sp>
      <p:sp>
        <p:nvSpPr>
          <p:cNvPr id="5" name="Freeform 4"/>
          <p:cNvSpPr/>
          <p:nvPr/>
        </p:nvSpPr>
        <p:spPr>
          <a:xfrm rot="3720195">
            <a:off x="6375437" y="3617826"/>
            <a:ext cx="1443050" cy="29414"/>
          </a:xfrm>
          <a:custGeom>
            <a:avLst/>
            <a:gdLst>
              <a:gd name="connsiteX0" fmla="*/ 0 w 1443050"/>
              <a:gd name="connsiteY0" fmla="*/ 14707 h 29414"/>
              <a:gd name="connsiteX1" fmla="*/ 1443050 w 1443050"/>
              <a:gd name="connsiteY1" fmla="*/ 14707 h 29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43050" h="29414">
                <a:moveTo>
                  <a:pt x="1443050" y="14707"/>
                </a:moveTo>
                <a:lnTo>
                  <a:pt x="0" y="14707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149" tIns="-21370" rIns="698149" bIns="-21369" numCol="1" spcCol="1270" anchor="ctr" anchorCtr="0">
            <a:noAutofit/>
          </a:bodyPr>
          <a:lstStyle/>
          <a:p>
            <a:pPr lvl="0" algn="ctr" defTabSz="222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500" kern="1200"/>
          </a:p>
        </p:txBody>
      </p:sp>
      <p:sp>
        <p:nvSpPr>
          <p:cNvPr id="7" name="Freeform 6"/>
          <p:cNvSpPr/>
          <p:nvPr/>
        </p:nvSpPr>
        <p:spPr>
          <a:xfrm>
            <a:off x="4909032" y="2447666"/>
            <a:ext cx="1849230" cy="1095557"/>
          </a:xfrm>
          <a:custGeom>
            <a:avLst/>
            <a:gdLst>
              <a:gd name="connsiteX0" fmla="*/ 0 w 1849230"/>
              <a:gd name="connsiteY0" fmla="*/ 109556 h 1095557"/>
              <a:gd name="connsiteX1" fmla="*/ 109556 w 1849230"/>
              <a:gd name="connsiteY1" fmla="*/ 0 h 1095557"/>
              <a:gd name="connsiteX2" fmla="*/ 1739674 w 1849230"/>
              <a:gd name="connsiteY2" fmla="*/ 0 h 1095557"/>
              <a:gd name="connsiteX3" fmla="*/ 1849230 w 1849230"/>
              <a:gd name="connsiteY3" fmla="*/ 109556 h 1095557"/>
              <a:gd name="connsiteX4" fmla="*/ 1849230 w 1849230"/>
              <a:gd name="connsiteY4" fmla="*/ 986001 h 1095557"/>
              <a:gd name="connsiteX5" fmla="*/ 1739674 w 1849230"/>
              <a:gd name="connsiteY5" fmla="*/ 1095557 h 1095557"/>
              <a:gd name="connsiteX6" fmla="*/ 109556 w 1849230"/>
              <a:gd name="connsiteY6" fmla="*/ 1095557 h 1095557"/>
              <a:gd name="connsiteX7" fmla="*/ 0 w 1849230"/>
              <a:gd name="connsiteY7" fmla="*/ 986001 h 1095557"/>
              <a:gd name="connsiteX8" fmla="*/ 0 w 1849230"/>
              <a:gd name="connsiteY8" fmla="*/ 109556 h 1095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9230" h="1095557">
                <a:moveTo>
                  <a:pt x="0" y="109556"/>
                </a:moveTo>
                <a:cubicBezTo>
                  <a:pt x="0" y="49050"/>
                  <a:pt x="49050" y="0"/>
                  <a:pt x="109556" y="0"/>
                </a:cubicBezTo>
                <a:lnTo>
                  <a:pt x="1739674" y="0"/>
                </a:lnTo>
                <a:cubicBezTo>
                  <a:pt x="1800180" y="0"/>
                  <a:pt x="1849230" y="49050"/>
                  <a:pt x="1849230" y="109556"/>
                </a:cubicBezTo>
                <a:lnTo>
                  <a:pt x="1849230" y="986001"/>
                </a:lnTo>
                <a:cubicBezTo>
                  <a:pt x="1849230" y="1046507"/>
                  <a:pt x="1800180" y="1095557"/>
                  <a:pt x="1739674" y="1095557"/>
                </a:cubicBezTo>
                <a:lnTo>
                  <a:pt x="109556" y="1095557"/>
                </a:lnTo>
                <a:cubicBezTo>
                  <a:pt x="49050" y="1095557"/>
                  <a:pt x="0" y="1046507"/>
                  <a:pt x="0" y="986001"/>
                </a:cubicBezTo>
                <a:lnTo>
                  <a:pt x="0" y="10955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328" tIns="47328" rIns="47328" bIns="47328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آرمانگرایانه (مودت و رحمت)</a:t>
            </a:r>
            <a:endParaRPr lang="fa-IR" sz="2400" b="1" kern="1200" dirty="0">
              <a:cs typeface="B Mitra" panose="00000400000000000000" pitchFamily="2" charset="-78"/>
            </a:endParaRPr>
          </a:p>
        </p:txBody>
      </p:sp>
      <p:sp>
        <p:nvSpPr>
          <p:cNvPr id="8" name="Freeform 7"/>
          <p:cNvSpPr/>
          <p:nvPr/>
        </p:nvSpPr>
        <p:spPr>
          <a:xfrm rot="2791610">
            <a:off x="4078048" y="2623487"/>
            <a:ext cx="984569" cy="29415"/>
          </a:xfrm>
          <a:custGeom>
            <a:avLst/>
            <a:gdLst>
              <a:gd name="connsiteX0" fmla="*/ 0 w 984569"/>
              <a:gd name="connsiteY0" fmla="*/ 14707 h 29414"/>
              <a:gd name="connsiteX1" fmla="*/ 984569 w 984569"/>
              <a:gd name="connsiteY1" fmla="*/ 14707 h 29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84569" h="29414">
                <a:moveTo>
                  <a:pt x="984569" y="14707"/>
                </a:moveTo>
                <a:lnTo>
                  <a:pt x="0" y="1470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80370" tIns="-9907" rIns="480370" bIns="-9907" numCol="1" spcCol="1270" anchor="ctr" anchorCtr="0">
            <a:noAutofit/>
          </a:bodyPr>
          <a:lstStyle/>
          <a:p>
            <a:pPr lvl="0" algn="ctr" defTabSz="222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500" kern="1200"/>
          </a:p>
        </p:txBody>
      </p:sp>
      <p:sp>
        <p:nvSpPr>
          <p:cNvPr id="9" name="Freeform 8"/>
          <p:cNvSpPr/>
          <p:nvPr/>
        </p:nvSpPr>
        <p:spPr>
          <a:xfrm>
            <a:off x="2538136" y="1733167"/>
            <a:ext cx="1693496" cy="1095557"/>
          </a:xfrm>
          <a:custGeom>
            <a:avLst/>
            <a:gdLst>
              <a:gd name="connsiteX0" fmla="*/ 0 w 1693496"/>
              <a:gd name="connsiteY0" fmla="*/ 109556 h 1095557"/>
              <a:gd name="connsiteX1" fmla="*/ 109556 w 1693496"/>
              <a:gd name="connsiteY1" fmla="*/ 0 h 1095557"/>
              <a:gd name="connsiteX2" fmla="*/ 1583940 w 1693496"/>
              <a:gd name="connsiteY2" fmla="*/ 0 h 1095557"/>
              <a:gd name="connsiteX3" fmla="*/ 1693496 w 1693496"/>
              <a:gd name="connsiteY3" fmla="*/ 109556 h 1095557"/>
              <a:gd name="connsiteX4" fmla="*/ 1693496 w 1693496"/>
              <a:gd name="connsiteY4" fmla="*/ 986001 h 1095557"/>
              <a:gd name="connsiteX5" fmla="*/ 1583940 w 1693496"/>
              <a:gd name="connsiteY5" fmla="*/ 1095557 h 1095557"/>
              <a:gd name="connsiteX6" fmla="*/ 109556 w 1693496"/>
              <a:gd name="connsiteY6" fmla="*/ 1095557 h 1095557"/>
              <a:gd name="connsiteX7" fmla="*/ 0 w 1693496"/>
              <a:gd name="connsiteY7" fmla="*/ 986001 h 1095557"/>
              <a:gd name="connsiteX8" fmla="*/ 0 w 1693496"/>
              <a:gd name="connsiteY8" fmla="*/ 109556 h 1095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3496" h="1095557">
                <a:moveTo>
                  <a:pt x="0" y="109556"/>
                </a:moveTo>
                <a:cubicBezTo>
                  <a:pt x="0" y="49050"/>
                  <a:pt x="49050" y="0"/>
                  <a:pt x="109556" y="0"/>
                </a:cubicBezTo>
                <a:lnTo>
                  <a:pt x="1583940" y="0"/>
                </a:lnTo>
                <a:cubicBezTo>
                  <a:pt x="1644446" y="0"/>
                  <a:pt x="1693496" y="49050"/>
                  <a:pt x="1693496" y="109556"/>
                </a:cubicBezTo>
                <a:lnTo>
                  <a:pt x="1693496" y="986001"/>
                </a:lnTo>
                <a:cubicBezTo>
                  <a:pt x="1693496" y="1046507"/>
                  <a:pt x="1644446" y="1095557"/>
                  <a:pt x="1583940" y="1095557"/>
                </a:cubicBezTo>
                <a:lnTo>
                  <a:pt x="109556" y="1095557"/>
                </a:lnTo>
                <a:cubicBezTo>
                  <a:pt x="49050" y="1095557"/>
                  <a:pt x="0" y="1046507"/>
                  <a:pt x="0" y="986001"/>
                </a:cubicBezTo>
                <a:lnTo>
                  <a:pt x="0" y="10955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328" tIns="47328" rIns="47328" bIns="47328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اولی</a:t>
            </a:r>
            <a:endParaRPr lang="fa-IR" sz="2400" b="1" kern="1200" dirty="0">
              <a:cs typeface="B Mitra" panose="00000400000000000000" pitchFamily="2" charset="-7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860737" y="2266237"/>
            <a:ext cx="677398" cy="29415"/>
          </a:xfrm>
          <a:custGeom>
            <a:avLst/>
            <a:gdLst>
              <a:gd name="connsiteX0" fmla="*/ 0 w 677398"/>
              <a:gd name="connsiteY0" fmla="*/ 14707 h 29414"/>
              <a:gd name="connsiteX1" fmla="*/ 677398 w 677398"/>
              <a:gd name="connsiteY1" fmla="*/ 14707 h 29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77398" h="29414">
                <a:moveTo>
                  <a:pt x="677398" y="14707"/>
                </a:moveTo>
                <a:lnTo>
                  <a:pt x="0" y="1470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4465" tIns="-2226" rIns="334464" bIns="-2228" numCol="1" spcCol="1270" anchor="ctr" anchorCtr="0">
            <a:noAutofit/>
          </a:bodyPr>
          <a:lstStyle/>
          <a:p>
            <a:pPr lvl="0" algn="ctr" defTabSz="222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500" kern="1200"/>
          </a:p>
        </p:txBody>
      </p:sp>
      <p:sp>
        <p:nvSpPr>
          <p:cNvPr id="11" name="Freeform 10"/>
          <p:cNvSpPr/>
          <p:nvPr/>
        </p:nvSpPr>
        <p:spPr>
          <a:xfrm>
            <a:off x="167241" y="1526738"/>
            <a:ext cx="1693496" cy="1508414"/>
          </a:xfrm>
          <a:custGeom>
            <a:avLst/>
            <a:gdLst>
              <a:gd name="connsiteX0" fmla="*/ 0 w 1693496"/>
              <a:gd name="connsiteY0" fmla="*/ 150841 h 1508414"/>
              <a:gd name="connsiteX1" fmla="*/ 150841 w 1693496"/>
              <a:gd name="connsiteY1" fmla="*/ 0 h 1508414"/>
              <a:gd name="connsiteX2" fmla="*/ 1542655 w 1693496"/>
              <a:gd name="connsiteY2" fmla="*/ 0 h 1508414"/>
              <a:gd name="connsiteX3" fmla="*/ 1693496 w 1693496"/>
              <a:gd name="connsiteY3" fmla="*/ 150841 h 1508414"/>
              <a:gd name="connsiteX4" fmla="*/ 1693496 w 1693496"/>
              <a:gd name="connsiteY4" fmla="*/ 1357573 h 1508414"/>
              <a:gd name="connsiteX5" fmla="*/ 1542655 w 1693496"/>
              <a:gd name="connsiteY5" fmla="*/ 1508414 h 1508414"/>
              <a:gd name="connsiteX6" fmla="*/ 150841 w 1693496"/>
              <a:gd name="connsiteY6" fmla="*/ 1508414 h 1508414"/>
              <a:gd name="connsiteX7" fmla="*/ 0 w 1693496"/>
              <a:gd name="connsiteY7" fmla="*/ 1357573 h 1508414"/>
              <a:gd name="connsiteX8" fmla="*/ 0 w 1693496"/>
              <a:gd name="connsiteY8" fmla="*/ 150841 h 1508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3496" h="1508414">
                <a:moveTo>
                  <a:pt x="0" y="150841"/>
                </a:moveTo>
                <a:cubicBezTo>
                  <a:pt x="0" y="67534"/>
                  <a:pt x="67534" y="0"/>
                  <a:pt x="150841" y="0"/>
                </a:cubicBezTo>
                <a:lnTo>
                  <a:pt x="1542655" y="0"/>
                </a:lnTo>
                <a:cubicBezTo>
                  <a:pt x="1625962" y="0"/>
                  <a:pt x="1693496" y="67534"/>
                  <a:pt x="1693496" y="150841"/>
                </a:cubicBezTo>
                <a:lnTo>
                  <a:pt x="1693496" y="1357573"/>
                </a:lnTo>
                <a:cubicBezTo>
                  <a:pt x="1693496" y="1440880"/>
                  <a:pt x="1625962" y="1508414"/>
                  <a:pt x="1542655" y="1508414"/>
                </a:cubicBezTo>
                <a:lnTo>
                  <a:pt x="150841" y="1508414"/>
                </a:lnTo>
                <a:cubicBezTo>
                  <a:pt x="67534" y="1508414"/>
                  <a:pt x="0" y="1440880"/>
                  <a:pt x="0" y="1357573"/>
                </a:cubicBezTo>
                <a:lnTo>
                  <a:pt x="0" y="150841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9420" tIns="59420" rIns="59420" bIns="59420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مهریه، نفقه، اذن پدر،  قوامیت مرد و ...</a:t>
            </a:r>
            <a:endParaRPr lang="fa-IR" sz="2400" b="1" kern="1200" dirty="0">
              <a:cs typeface="B Mitra" panose="00000400000000000000" pitchFamily="2" charset="-78"/>
            </a:endParaRPr>
          </a:p>
        </p:txBody>
      </p:sp>
      <p:sp>
        <p:nvSpPr>
          <p:cNvPr id="12" name="Freeform 11"/>
          <p:cNvSpPr/>
          <p:nvPr/>
        </p:nvSpPr>
        <p:spPr>
          <a:xfrm rot="18808390">
            <a:off x="4078048" y="3337986"/>
            <a:ext cx="984569" cy="29415"/>
          </a:xfrm>
          <a:custGeom>
            <a:avLst/>
            <a:gdLst>
              <a:gd name="connsiteX0" fmla="*/ 0 w 984569"/>
              <a:gd name="connsiteY0" fmla="*/ 14707 h 29414"/>
              <a:gd name="connsiteX1" fmla="*/ 984569 w 984569"/>
              <a:gd name="connsiteY1" fmla="*/ 14707 h 29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84569" h="29414">
                <a:moveTo>
                  <a:pt x="984569" y="14707"/>
                </a:moveTo>
                <a:lnTo>
                  <a:pt x="0" y="1470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80369" tIns="-9907" rIns="480371" bIns="-9907" numCol="1" spcCol="1270" anchor="ctr" anchorCtr="0">
            <a:noAutofit/>
          </a:bodyPr>
          <a:lstStyle/>
          <a:p>
            <a:pPr lvl="0" algn="ctr" defTabSz="222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500" kern="1200"/>
          </a:p>
        </p:txBody>
      </p:sp>
      <p:sp>
        <p:nvSpPr>
          <p:cNvPr id="13" name="Freeform 12"/>
          <p:cNvSpPr/>
          <p:nvPr/>
        </p:nvSpPr>
        <p:spPr>
          <a:xfrm>
            <a:off x="2538136" y="3162165"/>
            <a:ext cx="1693496" cy="1095557"/>
          </a:xfrm>
          <a:custGeom>
            <a:avLst/>
            <a:gdLst>
              <a:gd name="connsiteX0" fmla="*/ 0 w 1693496"/>
              <a:gd name="connsiteY0" fmla="*/ 109556 h 1095557"/>
              <a:gd name="connsiteX1" fmla="*/ 109556 w 1693496"/>
              <a:gd name="connsiteY1" fmla="*/ 0 h 1095557"/>
              <a:gd name="connsiteX2" fmla="*/ 1583940 w 1693496"/>
              <a:gd name="connsiteY2" fmla="*/ 0 h 1095557"/>
              <a:gd name="connsiteX3" fmla="*/ 1693496 w 1693496"/>
              <a:gd name="connsiteY3" fmla="*/ 109556 h 1095557"/>
              <a:gd name="connsiteX4" fmla="*/ 1693496 w 1693496"/>
              <a:gd name="connsiteY4" fmla="*/ 986001 h 1095557"/>
              <a:gd name="connsiteX5" fmla="*/ 1583940 w 1693496"/>
              <a:gd name="connsiteY5" fmla="*/ 1095557 h 1095557"/>
              <a:gd name="connsiteX6" fmla="*/ 109556 w 1693496"/>
              <a:gd name="connsiteY6" fmla="*/ 1095557 h 1095557"/>
              <a:gd name="connsiteX7" fmla="*/ 0 w 1693496"/>
              <a:gd name="connsiteY7" fmla="*/ 986001 h 1095557"/>
              <a:gd name="connsiteX8" fmla="*/ 0 w 1693496"/>
              <a:gd name="connsiteY8" fmla="*/ 109556 h 1095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3496" h="1095557">
                <a:moveTo>
                  <a:pt x="0" y="109556"/>
                </a:moveTo>
                <a:cubicBezTo>
                  <a:pt x="0" y="49050"/>
                  <a:pt x="49050" y="0"/>
                  <a:pt x="109556" y="0"/>
                </a:cubicBezTo>
                <a:lnTo>
                  <a:pt x="1583940" y="0"/>
                </a:lnTo>
                <a:cubicBezTo>
                  <a:pt x="1644446" y="0"/>
                  <a:pt x="1693496" y="49050"/>
                  <a:pt x="1693496" y="109556"/>
                </a:cubicBezTo>
                <a:lnTo>
                  <a:pt x="1693496" y="986001"/>
                </a:lnTo>
                <a:cubicBezTo>
                  <a:pt x="1693496" y="1046507"/>
                  <a:pt x="1644446" y="1095557"/>
                  <a:pt x="1583940" y="1095557"/>
                </a:cubicBezTo>
                <a:lnTo>
                  <a:pt x="109556" y="1095557"/>
                </a:lnTo>
                <a:cubicBezTo>
                  <a:pt x="49050" y="1095557"/>
                  <a:pt x="0" y="1046507"/>
                  <a:pt x="0" y="986001"/>
                </a:cubicBezTo>
                <a:lnTo>
                  <a:pt x="0" y="10955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328" tIns="47328" rIns="47328" bIns="47328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ثانوی</a:t>
            </a:r>
            <a:endParaRPr lang="fa-IR" sz="2400" b="1" kern="1200" dirty="0">
              <a:cs typeface="B Mitra" panose="00000400000000000000" pitchFamily="2" charset="-7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860737" y="3695235"/>
            <a:ext cx="677398" cy="29415"/>
          </a:xfrm>
          <a:custGeom>
            <a:avLst/>
            <a:gdLst>
              <a:gd name="connsiteX0" fmla="*/ 0 w 677398"/>
              <a:gd name="connsiteY0" fmla="*/ 14707 h 29414"/>
              <a:gd name="connsiteX1" fmla="*/ 677398 w 677398"/>
              <a:gd name="connsiteY1" fmla="*/ 14707 h 29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77398" h="29414">
                <a:moveTo>
                  <a:pt x="677398" y="14707"/>
                </a:moveTo>
                <a:lnTo>
                  <a:pt x="0" y="1470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4465" tIns="-2226" rIns="334464" bIns="-2228" numCol="1" spcCol="1270" anchor="ctr" anchorCtr="0">
            <a:noAutofit/>
          </a:bodyPr>
          <a:lstStyle/>
          <a:p>
            <a:pPr lvl="0" algn="ctr" defTabSz="222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500" kern="1200"/>
          </a:p>
        </p:txBody>
      </p:sp>
      <p:sp>
        <p:nvSpPr>
          <p:cNvPr id="15" name="Freeform 14"/>
          <p:cNvSpPr/>
          <p:nvPr/>
        </p:nvSpPr>
        <p:spPr>
          <a:xfrm>
            <a:off x="167241" y="3162165"/>
            <a:ext cx="1693496" cy="1095557"/>
          </a:xfrm>
          <a:custGeom>
            <a:avLst/>
            <a:gdLst>
              <a:gd name="connsiteX0" fmla="*/ 0 w 1693496"/>
              <a:gd name="connsiteY0" fmla="*/ 109556 h 1095557"/>
              <a:gd name="connsiteX1" fmla="*/ 109556 w 1693496"/>
              <a:gd name="connsiteY1" fmla="*/ 0 h 1095557"/>
              <a:gd name="connsiteX2" fmla="*/ 1583940 w 1693496"/>
              <a:gd name="connsiteY2" fmla="*/ 0 h 1095557"/>
              <a:gd name="connsiteX3" fmla="*/ 1693496 w 1693496"/>
              <a:gd name="connsiteY3" fmla="*/ 109556 h 1095557"/>
              <a:gd name="connsiteX4" fmla="*/ 1693496 w 1693496"/>
              <a:gd name="connsiteY4" fmla="*/ 986001 h 1095557"/>
              <a:gd name="connsiteX5" fmla="*/ 1583940 w 1693496"/>
              <a:gd name="connsiteY5" fmla="*/ 1095557 h 1095557"/>
              <a:gd name="connsiteX6" fmla="*/ 109556 w 1693496"/>
              <a:gd name="connsiteY6" fmla="*/ 1095557 h 1095557"/>
              <a:gd name="connsiteX7" fmla="*/ 0 w 1693496"/>
              <a:gd name="connsiteY7" fmla="*/ 986001 h 1095557"/>
              <a:gd name="connsiteX8" fmla="*/ 0 w 1693496"/>
              <a:gd name="connsiteY8" fmla="*/ 109556 h 1095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3496" h="1095557">
                <a:moveTo>
                  <a:pt x="0" y="109556"/>
                </a:moveTo>
                <a:cubicBezTo>
                  <a:pt x="0" y="49050"/>
                  <a:pt x="49050" y="0"/>
                  <a:pt x="109556" y="0"/>
                </a:cubicBezTo>
                <a:lnTo>
                  <a:pt x="1583940" y="0"/>
                </a:lnTo>
                <a:cubicBezTo>
                  <a:pt x="1644446" y="0"/>
                  <a:pt x="1693496" y="49050"/>
                  <a:pt x="1693496" y="109556"/>
                </a:cubicBezTo>
                <a:lnTo>
                  <a:pt x="1693496" y="986001"/>
                </a:lnTo>
                <a:cubicBezTo>
                  <a:pt x="1693496" y="1046507"/>
                  <a:pt x="1644446" y="1095557"/>
                  <a:pt x="1583940" y="1095557"/>
                </a:cubicBezTo>
                <a:lnTo>
                  <a:pt x="109556" y="1095557"/>
                </a:lnTo>
                <a:cubicBezTo>
                  <a:pt x="49050" y="1095557"/>
                  <a:pt x="0" y="1046507"/>
                  <a:pt x="0" y="986001"/>
                </a:cubicBezTo>
                <a:lnTo>
                  <a:pt x="0" y="10955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328" tIns="47328" rIns="47328" bIns="47328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ارث، دیه و ...</a:t>
            </a:r>
            <a:endParaRPr lang="fa-IR" sz="2400" b="1" kern="1200" dirty="0">
              <a:cs typeface="B Mitra" panose="00000400000000000000" pitchFamily="2" charset="-78"/>
            </a:endParaRPr>
          </a:p>
        </p:txBody>
      </p:sp>
      <p:sp>
        <p:nvSpPr>
          <p:cNvPr id="16" name="Freeform 15"/>
          <p:cNvSpPr/>
          <p:nvPr/>
        </p:nvSpPr>
        <p:spPr>
          <a:xfrm rot="17879805">
            <a:off x="6375437" y="4892002"/>
            <a:ext cx="1443050" cy="29414"/>
          </a:xfrm>
          <a:custGeom>
            <a:avLst/>
            <a:gdLst>
              <a:gd name="connsiteX0" fmla="*/ 0 w 1443050"/>
              <a:gd name="connsiteY0" fmla="*/ 14707 h 29414"/>
              <a:gd name="connsiteX1" fmla="*/ 1443050 w 1443050"/>
              <a:gd name="connsiteY1" fmla="*/ 14707 h 29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43050" h="29414">
                <a:moveTo>
                  <a:pt x="1443050" y="14707"/>
                </a:moveTo>
                <a:lnTo>
                  <a:pt x="0" y="14707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148" tIns="-21370" rIns="698149" bIns="-21369" numCol="1" spcCol="1270" anchor="ctr" anchorCtr="0">
            <a:noAutofit/>
          </a:bodyPr>
          <a:lstStyle/>
          <a:p>
            <a:pPr lvl="0" algn="ctr" defTabSz="222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500" kern="1200"/>
          </a:p>
        </p:txBody>
      </p:sp>
      <p:sp>
        <p:nvSpPr>
          <p:cNvPr id="17" name="Freeform 16"/>
          <p:cNvSpPr/>
          <p:nvPr/>
        </p:nvSpPr>
        <p:spPr>
          <a:xfrm>
            <a:off x="5064766" y="4996019"/>
            <a:ext cx="1693496" cy="1095557"/>
          </a:xfrm>
          <a:custGeom>
            <a:avLst/>
            <a:gdLst>
              <a:gd name="connsiteX0" fmla="*/ 0 w 1693496"/>
              <a:gd name="connsiteY0" fmla="*/ 109556 h 1095557"/>
              <a:gd name="connsiteX1" fmla="*/ 109556 w 1693496"/>
              <a:gd name="connsiteY1" fmla="*/ 0 h 1095557"/>
              <a:gd name="connsiteX2" fmla="*/ 1583940 w 1693496"/>
              <a:gd name="connsiteY2" fmla="*/ 0 h 1095557"/>
              <a:gd name="connsiteX3" fmla="*/ 1693496 w 1693496"/>
              <a:gd name="connsiteY3" fmla="*/ 109556 h 1095557"/>
              <a:gd name="connsiteX4" fmla="*/ 1693496 w 1693496"/>
              <a:gd name="connsiteY4" fmla="*/ 986001 h 1095557"/>
              <a:gd name="connsiteX5" fmla="*/ 1583940 w 1693496"/>
              <a:gd name="connsiteY5" fmla="*/ 1095557 h 1095557"/>
              <a:gd name="connsiteX6" fmla="*/ 109556 w 1693496"/>
              <a:gd name="connsiteY6" fmla="*/ 1095557 h 1095557"/>
              <a:gd name="connsiteX7" fmla="*/ 0 w 1693496"/>
              <a:gd name="connsiteY7" fmla="*/ 986001 h 1095557"/>
              <a:gd name="connsiteX8" fmla="*/ 0 w 1693496"/>
              <a:gd name="connsiteY8" fmla="*/ 109556 h 1095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3496" h="1095557">
                <a:moveTo>
                  <a:pt x="0" y="109556"/>
                </a:moveTo>
                <a:cubicBezTo>
                  <a:pt x="0" y="49050"/>
                  <a:pt x="49050" y="0"/>
                  <a:pt x="109556" y="0"/>
                </a:cubicBezTo>
                <a:lnTo>
                  <a:pt x="1583940" y="0"/>
                </a:lnTo>
                <a:cubicBezTo>
                  <a:pt x="1644446" y="0"/>
                  <a:pt x="1693496" y="49050"/>
                  <a:pt x="1693496" y="109556"/>
                </a:cubicBezTo>
                <a:lnTo>
                  <a:pt x="1693496" y="986001"/>
                </a:lnTo>
                <a:cubicBezTo>
                  <a:pt x="1693496" y="1046507"/>
                  <a:pt x="1644446" y="1095557"/>
                  <a:pt x="1583940" y="1095557"/>
                </a:cubicBezTo>
                <a:lnTo>
                  <a:pt x="109556" y="1095557"/>
                </a:lnTo>
                <a:cubicBezTo>
                  <a:pt x="49050" y="1095557"/>
                  <a:pt x="0" y="1046507"/>
                  <a:pt x="0" y="986001"/>
                </a:cubicBezTo>
                <a:lnTo>
                  <a:pt x="0" y="10955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328" tIns="47328" rIns="47328" bIns="47328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واقع‌بینانه (عدالت)</a:t>
            </a:r>
            <a:endParaRPr lang="fa-IR" sz="2400" b="1" kern="1200" dirty="0">
              <a:cs typeface="B Mitra" panose="00000400000000000000" pitchFamily="2" charset="-78"/>
            </a:endParaRPr>
          </a:p>
        </p:txBody>
      </p:sp>
      <p:sp>
        <p:nvSpPr>
          <p:cNvPr id="18" name="Freeform 17"/>
          <p:cNvSpPr/>
          <p:nvPr/>
        </p:nvSpPr>
        <p:spPr>
          <a:xfrm rot="2523786">
            <a:off x="4269849" y="5223447"/>
            <a:ext cx="912435" cy="29415"/>
          </a:xfrm>
          <a:custGeom>
            <a:avLst/>
            <a:gdLst>
              <a:gd name="connsiteX0" fmla="*/ 0 w 912435"/>
              <a:gd name="connsiteY0" fmla="*/ 14707 h 29414"/>
              <a:gd name="connsiteX1" fmla="*/ 912435 w 912435"/>
              <a:gd name="connsiteY1" fmla="*/ 14707 h 29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2435" h="29414">
                <a:moveTo>
                  <a:pt x="912435" y="14707"/>
                </a:moveTo>
                <a:lnTo>
                  <a:pt x="0" y="1470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6107" tIns="-8104" rIns="446106" bIns="-8103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9" name="Freeform 18"/>
          <p:cNvSpPr/>
          <p:nvPr/>
        </p:nvSpPr>
        <p:spPr>
          <a:xfrm>
            <a:off x="2693870" y="4384734"/>
            <a:ext cx="1693496" cy="1095557"/>
          </a:xfrm>
          <a:custGeom>
            <a:avLst/>
            <a:gdLst>
              <a:gd name="connsiteX0" fmla="*/ 0 w 1693496"/>
              <a:gd name="connsiteY0" fmla="*/ 109556 h 1095557"/>
              <a:gd name="connsiteX1" fmla="*/ 109556 w 1693496"/>
              <a:gd name="connsiteY1" fmla="*/ 0 h 1095557"/>
              <a:gd name="connsiteX2" fmla="*/ 1583940 w 1693496"/>
              <a:gd name="connsiteY2" fmla="*/ 0 h 1095557"/>
              <a:gd name="connsiteX3" fmla="*/ 1693496 w 1693496"/>
              <a:gd name="connsiteY3" fmla="*/ 109556 h 1095557"/>
              <a:gd name="connsiteX4" fmla="*/ 1693496 w 1693496"/>
              <a:gd name="connsiteY4" fmla="*/ 986001 h 1095557"/>
              <a:gd name="connsiteX5" fmla="*/ 1583940 w 1693496"/>
              <a:gd name="connsiteY5" fmla="*/ 1095557 h 1095557"/>
              <a:gd name="connsiteX6" fmla="*/ 109556 w 1693496"/>
              <a:gd name="connsiteY6" fmla="*/ 1095557 h 1095557"/>
              <a:gd name="connsiteX7" fmla="*/ 0 w 1693496"/>
              <a:gd name="connsiteY7" fmla="*/ 986001 h 1095557"/>
              <a:gd name="connsiteX8" fmla="*/ 0 w 1693496"/>
              <a:gd name="connsiteY8" fmla="*/ 109556 h 1095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3496" h="1095557">
                <a:moveTo>
                  <a:pt x="0" y="109556"/>
                </a:moveTo>
                <a:cubicBezTo>
                  <a:pt x="0" y="49050"/>
                  <a:pt x="49050" y="0"/>
                  <a:pt x="109556" y="0"/>
                </a:cubicBezTo>
                <a:lnTo>
                  <a:pt x="1583940" y="0"/>
                </a:lnTo>
                <a:cubicBezTo>
                  <a:pt x="1644446" y="0"/>
                  <a:pt x="1693496" y="49050"/>
                  <a:pt x="1693496" y="109556"/>
                </a:cubicBezTo>
                <a:lnTo>
                  <a:pt x="1693496" y="986001"/>
                </a:lnTo>
                <a:cubicBezTo>
                  <a:pt x="1693496" y="1046507"/>
                  <a:pt x="1644446" y="1095557"/>
                  <a:pt x="1583940" y="1095557"/>
                </a:cubicBezTo>
                <a:lnTo>
                  <a:pt x="109556" y="1095557"/>
                </a:lnTo>
                <a:cubicBezTo>
                  <a:pt x="49050" y="1095557"/>
                  <a:pt x="0" y="1046507"/>
                  <a:pt x="0" y="986001"/>
                </a:cubicBezTo>
                <a:lnTo>
                  <a:pt x="0" y="10955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328" tIns="47328" rIns="47328" bIns="47328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افراد درون خانواده</a:t>
            </a:r>
            <a:endParaRPr lang="fa-IR" sz="2400" b="1" kern="1200" dirty="0">
              <a:cs typeface="B Mitra" panose="00000400000000000000" pitchFamily="2" charset="-7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2016471" y="4917805"/>
            <a:ext cx="677399" cy="29415"/>
          </a:xfrm>
          <a:custGeom>
            <a:avLst/>
            <a:gdLst>
              <a:gd name="connsiteX0" fmla="*/ 0 w 677398"/>
              <a:gd name="connsiteY0" fmla="*/ 14707 h 29414"/>
              <a:gd name="connsiteX1" fmla="*/ 677398 w 677398"/>
              <a:gd name="connsiteY1" fmla="*/ 14707 h 29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77398" h="29414">
                <a:moveTo>
                  <a:pt x="677398" y="14707"/>
                </a:moveTo>
                <a:lnTo>
                  <a:pt x="0" y="1470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4465" tIns="-2227" rIns="334465" bIns="-2227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1" name="Freeform 20"/>
          <p:cNvSpPr/>
          <p:nvPr/>
        </p:nvSpPr>
        <p:spPr>
          <a:xfrm>
            <a:off x="322974" y="4384734"/>
            <a:ext cx="1693496" cy="1095557"/>
          </a:xfrm>
          <a:custGeom>
            <a:avLst/>
            <a:gdLst>
              <a:gd name="connsiteX0" fmla="*/ 0 w 1693496"/>
              <a:gd name="connsiteY0" fmla="*/ 109556 h 1095557"/>
              <a:gd name="connsiteX1" fmla="*/ 109556 w 1693496"/>
              <a:gd name="connsiteY1" fmla="*/ 0 h 1095557"/>
              <a:gd name="connsiteX2" fmla="*/ 1583940 w 1693496"/>
              <a:gd name="connsiteY2" fmla="*/ 0 h 1095557"/>
              <a:gd name="connsiteX3" fmla="*/ 1693496 w 1693496"/>
              <a:gd name="connsiteY3" fmla="*/ 109556 h 1095557"/>
              <a:gd name="connsiteX4" fmla="*/ 1693496 w 1693496"/>
              <a:gd name="connsiteY4" fmla="*/ 986001 h 1095557"/>
              <a:gd name="connsiteX5" fmla="*/ 1583940 w 1693496"/>
              <a:gd name="connsiteY5" fmla="*/ 1095557 h 1095557"/>
              <a:gd name="connsiteX6" fmla="*/ 109556 w 1693496"/>
              <a:gd name="connsiteY6" fmla="*/ 1095557 h 1095557"/>
              <a:gd name="connsiteX7" fmla="*/ 0 w 1693496"/>
              <a:gd name="connsiteY7" fmla="*/ 986001 h 1095557"/>
              <a:gd name="connsiteX8" fmla="*/ 0 w 1693496"/>
              <a:gd name="connsiteY8" fmla="*/ 109556 h 1095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3496" h="1095557">
                <a:moveTo>
                  <a:pt x="0" y="109556"/>
                </a:moveTo>
                <a:cubicBezTo>
                  <a:pt x="0" y="49050"/>
                  <a:pt x="49050" y="0"/>
                  <a:pt x="109556" y="0"/>
                </a:cubicBezTo>
                <a:lnTo>
                  <a:pt x="1583940" y="0"/>
                </a:lnTo>
                <a:cubicBezTo>
                  <a:pt x="1644446" y="0"/>
                  <a:pt x="1693496" y="49050"/>
                  <a:pt x="1693496" y="109556"/>
                </a:cubicBezTo>
                <a:lnTo>
                  <a:pt x="1693496" y="986001"/>
                </a:lnTo>
                <a:cubicBezTo>
                  <a:pt x="1693496" y="1046507"/>
                  <a:pt x="1644446" y="1095557"/>
                  <a:pt x="1583940" y="1095557"/>
                </a:cubicBezTo>
                <a:lnTo>
                  <a:pt x="109556" y="1095557"/>
                </a:lnTo>
                <a:cubicBezTo>
                  <a:pt x="49050" y="1095557"/>
                  <a:pt x="0" y="1046507"/>
                  <a:pt x="0" y="986001"/>
                </a:cubicBezTo>
                <a:lnTo>
                  <a:pt x="0" y="10955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328" tIns="47328" rIns="47328" bIns="47328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طلاق، عده،     و ...</a:t>
            </a:r>
            <a:endParaRPr lang="fa-IR" sz="2400" b="1" kern="1200" dirty="0">
              <a:cs typeface="B Mitra" panose="00000400000000000000" pitchFamily="2" charset="-78"/>
            </a:endParaRPr>
          </a:p>
        </p:txBody>
      </p:sp>
      <p:sp>
        <p:nvSpPr>
          <p:cNvPr id="22" name="Freeform 21"/>
          <p:cNvSpPr/>
          <p:nvPr/>
        </p:nvSpPr>
        <p:spPr>
          <a:xfrm rot="19076214">
            <a:off x="4269849" y="5834732"/>
            <a:ext cx="912435" cy="29415"/>
          </a:xfrm>
          <a:custGeom>
            <a:avLst/>
            <a:gdLst>
              <a:gd name="connsiteX0" fmla="*/ 0 w 912435"/>
              <a:gd name="connsiteY0" fmla="*/ 14707 h 29414"/>
              <a:gd name="connsiteX1" fmla="*/ 912435 w 912435"/>
              <a:gd name="connsiteY1" fmla="*/ 14707 h 29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2435" h="29414">
                <a:moveTo>
                  <a:pt x="912435" y="14707"/>
                </a:moveTo>
                <a:lnTo>
                  <a:pt x="0" y="1470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6106" tIns="-8103" rIns="446107" bIns="-810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3" name="Freeform 22"/>
          <p:cNvSpPr/>
          <p:nvPr/>
        </p:nvSpPr>
        <p:spPr>
          <a:xfrm>
            <a:off x="2693870" y="5607304"/>
            <a:ext cx="1693496" cy="1095557"/>
          </a:xfrm>
          <a:custGeom>
            <a:avLst/>
            <a:gdLst>
              <a:gd name="connsiteX0" fmla="*/ 0 w 1693496"/>
              <a:gd name="connsiteY0" fmla="*/ 109556 h 1095557"/>
              <a:gd name="connsiteX1" fmla="*/ 109556 w 1693496"/>
              <a:gd name="connsiteY1" fmla="*/ 0 h 1095557"/>
              <a:gd name="connsiteX2" fmla="*/ 1583940 w 1693496"/>
              <a:gd name="connsiteY2" fmla="*/ 0 h 1095557"/>
              <a:gd name="connsiteX3" fmla="*/ 1693496 w 1693496"/>
              <a:gd name="connsiteY3" fmla="*/ 109556 h 1095557"/>
              <a:gd name="connsiteX4" fmla="*/ 1693496 w 1693496"/>
              <a:gd name="connsiteY4" fmla="*/ 986001 h 1095557"/>
              <a:gd name="connsiteX5" fmla="*/ 1583940 w 1693496"/>
              <a:gd name="connsiteY5" fmla="*/ 1095557 h 1095557"/>
              <a:gd name="connsiteX6" fmla="*/ 109556 w 1693496"/>
              <a:gd name="connsiteY6" fmla="*/ 1095557 h 1095557"/>
              <a:gd name="connsiteX7" fmla="*/ 0 w 1693496"/>
              <a:gd name="connsiteY7" fmla="*/ 986001 h 1095557"/>
              <a:gd name="connsiteX8" fmla="*/ 0 w 1693496"/>
              <a:gd name="connsiteY8" fmla="*/ 109556 h 1095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3496" h="1095557">
                <a:moveTo>
                  <a:pt x="0" y="109556"/>
                </a:moveTo>
                <a:cubicBezTo>
                  <a:pt x="0" y="49050"/>
                  <a:pt x="49050" y="0"/>
                  <a:pt x="109556" y="0"/>
                </a:cubicBezTo>
                <a:lnTo>
                  <a:pt x="1583940" y="0"/>
                </a:lnTo>
                <a:cubicBezTo>
                  <a:pt x="1644446" y="0"/>
                  <a:pt x="1693496" y="49050"/>
                  <a:pt x="1693496" y="109556"/>
                </a:cubicBezTo>
                <a:lnTo>
                  <a:pt x="1693496" y="986001"/>
                </a:lnTo>
                <a:cubicBezTo>
                  <a:pt x="1693496" y="1046507"/>
                  <a:pt x="1644446" y="1095557"/>
                  <a:pt x="1583940" y="1095557"/>
                </a:cubicBezTo>
                <a:lnTo>
                  <a:pt x="109556" y="1095557"/>
                </a:lnTo>
                <a:cubicBezTo>
                  <a:pt x="49050" y="1095557"/>
                  <a:pt x="0" y="1046507"/>
                  <a:pt x="0" y="986001"/>
                </a:cubicBezTo>
                <a:lnTo>
                  <a:pt x="0" y="10955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328" tIns="47328" rIns="47328" bIns="47328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افراد بیرون از خانواده</a:t>
            </a:r>
            <a:endParaRPr lang="fa-IR" sz="2400" b="1" kern="1200" dirty="0">
              <a:cs typeface="B Mitra" panose="00000400000000000000" pitchFamily="2" charset="-7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2016471" y="6140375"/>
            <a:ext cx="677399" cy="29414"/>
          </a:xfrm>
          <a:custGeom>
            <a:avLst/>
            <a:gdLst>
              <a:gd name="connsiteX0" fmla="*/ 0 w 677398"/>
              <a:gd name="connsiteY0" fmla="*/ 14707 h 29414"/>
              <a:gd name="connsiteX1" fmla="*/ 677398 w 677398"/>
              <a:gd name="connsiteY1" fmla="*/ 14707 h 29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77398" h="29414">
                <a:moveTo>
                  <a:pt x="677398" y="14707"/>
                </a:moveTo>
                <a:lnTo>
                  <a:pt x="0" y="1470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4465" tIns="-2228" rIns="334465" bIns="-2227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5" name="Freeform 24"/>
          <p:cNvSpPr/>
          <p:nvPr/>
        </p:nvSpPr>
        <p:spPr>
          <a:xfrm>
            <a:off x="322974" y="5607304"/>
            <a:ext cx="1693496" cy="1095557"/>
          </a:xfrm>
          <a:custGeom>
            <a:avLst/>
            <a:gdLst>
              <a:gd name="connsiteX0" fmla="*/ 0 w 1693496"/>
              <a:gd name="connsiteY0" fmla="*/ 109556 h 1095557"/>
              <a:gd name="connsiteX1" fmla="*/ 109556 w 1693496"/>
              <a:gd name="connsiteY1" fmla="*/ 0 h 1095557"/>
              <a:gd name="connsiteX2" fmla="*/ 1583940 w 1693496"/>
              <a:gd name="connsiteY2" fmla="*/ 0 h 1095557"/>
              <a:gd name="connsiteX3" fmla="*/ 1693496 w 1693496"/>
              <a:gd name="connsiteY3" fmla="*/ 109556 h 1095557"/>
              <a:gd name="connsiteX4" fmla="*/ 1693496 w 1693496"/>
              <a:gd name="connsiteY4" fmla="*/ 986001 h 1095557"/>
              <a:gd name="connsiteX5" fmla="*/ 1583940 w 1693496"/>
              <a:gd name="connsiteY5" fmla="*/ 1095557 h 1095557"/>
              <a:gd name="connsiteX6" fmla="*/ 109556 w 1693496"/>
              <a:gd name="connsiteY6" fmla="*/ 1095557 h 1095557"/>
              <a:gd name="connsiteX7" fmla="*/ 0 w 1693496"/>
              <a:gd name="connsiteY7" fmla="*/ 986001 h 1095557"/>
              <a:gd name="connsiteX8" fmla="*/ 0 w 1693496"/>
              <a:gd name="connsiteY8" fmla="*/ 109556 h 1095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3496" h="1095557">
                <a:moveTo>
                  <a:pt x="0" y="109556"/>
                </a:moveTo>
                <a:cubicBezTo>
                  <a:pt x="0" y="49050"/>
                  <a:pt x="49050" y="0"/>
                  <a:pt x="109556" y="0"/>
                </a:cubicBezTo>
                <a:lnTo>
                  <a:pt x="1583940" y="0"/>
                </a:lnTo>
                <a:cubicBezTo>
                  <a:pt x="1644446" y="0"/>
                  <a:pt x="1693496" y="49050"/>
                  <a:pt x="1693496" y="109556"/>
                </a:cubicBezTo>
                <a:lnTo>
                  <a:pt x="1693496" y="986001"/>
                </a:lnTo>
                <a:cubicBezTo>
                  <a:pt x="1693496" y="1046507"/>
                  <a:pt x="1644446" y="1095557"/>
                  <a:pt x="1583940" y="1095557"/>
                </a:cubicBezTo>
                <a:lnTo>
                  <a:pt x="109556" y="1095557"/>
                </a:lnTo>
                <a:cubicBezTo>
                  <a:pt x="49050" y="1095557"/>
                  <a:pt x="0" y="1046507"/>
                  <a:pt x="0" y="986001"/>
                </a:cubicBezTo>
                <a:lnTo>
                  <a:pt x="0" y="10955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328" tIns="47328" rIns="47328" bIns="47328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cs typeface="B Mitra" panose="00000400000000000000" pitchFamily="2" charset="-78"/>
              </a:rPr>
              <a:t>ازدواج موقت، تعدد زوجات،   و ...</a:t>
            </a:r>
            <a:endParaRPr lang="fa-IR" sz="2400" b="1" kern="12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217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17638"/>
            <a:ext cx="9067800" cy="5440362"/>
          </a:xfrm>
        </p:spPr>
        <p:txBody>
          <a:bodyPr>
            <a:noAutofit/>
          </a:bodyPr>
          <a:lstStyle/>
          <a:p>
            <a:pPr marL="109728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7030A0"/>
                </a:solidFill>
                <a:cs typeface="B Mitra" pitchFamily="2" charset="-78"/>
              </a:rPr>
              <a:t>نگاه غربی: </a:t>
            </a:r>
            <a:r>
              <a:rPr lang="fa-IR" sz="2000" b="1" dirty="0" smtClean="0">
                <a:cs typeface="B Mitra" pitchFamily="2" charset="-78"/>
              </a:rPr>
              <a:t>خانواده موضوعیت ندارد؛ و زن و مرد در مساله اشتغال با هم برابرند؛ پس باید نرخ اشتغال یکسان افزایش یابد و هر دو در آمار بیکاری لحاظ شود.</a:t>
            </a:r>
          </a:p>
          <a:p>
            <a:pPr marL="109728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نگاه اسلامی: </a:t>
            </a:r>
            <a:r>
              <a:rPr lang="fa-IR" sz="2000" b="1" dirty="0" smtClean="0">
                <a:cs typeface="B Mitra" pitchFamily="2" charset="-78"/>
              </a:rPr>
              <a:t>خانواده موضوعیت دارد؛ و اشتغال، نه امری صرفا ناظر به رفع نیاز شخصی، بلکه ناظر به رفع نیاز خانواده باید دیده شود؛ وظیفه اصلی بر دوش مرد است؛ پس:</a:t>
            </a:r>
          </a:p>
          <a:p>
            <a:pPr marL="109728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الف. </a:t>
            </a:r>
            <a:r>
              <a:rPr lang="fa-IR" sz="2000" b="1" dirty="0" smtClean="0">
                <a:cs typeface="B Mitra" pitchFamily="2" charset="-78"/>
              </a:rPr>
              <a:t>تامین شغل برای مردان جامعه موضوعیت داشته باشد؛ اما برای زنان طریقیت. (نیازهایی در جامعه هست که حتما باید زنان تامینش کنند؛ مساله اشتغال زنان تنها در این عرصه و از این زاویه برعهده حکومت است)</a:t>
            </a:r>
          </a:p>
          <a:p>
            <a:pPr marL="109728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ب. </a:t>
            </a:r>
            <a:r>
              <a:rPr lang="fa-IR" sz="2000" b="1" dirty="0" smtClean="0">
                <a:cs typeface="B Mitra" pitchFamily="2" charset="-78"/>
              </a:rPr>
              <a:t>نحوه اشتغال (مثلا ساعات کار، ملاحظه اقتضائات جسمی (کار سنگین) و روانی (کار خشن) و خانوادگی (ساعات کار) و جامعه‌شناختی (نحوه مراوده) و ...) باید متفاوت باشد.</a:t>
            </a:r>
          </a:p>
          <a:p>
            <a:pPr marL="109728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000" b="1" dirty="0" smtClean="0">
                <a:solidFill>
                  <a:srgbClr val="C00000"/>
                </a:solidFill>
                <a:cs typeface="B Mitra" pitchFamily="2" charset="-78"/>
              </a:rPr>
              <a:t>ج. </a:t>
            </a:r>
            <a:r>
              <a:rPr lang="fa-IR" sz="2000" b="1" dirty="0" smtClean="0">
                <a:cs typeface="B Mitra" pitchFamily="2" charset="-78"/>
              </a:rPr>
              <a:t>...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مثال کاربردی۱:‌ سیاست‌های اشتغال زنان</a:t>
            </a:r>
            <a:endParaRPr lang="fa-IR" sz="3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745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17638"/>
            <a:ext cx="9067800" cy="5440362"/>
          </a:xfrm>
        </p:spPr>
        <p:txBody>
          <a:bodyPr>
            <a:noAutofit/>
          </a:bodyPr>
          <a:lstStyle/>
          <a:p>
            <a:pPr marL="109728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>
                <a:solidFill>
                  <a:srgbClr val="C00000"/>
                </a:solidFill>
                <a:cs typeface="B Mitra" pitchFamily="2" charset="-78"/>
              </a:rPr>
              <a:t>وضع مطلوب </a:t>
            </a:r>
            <a:r>
              <a:rPr lang="fa-IR" sz="2400" b="1" dirty="0" smtClean="0">
                <a:cs typeface="B Mitra" pitchFamily="2" charset="-78"/>
              </a:rPr>
              <a:t>آن است که این پدیده کاملا استثناء باشد نه رویه اصلی؛ و استثنائات برای قانون‌گذار مهم نیست؛ مگر اینکه تاحدی رویه شود. (مثال عبور از چراغ قرمز برای آمبولانس و ماشین عادی حامل بیمار)</a:t>
            </a:r>
          </a:p>
          <a:p>
            <a:pPr marL="109728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>
                <a:solidFill>
                  <a:srgbClr val="C00000"/>
                </a:solidFill>
                <a:cs typeface="B Mitra" pitchFamily="2" charset="-78"/>
              </a:rPr>
              <a:t>اما واقع‌بینی </a:t>
            </a:r>
            <a:r>
              <a:rPr lang="fa-IR" sz="2400" b="1" dirty="0" smtClean="0">
                <a:cs typeface="B Mitra" pitchFamily="2" charset="-78"/>
              </a:rPr>
              <a:t>می‌گوید الان به صورت یک رویه درآمده است؛</a:t>
            </a:r>
            <a:r>
              <a:rPr lang="fa-IR" sz="2400" b="1" dirty="0">
                <a:cs typeface="B Mitra" pitchFamily="2" charset="-78"/>
              </a:rPr>
              <a:t> </a:t>
            </a:r>
            <a:r>
              <a:rPr lang="fa-IR" sz="2400" b="1" dirty="0" smtClean="0">
                <a:cs typeface="B Mitra" pitchFamily="2" charset="-78"/>
              </a:rPr>
              <a:t>پس قوانینی برای حمایت از این افراد باید طراحی شود؛ </a:t>
            </a:r>
            <a:r>
              <a:rPr lang="fa-IR" sz="2400" b="1" dirty="0" smtClean="0">
                <a:solidFill>
                  <a:srgbClr val="C00000"/>
                </a:solidFill>
                <a:cs typeface="B Mitra" pitchFamily="2" charset="-78"/>
              </a:rPr>
              <a:t>اما به شرطی که:</a:t>
            </a:r>
          </a:p>
          <a:p>
            <a:pPr marL="109728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>
                <a:solidFill>
                  <a:srgbClr val="C00000"/>
                </a:solidFill>
                <a:cs typeface="B Mitra" pitchFamily="2" charset="-78"/>
              </a:rPr>
              <a:t>الف. </a:t>
            </a:r>
            <a:r>
              <a:rPr lang="fa-IR" sz="2400" b="1" dirty="0" smtClean="0">
                <a:cs typeface="B Mitra" pitchFamily="2" charset="-78"/>
              </a:rPr>
              <a:t>منجر به تشویق جامعه به این رویه نشود. (مثال: قوانین حمایت از </a:t>
            </a:r>
            <a:r>
              <a:rPr lang="fa-IR" sz="2400" b="1" dirty="0" smtClean="0">
                <a:cs typeface="B Mitra" pitchFamily="2" charset="-78"/>
              </a:rPr>
              <a:t>مادران </a:t>
            </a:r>
            <a:r>
              <a:rPr lang="fa-IR" sz="2400" b="1" dirty="0" smtClean="0">
                <a:cs typeface="B Mitra" pitchFamily="2" charset="-78"/>
              </a:rPr>
              <a:t>ازدواج نکرده </a:t>
            </a:r>
            <a:r>
              <a:rPr lang="fa-IR" sz="2400" b="1" dirty="0" smtClean="0">
                <a:cs typeface="B Mitra" pitchFamily="2" charset="-78"/>
              </a:rPr>
              <a:t>(</a:t>
            </a:r>
            <a:r>
              <a:rPr lang="en-US" sz="2400" b="1" dirty="0">
                <a:cs typeface="B Mitra" pitchFamily="2" charset="-78"/>
              </a:rPr>
              <a:t>unmarried </a:t>
            </a:r>
            <a:r>
              <a:rPr lang="en-US" sz="2400" b="1" dirty="0" smtClean="0">
                <a:cs typeface="B Mitra" pitchFamily="2" charset="-78"/>
              </a:rPr>
              <a:t>mothers</a:t>
            </a:r>
            <a:r>
              <a:rPr lang="fa-IR" sz="2400" b="1" dirty="0" smtClean="0">
                <a:cs typeface="B Mitra" pitchFamily="2" charset="-78"/>
              </a:rPr>
              <a:t>) [= حمایت </a:t>
            </a:r>
            <a:r>
              <a:rPr lang="fa-IR" sz="2400" b="1" dirty="0" smtClean="0">
                <a:cs typeface="B Mitra" pitchFamily="2" charset="-78"/>
              </a:rPr>
              <a:t>از ولدالزنا] در جوامع غربی)</a:t>
            </a:r>
          </a:p>
          <a:p>
            <a:pPr marL="109728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>
                <a:solidFill>
                  <a:srgbClr val="C00000"/>
                </a:solidFill>
                <a:cs typeface="B Mitra" pitchFamily="2" charset="-78"/>
              </a:rPr>
              <a:t>ب. </a:t>
            </a:r>
            <a:r>
              <a:rPr lang="fa-IR" sz="2400" b="1" dirty="0" smtClean="0">
                <a:cs typeface="B Mitra" pitchFamily="2" charset="-78"/>
              </a:rPr>
              <a:t>برای درازمدت برنامه اصلاح این وضع طراحی شود (این قوانین کاملا موقت و محدود به زمان معین باشد و برای اصلاح ریشه‌ای این معضل [مثلا فرهنگ‌سازی برای ازدواج دوباره] برنامه‌ریزی شود) [</a:t>
            </a:r>
            <a:r>
              <a:rPr lang="fa-IR" sz="2400" b="1" dirty="0" smtClean="0">
                <a:cs typeface="B Mitra" pitchFamily="2" charset="-78"/>
                <a:hlinkClick r:id="rId2"/>
              </a:rPr>
              <a:t>دستور رهبری به مجمع تشخیص مصلحت برای موقتی دیدن مصلحتهای ثانویه 1396/6/22</a:t>
            </a:r>
            <a:r>
              <a:rPr lang="fa-IR" sz="2400" b="1" dirty="0" smtClean="0">
                <a:cs typeface="B Mitra" pitchFamily="2" charset="-78"/>
              </a:rPr>
              <a:t>]</a:t>
            </a:r>
          </a:p>
          <a:p>
            <a:pPr marL="109728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>
                <a:solidFill>
                  <a:srgbClr val="C00000"/>
                </a:solidFill>
                <a:cs typeface="B Mitra" pitchFamily="2" charset="-78"/>
              </a:rPr>
              <a:t>ج. </a:t>
            </a:r>
            <a:r>
              <a:rPr lang="fa-IR" sz="2400" b="1" dirty="0" smtClean="0">
                <a:cs typeface="B Mitra" pitchFamily="2" charset="-78"/>
              </a:rPr>
              <a:t>...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cs typeface="B Titr" pitchFamily="2" charset="-78"/>
              </a:rPr>
              <a:t>مثال کاربردی2:‌ زنان سرپرست خانوار</a:t>
            </a:r>
            <a:endParaRPr lang="fa-IR" sz="3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121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1170</TotalTime>
  <Words>842</Words>
  <Application>Microsoft Office PowerPoint</Application>
  <PresentationFormat>On-screen Show (4:3)</PresentationFormat>
  <Paragraphs>125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B Mitra</vt:lpstr>
      <vt:lpstr>B Titr</vt:lpstr>
      <vt:lpstr>Calibri</vt:lpstr>
      <vt:lpstr>Lucida Sans Unicode</vt:lpstr>
      <vt:lpstr>Symbol</vt:lpstr>
      <vt:lpstr>Verdana</vt:lpstr>
      <vt:lpstr>Wingdings 2</vt:lpstr>
      <vt:lpstr>Wingdings 3</vt:lpstr>
      <vt:lpstr>Concourse</vt:lpstr>
      <vt:lpstr>بسم الله الرحمن الرحیم  اقتضائات قانون‌گذاری برای نظام خانواده     بهمن 1399 </vt:lpstr>
      <vt:lpstr>مقدمه</vt:lpstr>
      <vt:lpstr>گام اول برای تغییر میدان بازی (تامل در وضع مطلوب)</vt:lpstr>
      <vt:lpstr>ادامه تامل در وضع مطلوب</vt:lpstr>
      <vt:lpstr>گام دوم برای تغییر میدان بازی (نحوه پرداختن به وضع مطلوب)</vt:lpstr>
      <vt:lpstr>نتیجه: تغییر میدان بازی</vt:lpstr>
      <vt:lpstr>فهم قوانین و اقتضائات قوانین در میدان بازی جدید</vt:lpstr>
      <vt:lpstr>مثال کاربردی۱:‌ سیاست‌های اشتغال زنان</vt:lpstr>
      <vt:lpstr>مثال کاربردی2:‌ زنان سرپرست خانوار</vt:lpstr>
      <vt:lpstr>برای مطالعه بیشتر</vt:lpstr>
      <vt:lpstr>و آخر دعوانا ان الحمدلله رب العالمین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mpc</dc:creator>
  <cp:lastModifiedBy>حسین سوزن چی</cp:lastModifiedBy>
  <cp:revision>122</cp:revision>
  <dcterms:created xsi:type="dcterms:W3CDTF">2014-12-24T15:52:21Z</dcterms:created>
  <dcterms:modified xsi:type="dcterms:W3CDTF">2021-01-28T12:53:28Z</dcterms:modified>
</cp:coreProperties>
</file>