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88" r:id="rId1"/>
  </p:sldMasterIdLst>
  <p:sldIdLst>
    <p:sldId id="257" r:id="rId2"/>
    <p:sldId id="256" r:id="rId3"/>
    <p:sldId id="260" r:id="rId4"/>
    <p:sldId id="259" r:id="rId5"/>
    <p:sldId id="261" r:id="rId6"/>
    <p:sldId id="276" r:id="rId7"/>
    <p:sldId id="265" r:id="rId8"/>
    <p:sldId id="277" r:id="rId9"/>
    <p:sldId id="278" r:id="rId10"/>
    <p:sldId id="279" r:id="rId11"/>
    <p:sldId id="281" r:id="rId12"/>
    <p:sldId id="280" r:id="rId13"/>
    <p:sldId id="282" r:id="rId14"/>
    <p:sldId id="283" r:id="rId15"/>
    <p:sldId id="284" r:id="rId16"/>
    <p:sldId id="286" r:id="rId17"/>
    <p:sldId id="285" r:id="rId18"/>
    <p:sldId id="287" r:id="rId19"/>
    <p:sldId id="273" r:id="rId2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66" autoAdjust="0"/>
    <p:restoredTop sz="94671" autoAdjust="0"/>
  </p:normalViewPr>
  <p:slideViewPr>
    <p:cSldViewPr>
      <p:cViewPr varScale="1">
        <p:scale>
          <a:sx n="83" d="100"/>
          <a:sy n="83" d="100"/>
        </p:scale>
        <p:origin x="71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F9E1D4-8B46-4461-BA8D-7D4C2F8346A7}" type="doc">
      <dgm:prSet loTypeId="urn:microsoft.com/office/officeart/2005/8/layout/hChevron3" loCatId="process" qsTypeId="urn:microsoft.com/office/officeart/2005/8/quickstyle/simple1" qsCatId="simple" csTypeId="urn:microsoft.com/office/officeart/2005/8/colors/accent1_1" csCatId="accent1" phldr="1"/>
      <dgm:spPr/>
    </dgm:pt>
    <dgm:pt modelId="{68BD1C0F-E815-44EF-A2C6-2F3E7D1FAB45}">
      <dgm:prSet phldrT="[Text]" custT="1"/>
      <dgm:spPr/>
      <dgm:t>
        <a:bodyPr/>
        <a:lstStyle/>
        <a:p>
          <a:r>
            <a:rPr lang="fa-IR" sz="1800" b="1" dirty="0" smtClean="0">
              <a:cs typeface="B Mitra" pitchFamily="2" charset="-78"/>
            </a:rPr>
            <a:t>استقلال سیاسی در برابر سلطه‌گران</a:t>
          </a:r>
          <a:endParaRPr lang="en-US" sz="1800" dirty="0"/>
        </a:p>
      </dgm:t>
    </dgm:pt>
    <dgm:pt modelId="{48DDAACE-EE56-4B64-AAD9-F5139A524B58}" type="parTrans" cxnId="{6E7DE2EB-B3DF-4370-9522-013B154B5ED7}">
      <dgm:prSet/>
      <dgm:spPr/>
      <dgm:t>
        <a:bodyPr/>
        <a:lstStyle/>
        <a:p>
          <a:endParaRPr lang="en-US"/>
        </a:p>
      </dgm:t>
    </dgm:pt>
    <dgm:pt modelId="{031C26AC-5B72-441C-A2C4-D72C51E9215F}" type="sibTrans" cxnId="{6E7DE2EB-B3DF-4370-9522-013B154B5ED7}">
      <dgm:prSet/>
      <dgm:spPr/>
      <dgm:t>
        <a:bodyPr/>
        <a:lstStyle/>
        <a:p>
          <a:endParaRPr lang="en-US"/>
        </a:p>
      </dgm:t>
    </dgm:pt>
    <dgm:pt modelId="{2A284CF7-5BA3-44A4-92D8-1EF094545AC0}">
      <dgm:prSet phldrT="[Text]" custT="1"/>
      <dgm:spPr/>
      <dgm:t>
        <a:bodyPr/>
        <a:lstStyle/>
        <a:p>
          <a:r>
            <a:rPr lang="fa-IR" sz="1800" b="1" dirty="0" smtClean="0">
              <a:cs typeface="B Mitra" pitchFamily="2" charset="-78"/>
            </a:rPr>
            <a:t>ایجاد نزاع برای ناتوان کردن در برابر نظام سلطه</a:t>
          </a:r>
          <a:endParaRPr lang="en-US" sz="1800" dirty="0"/>
        </a:p>
      </dgm:t>
    </dgm:pt>
    <dgm:pt modelId="{B346F7E7-28B4-42DA-8378-2A23DA8718D8}" type="parTrans" cxnId="{4E552A5B-AAA8-476D-AE59-29E72BFB9F65}">
      <dgm:prSet/>
      <dgm:spPr/>
      <dgm:t>
        <a:bodyPr/>
        <a:lstStyle/>
        <a:p>
          <a:endParaRPr lang="en-US"/>
        </a:p>
      </dgm:t>
    </dgm:pt>
    <dgm:pt modelId="{1E91F275-21F7-4857-8AF9-799818F75170}" type="sibTrans" cxnId="{4E552A5B-AAA8-476D-AE59-29E72BFB9F65}">
      <dgm:prSet/>
      <dgm:spPr/>
      <dgm:t>
        <a:bodyPr/>
        <a:lstStyle/>
        <a:p>
          <a:endParaRPr lang="en-US"/>
        </a:p>
      </dgm:t>
    </dgm:pt>
    <dgm:pt modelId="{35B791CF-08DC-495A-B234-F62E0C826B6E}" type="pres">
      <dgm:prSet presAssocID="{25F9E1D4-8B46-4461-BA8D-7D4C2F8346A7}" presName="Name0" presStyleCnt="0">
        <dgm:presLayoutVars>
          <dgm:dir val="rev"/>
          <dgm:resizeHandles val="exact"/>
        </dgm:presLayoutVars>
      </dgm:prSet>
      <dgm:spPr/>
    </dgm:pt>
    <dgm:pt modelId="{9F499D2F-678F-47CB-A84C-DAFD1D4376F9}" type="pres">
      <dgm:prSet presAssocID="{68BD1C0F-E815-44EF-A2C6-2F3E7D1FAB45}" presName="parTxOnly" presStyleLbl="node1" presStyleIdx="0" presStyleCnt="2">
        <dgm:presLayoutVars>
          <dgm:bulletEnabled val="1"/>
        </dgm:presLayoutVars>
      </dgm:prSet>
      <dgm:spPr/>
    </dgm:pt>
    <dgm:pt modelId="{04BD0901-BD4D-4F6B-BDF5-80FA1D373355}" type="pres">
      <dgm:prSet presAssocID="{031C26AC-5B72-441C-A2C4-D72C51E9215F}" presName="parSpace" presStyleCnt="0"/>
      <dgm:spPr/>
    </dgm:pt>
    <dgm:pt modelId="{D05BE6DB-A5A9-417F-B8EA-0223BC7F4FEC}" type="pres">
      <dgm:prSet presAssocID="{2A284CF7-5BA3-44A4-92D8-1EF094545AC0}" presName="parTxOnly" presStyleLbl="node1" presStyleIdx="1" presStyleCnt="2">
        <dgm:presLayoutVars>
          <dgm:bulletEnabled val="1"/>
        </dgm:presLayoutVars>
      </dgm:prSet>
      <dgm:spPr/>
    </dgm:pt>
  </dgm:ptLst>
  <dgm:cxnLst>
    <dgm:cxn modelId="{0EB7A9B2-4E11-4420-B636-A4281BB50DDC}" type="presOf" srcId="{25F9E1D4-8B46-4461-BA8D-7D4C2F8346A7}" destId="{35B791CF-08DC-495A-B234-F62E0C826B6E}" srcOrd="0" destOrd="0" presId="urn:microsoft.com/office/officeart/2005/8/layout/hChevron3"/>
    <dgm:cxn modelId="{E98E3C32-E29E-48E8-B826-1CFAD8D55E94}" type="presOf" srcId="{68BD1C0F-E815-44EF-A2C6-2F3E7D1FAB45}" destId="{9F499D2F-678F-47CB-A84C-DAFD1D4376F9}" srcOrd="0" destOrd="0" presId="urn:microsoft.com/office/officeart/2005/8/layout/hChevron3"/>
    <dgm:cxn modelId="{122F7489-0F8C-4B30-892B-32CA35518436}" type="presOf" srcId="{2A284CF7-5BA3-44A4-92D8-1EF094545AC0}" destId="{D05BE6DB-A5A9-417F-B8EA-0223BC7F4FEC}" srcOrd="0" destOrd="0" presId="urn:microsoft.com/office/officeart/2005/8/layout/hChevron3"/>
    <dgm:cxn modelId="{4E552A5B-AAA8-476D-AE59-29E72BFB9F65}" srcId="{25F9E1D4-8B46-4461-BA8D-7D4C2F8346A7}" destId="{2A284CF7-5BA3-44A4-92D8-1EF094545AC0}" srcOrd="1" destOrd="0" parTransId="{B346F7E7-28B4-42DA-8378-2A23DA8718D8}" sibTransId="{1E91F275-21F7-4857-8AF9-799818F75170}"/>
    <dgm:cxn modelId="{6E7DE2EB-B3DF-4370-9522-013B154B5ED7}" srcId="{25F9E1D4-8B46-4461-BA8D-7D4C2F8346A7}" destId="{68BD1C0F-E815-44EF-A2C6-2F3E7D1FAB45}" srcOrd="0" destOrd="0" parTransId="{48DDAACE-EE56-4B64-AAD9-F5139A524B58}" sibTransId="{031C26AC-5B72-441C-A2C4-D72C51E9215F}"/>
    <dgm:cxn modelId="{C21C19B1-BF6B-489C-878F-9A0C197D196F}" type="presParOf" srcId="{35B791CF-08DC-495A-B234-F62E0C826B6E}" destId="{9F499D2F-678F-47CB-A84C-DAFD1D4376F9}" srcOrd="0" destOrd="0" presId="urn:microsoft.com/office/officeart/2005/8/layout/hChevron3"/>
    <dgm:cxn modelId="{D6CCE587-9FFE-4383-9143-4EBF5E02241B}" type="presParOf" srcId="{35B791CF-08DC-495A-B234-F62E0C826B6E}" destId="{04BD0901-BD4D-4F6B-BDF5-80FA1D373355}" srcOrd="1" destOrd="0" presId="urn:microsoft.com/office/officeart/2005/8/layout/hChevron3"/>
    <dgm:cxn modelId="{3CB50402-74FE-4ADF-8524-A8057CC604B3}" type="presParOf" srcId="{35B791CF-08DC-495A-B234-F62E0C826B6E}" destId="{D05BE6DB-A5A9-417F-B8EA-0223BC7F4FEC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6FB8FC-EAF5-4BCB-8B9D-83B9E61BE599}" type="doc">
      <dgm:prSet loTypeId="urn:microsoft.com/office/officeart/2005/8/layout/hierarchy2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8EF49856-17F5-40B0-A6DA-BC193AFD4C5F}">
      <dgm:prSet phldrT="[Text]" custT="1"/>
      <dgm:spPr/>
      <dgm:t>
        <a:bodyPr/>
        <a:lstStyle/>
        <a:p>
          <a:r>
            <a:rPr lang="fa-IR" sz="1800" b="1" dirty="0" smtClean="0">
              <a:cs typeface="B Mitra" panose="00000400000000000000" pitchFamily="2" charset="-78"/>
            </a:rPr>
            <a:t>نقش روشنفکران: (سه مرحله فرانتس فانون)</a:t>
          </a:r>
          <a:endParaRPr lang="en-US" sz="1800" b="1" dirty="0">
            <a:cs typeface="B Mitra" panose="00000400000000000000" pitchFamily="2" charset="-78"/>
          </a:endParaRPr>
        </a:p>
      </dgm:t>
    </dgm:pt>
    <dgm:pt modelId="{CB8AED77-8F5D-454E-8FF4-FCB2058D487E}" type="parTrans" cxnId="{D920EAB0-72EF-48B0-B4B9-AFFF61A3CE24}">
      <dgm:prSet/>
      <dgm:spPr/>
      <dgm:t>
        <a:bodyPr/>
        <a:lstStyle/>
        <a:p>
          <a:endParaRPr lang="en-US"/>
        </a:p>
      </dgm:t>
    </dgm:pt>
    <dgm:pt modelId="{89211372-ABBC-4A5D-B188-A4ED841C361B}" type="sibTrans" cxnId="{D920EAB0-72EF-48B0-B4B9-AFFF61A3CE24}">
      <dgm:prSet/>
      <dgm:spPr/>
      <dgm:t>
        <a:bodyPr/>
        <a:lstStyle/>
        <a:p>
          <a:endParaRPr lang="en-US"/>
        </a:p>
      </dgm:t>
    </dgm:pt>
    <dgm:pt modelId="{0FDF90A7-EC23-4916-89FF-79860A0E6772}">
      <dgm:prSet custT="1"/>
      <dgm:spPr/>
      <dgm:t>
        <a:bodyPr/>
        <a:lstStyle/>
        <a:p>
          <a:r>
            <a:rPr lang="fa-IR" sz="1800" b="1" dirty="0" smtClean="0">
              <a:cs typeface="B Mitra" panose="00000400000000000000" pitchFamily="2" charset="-78"/>
            </a:rPr>
            <a:t>ترجمه (تقلید)</a:t>
          </a:r>
          <a:endParaRPr lang="en-US" sz="1800" b="1" dirty="0">
            <a:cs typeface="B Mitra" panose="00000400000000000000" pitchFamily="2" charset="-78"/>
          </a:endParaRPr>
        </a:p>
      </dgm:t>
    </dgm:pt>
    <dgm:pt modelId="{3E8C7328-41D6-40C9-9A5A-77A554A338DC}" type="parTrans" cxnId="{2C556829-9972-49DA-8212-985D5ED009C1}">
      <dgm:prSet/>
      <dgm:spPr/>
      <dgm:t>
        <a:bodyPr/>
        <a:lstStyle/>
        <a:p>
          <a:endParaRPr lang="en-US"/>
        </a:p>
      </dgm:t>
    </dgm:pt>
    <dgm:pt modelId="{A6802851-C22F-4E50-AAAA-135AC2376EC8}" type="sibTrans" cxnId="{2C556829-9972-49DA-8212-985D5ED009C1}">
      <dgm:prSet/>
      <dgm:spPr/>
      <dgm:t>
        <a:bodyPr/>
        <a:lstStyle/>
        <a:p>
          <a:endParaRPr lang="en-US"/>
        </a:p>
      </dgm:t>
    </dgm:pt>
    <dgm:pt modelId="{84F03A56-248B-4C8C-8578-AB6347A3CAFF}">
      <dgm:prSet custT="1"/>
      <dgm:spPr/>
      <dgm:t>
        <a:bodyPr/>
        <a:lstStyle/>
        <a:p>
          <a:r>
            <a:rPr lang="fa-IR" sz="1800" b="1" dirty="0" smtClean="0">
              <a:cs typeface="B Mitra" panose="00000400000000000000" pitchFamily="2" charset="-78"/>
            </a:rPr>
            <a:t>خیال‌پردازی در گذشته</a:t>
          </a:r>
          <a:endParaRPr lang="en-US" sz="1800" b="1" dirty="0">
            <a:cs typeface="B Mitra" panose="00000400000000000000" pitchFamily="2" charset="-78"/>
          </a:endParaRPr>
        </a:p>
      </dgm:t>
    </dgm:pt>
    <dgm:pt modelId="{5A84A600-BA2B-40F4-A4F8-D67D6C264F91}" type="parTrans" cxnId="{7916242B-D86A-4357-B251-6C85383311CE}">
      <dgm:prSet/>
      <dgm:spPr/>
      <dgm:t>
        <a:bodyPr/>
        <a:lstStyle/>
        <a:p>
          <a:endParaRPr lang="en-US"/>
        </a:p>
      </dgm:t>
    </dgm:pt>
    <dgm:pt modelId="{2A7DA12F-628D-423F-936F-46478AED5378}" type="sibTrans" cxnId="{7916242B-D86A-4357-B251-6C85383311CE}">
      <dgm:prSet/>
      <dgm:spPr/>
      <dgm:t>
        <a:bodyPr/>
        <a:lstStyle/>
        <a:p>
          <a:endParaRPr lang="en-US"/>
        </a:p>
      </dgm:t>
    </dgm:pt>
    <dgm:pt modelId="{CF53EC15-B1B3-406B-9658-35FDB1699385}">
      <dgm:prSet custT="1"/>
      <dgm:spPr/>
      <dgm:t>
        <a:bodyPr/>
        <a:lstStyle/>
        <a:p>
          <a:r>
            <a:rPr lang="fa-IR" sz="1800" b="1" dirty="0" smtClean="0">
              <a:cs typeface="B Mitra" panose="00000400000000000000" pitchFamily="2" charset="-78"/>
            </a:rPr>
            <a:t>بازگشت به فرهنگ اصیل مردم خود و احیای آن</a:t>
          </a:r>
          <a:endParaRPr lang="en-US" sz="1800" b="1" dirty="0">
            <a:cs typeface="B Mitra" panose="00000400000000000000" pitchFamily="2" charset="-78"/>
          </a:endParaRPr>
        </a:p>
      </dgm:t>
    </dgm:pt>
    <dgm:pt modelId="{FF90E250-9AF7-424B-ADC6-A2DF1FA25596}" type="parTrans" cxnId="{3E34E969-B43D-4416-909C-699DA773A4F7}">
      <dgm:prSet/>
      <dgm:spPr/>
      <dgm:t>
        <a:bodyPr/>
        <a:lstStyle/>
        <a:p>
          <a:endParaRPr lang="en-US"/>
        </a:p>
      </dgm:t>
    </dgm:pt>
    <dgm:pt modelId="{A62A1E35-E2C2-4E5A-ABD6-A9D6C9E8F583}" type="sibTrans" cxnId="{3E34E969-B43D-4416-909C-699DA773A4F7}">
      <dgm:prSet/>
      <dgm:spPr/>
      <dgm:t>
        <a:bodyPr/>
        <a:lstStyle/>
        <a:p>
          <a:endParaRPr lang="en-US"/>
        </a:p>
      </dgm:t>
    </dgm:pt>
    <dgm:pt modelId="{1EB25841-DB5C-487D-8373-E5821A444494}" type="pres">
      <dgm:prSet presAssocID="{4A6FB8FC-EAF5-4BCB-8B9D-83B9E61BE599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</dgm:pt>
    <dgm:pt modelId="{138F09FD-955B-45AC-8304-D62A91A874E8}" type="pres">
      <dgm:prSet presAssocID="{8EF49856-17F5-40B0-A6DA-BC193AFD4C5F}" presName="root1" presStyleCnt="0"/>
      <dgm:spPr/>
    </dgm:pt>
    <dgm:pt modelId="{2B245345-1686-4AAD-99B1-488A33E3955B}" type="pres">
      <dgm:prSet presAssocID="{8EF49856-17F5-40B0-A6DA-BC193AFD4C5F}" presName="LevelOneTextNode" presStyleLbl="node0" presStyleIdx="0" presStyleCnt="1" custScaleX="3467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D902F2-25FC-4A93-B519-D34AA61760E4}" type="pres">
      <dgm:prSet presAssocID="{8EF49856-17F5-40B0-A6DA-BC193AFD4C5F}" presName="level2hierChild" presStyleCnt="0"/>
      <dgm:spPr/>
    </dgm:pt>
    <dgm:pt modelId="{63F65E07-2945-4122-ADA8-7939DAC557AB}" type="pres">
      <dgm:prSet presAssocID="{3E8C7328-41D6-40C9-9A5A-77A554A338DC}" presName="conn2-1" presStyleLbl="parChTrans1D2" presStyleIdx="0" presStyleCnt="3"/>
      <dgm:spPr/>
    </dgm:pt>
    <dgm:pt modelId="{48C13229-4278-462F-BCE7-77273B3D9C28}" type="pres">
      <dgm:prSet presAssocID="{3E8C7328-41D6-40C9-9A5A-77A554A338DC}" presName="connTx" presStyleLbl="parChTrans1D2" presStyleIdx="0" presStyleCnt="3"/>
      <dgm:spPr/>
    </dgm:pt>
    <dgm:pt modelId="{CBC3E5D8-AE2F-4429-827B-3AD94CF141D2}" type="pres">
      <dgm:prSet presAssocID="{0FDF90A7-EC23-4916-89FF-79860A0E6772}" presName="root2" presStyleCnt="0"/>
      <dgm:spPr/>
    </dgm:pt>
    <dgm:pt modelId="{7AD45112-ECAF-4EAC-A414-4C8B574BD3FD}" type="pres">
      <dgm:prSet presAssocID="{0FDF90A7-EC23-4916-89FF-79860A0E6772}" presName="LevelTwoTextNode" presStyleLbl="node2" presStyleIdx="0" presStyleCnt="3" custScaleX="346787">
        <dgm:presLayoutVars>
          <dgm:chPref val="3"/>
        </dgm:presLayoutVars>
      </dgm:prSet>
      <dgm:spPr/>
    </dgm:pt>
    <dgm:pt modelId="{5D7E7DA7-E862-4906-946D-8EA1365C8132}" type="pres">
      <dgm:prSet presAssocID="{0FDF90A7-EC23-4916-89FF-79860A0E6772}" presName="level3hierChild" presStyleCnt="0"/>
      <dgm:spPr/>
    </dgm:pt>
    <dgm:pt modelId="{F3AC92B9-FCFA-47F9-8835-42E21F2EC0C9}" type="pres">
      <dgm:prSet presAssocID="{5A84A600-BA2B-40F4-A4F8-D67D6C264F91}" presName="conn2-1" presStyleLbl="parChTrans1D2" presStyleIdx="1" presStyleCnt="3"/>
      <dgm:spPr/>
    </dgm:pt>
    <dgm:pt modelId="{2633D138-7AD4-4F9C-B846-EB79D6846294}" type="pres">
      <dgm:prSet presAssocID="{5A84A600-BA2B-40F4-A4F8-D67D6C264F91}" presName="connTx" presStyleLbl="parChTrans1D2" presStyleIdx="1" presStyleCnt="3"/>
      <dgm:spPr/>
    </dgm:pt>
    <dgm:pt modelId="{92BC5F2D-D095-4981-A8B8-449AC0FA0A35}" type="pres">
      <dgm:prSet presAssocID="{84F03A56-248B-4C8C-8578-AB6347A3CAFF}" presName="root2" presStyleCnt="0"/>
      <dgm:spPr/>
    </dgm:pt>
    <dgm:pt modelId="{B389F685-34C9-4D80-8D96-A8181D6196AE}" type="pres">
      <dgm:prSet presAssocID="{84F03A56-248B-4C8C-8578-AB6347A3CAFF}" presName="LevelTwoTextNode" presStyleLbl="node2" presStyleIdx="1" presStyleCnt="3" custScaleX="346787">
        <dgm:presLayoutVars>
          <dgm:chPref val="3"/>
        </dgm:presLayoutVars>
      </dgm:prSet>
      <dgm:spPr/>
    </dgm:pt>
    <dgm:pt modelId="{50EB0D5D-968A-4628-AE38-F24D1DE398D3}" type="pres">
      <dgm:prSet presAssocID="{84F03A56-248B-4C8C-8578-AB6347A3CAFF}" presName="level3hierChild" presStyleCnt="0"/>
      <dgm:spPr/>
    </dgm:pt>
    <dgm:pt modelId="{F6BBC608-59DD-47B6-A290-3DFEF1B82476}" type="pres">
      <dgm:prSet presAssocID="{FF90E250-9AF7-424B-ADC6-A2DF1FA25596}" presName="conn2-1" presStyleLbl="parChTrans1D2" presStyleIdx="2" presStyleCnt="3"/>
      <dgm:spPr/>
    </dgm:pt>
    <dgm:pt modelId="{B84201F8-44CB-46B1-9091-AEE198393384}" type="pres">
      <dgm:prSet presAssocID="{FF90E250-9AF7-424B-ADC6-A2DF1FA25596}" presName="connTx" presStyleLbl="parChTrans1D2" presStyleIdx="2" presStyleCnt="3"/>
      <dgm:spPr/>
    </dgm:pt>
    <dgm:pt modelId="{BC331F87-92E6-4EF4-AB99-F3CEA9EE6098}" type="pres">
      <dgm:prSet presAssocID="{CF53EC15-B1B3-406B-9658-35FDB1699385}" presName="root2" presStyleCnt="0"/>
      <dgm:spPr/>
    </dgm:pt>
    <dgm:pt modelId="{B1160AFE-080A-4F2C-BC77-0C9DF310A087}" type="pres">
      <dgm:prSet presAssocID="{CF53EC15-B1B3-406B-9658-35FDB1699385}" presName="LevelTwoTextNode" presStyleLbl="node2" presStyleIdx="2" presStyleCnt="3" custScaleX="346787">
        <dgm:presLayoutVars>
          <dgm:chPref val="3"/>
        </dgm:presLayoutVars>
      </dgm:prSet>
      <dgm:spPr/>
    </dgm:pt>
    <dgm:pt modelId="{4769D141-D5BC-49E5-A126-32A3EABE9650}" type="pres">
      <dgm:prSet presAssocID="{CF53EC15-B1B3-406B-9658-35FDB1699385}" presName="level3hierChild" presStyleCnt="0"/>
      <dgm:spPr/>
    </dgm:pt>
  </dgm:ptLst>
  <dgm:cxnLst>
    <dgm:cxn modelId="{A671457C-EFC3-4F9E-A369-F50EECFF6DE2}" type="presOf" srcId="{3E8C7328-41D6-40C9-9A5A-77A554A338DC}" destId="{48C13229-4278-462F-BCE7-77273B3D9C28}" srcOrd="1" destOrd="0" presId="urn:microsoft.com/office/officeart/2005/8/layout/hierarchy2"/>
    <dgm:cxn modelId="{3E34E969-B43D-4416-909C-699DA773A4F7}" srcId="{8EF49856-17F5-40B0-A6DA-BC193AFD4C5F}" destId="{CF53EC15-B1B3-406B-9658-35FDB1699385}" srcOrd="2" destOrd="0" parTransId="{FF90E250-9AF7-424B-ADC6-A2DF1FA25596}" sibTransId="{A62A1E35-E2C2-4E5A-ABD6-A9D6C9E8F583}"/>
    <dgm:cxn modelId="{4A5CBA55-2B4F-4253-AFF6-6897C79A9B7E}" type="presOf" srcId="{3E8C7328-41D6-40C9-9A5A-77A554A338DC}" destId="{63F65E07-2945-4122-ADA8-7939DAC557AB}" srcOrd="0" destOrd="0" presId="urn:microsoft.com/office/officeart/2005/8/layout/hierarchy2"/>
    <dgm:cxn modelId="{2ADB7EA6-7627-4779-ACC7-07B3D5F7B649}" type="presOf" srcId="{FF90E250-9AF7-424B-ADC6-A2DF1FA25596}" destId="{F6BBC608-59DD-47B6-A290-3DFEF1B82476}" srcOrd="0" destOrd="0" presId="urn:microsoft.com/office/officeart/2005/8/layout/hierarchy2"/>
    <dgm:cxn modelId="{B9B9F19B-57DE-400A-B88D-2B4F822AD33D}" type="presOf" srcId="{5A84A600-BA2B-40F4-A4F8-D67D6C264F91}" destId="{F3AC92B9-FCFA-47F9-8835-42E21F2EC0C9}" srcOrd="0" destOrd="0" presId="urn:microsoft.com/office/officeart/2005/8/layout/hierarchy2"/>
    <dgm:cxn modelId="{2C556829-9972-49DA-8212-985D5ED009C1}" srcId="{8EF49856-17F5-40B0-A6DA-BC193AFD4C5F}" destId="{0FDF90A7-EC23-4916-89FF-79860A0E6772}" srcOrd="0" destOrd="0" parTransId="{3E8C7328-41D6-40C9-9A5A-77A554A338DC}" sibTransId="{A6802851-C22F-4E50-AAAA-135AC2376EC8}"/>
    <dgm:cxn modelId="{FF7C9110-A411-4D82-9F36-95778AB3C037}" type="presOf" srcId="{CF53EC15-B1B3-406B-9658-35FDB1699385}" destId="{B1160AFE-080A-4F2C-BC77-0C9DF310A087}" srcOrd="0" destOrd="0" presId="urn:microsoft.com/office/officeart/2005/8/layout/hierarchy2"/>
    <dgm:cxn modelId="{D32D85F0-85C1-4A49-87FA-A227028E5C0F}" type="presOf" srcId="{84F03A56-248B-4C8C-8578-AB6347A3CAFF}" destId="{B389F685-34C9-4D80-8D96-A8181D6196AE}" srcOrd="0" destOrd="0" presId="urn:microsoft.com/office/officeart/2005/8/layout/hierarchy2"/>
    <dgm:cxn modelId="{9EC3BD66-1980-4F97-8E6C-39D088B25063}" type="presOf" srcId="{4A6FB8FC-EAF5-4BCB-8B9D-83B9E61BE599}" destId="{1EB25841-DB5C-487D-8373-E5821A444494}" srcOrd="0" destOrd="0" presId="urn:microsoft.com/office/officeart/2005/8/layout/hierarchy2"/>
    <dgm:cxn modelId="{2A4082E2-B1A8-463E-9536-FC3F2AB9E1E3}" type="presOf" srcId="{5A84A600-BA2B-40F4-A4F8-D67D6C264F91}" destId="{2633D138-7AD4-4F9C-B846-EB79D6846294}" srcOrd="1" destOrd="0" presId="urn:microsoft.com/office/officeart/2005/8/layout/hierarchy2"/>
    <dgm:cxn modelId="{8A43C35C-1CAE-4E8B-9749-8C4DEBD09B38}" type="presOf" srcId="{FF90E250-9AF7-424B-ADC6-A2DF1FA25596}" destId="{B84201F8-44CB-46B1-9091-AEE198393384}" srcOrd="1" destOrd="0" presId="urn:microsoft.com/office/officeart/2005/8/layout/hierarchy2"/>
    <dgm:cxn modelId="{7916242B-D86A-4357-B251-6C85383311CE}" srcId="{8EF49856-17F5-40B0-A6DA-BC193AFD4C5F}" destId="{84F03A56-248B-4C8C-8578-AB6347A3CAFF}" srcOrd="1" destOrd="0" parTransId="{5A84A600-BA2B-40F4-A4F8-D67D6C264F91}" sibTransId="{2A7DA12F-628D-423F-936F-46478AED5378}"/>
    <dgm:cxn modelId="{821CE5C6-9D4E-45F9-AA7E-1664BE77EF34}" type="presOf" srcId="{8EF49856-17F5-40B0-A6DA-BC193AFD4C5F}" destId="{2B245345-1686-4AAD-99B1-488A33E3955B}" srcOrd="0" destOrd="0" presId="urn:microsoft.com/office/officeart/2005/8/layout/hierarchy2"/>
    <dgm:cxn modelId="{B019640B-1A32-43F2-B7D1-A35115A82496}" type="presOf" srcId="{0FDF90A7-EC23-4916-89FF-79860A0E6772}" destId="{7AD45112-ECAF-4EAC-A414-4C8B574BD3FD}" srcOrd="0" destOrd="0" presId="urn:microsoft.com/office/officeart/2005/8/layout/hierarchy2"/>
    <dgm:cxn modelId="{D920EAB0-72EF-48B0-B4B9-AFFF61A3CE24}" srcId="{4A6FB8FC-EAF5-4BCB-8B9D-83B9E61BE599}" destId="{8EF49856-17F5-40B0-A6DA-BC193AFD4C5F}" srcOrd="0" destOrd="0" parTransId="{CB8AED77-8F5D-454E-8FF4-FCB2058D487E}" sibTransId="{89211372-ABBC-4A5D-B188-A4ED841C361B}"/>
    <dgm:cxn modelId="{C4519C45-7287-4E44-8274-B57D895B9B77}" type="presParOf" srcId="{1EB25841-DB5C-487D-8373-E5821A444494}" destId="{138F09FD-955B-45AC-8304-D62A91A874E8}" srcOrd="0" destOrd="0" presId="urn:microsoft.com/office/officeart/2005/8/layout/hierarchy2"/>
    <dgm:cxn modelId="{3CF1801C-D60F-4604-9F68-762E6E0ACE5E}" type="presParOf" srcId="{138F09FD-955B-45AC-8304-D62A91A874E8}" destId="{2B245345-1686-4AAD-99B1-488A33E3955B}" srcOrd="0" destOrd="0" presId="urn:microsoft.com/office/officeart/2005/8/layout/hierarchy2"/>
    <dgm:cxn modelId="{48883AF8-0136-4569-88AB-7FA7B6054C55}" type="presParOf" srcId="{138F09FD-955B-45AC-8304-D62A91A874E8}" destId="{06D902F2-25FC-4A93-B519-D34AA61760E4}" srcOrd="1" destOrd="0" presId="urn:microsoft.com/office/officeart/2005/8/layout/hierarchy2"/>
    <dgm:cxn modelId="{AF1DE75A-2C3A-4C86-B833-C556E7F1E1BE}" type="presParOf" srcId="{06D902F2-25FC-4A93-B519-D34AA61760E4}" destId="{63F65E07-2945-4122-ADA8-7939DAC557AB}" srcOrd="0" destOrd="0" presId="urn:microsoft.com/office/officeart/2005/8/layout/hierarchy2"/>
    <dgm:cxn modelId="{AF9981A1-1211-45AE-87A9-EC990086DA9E}" type="presParOf" srcId="{63F65E07-2945-4122-ADA8-7939DAC557AB}" destId="{48C13229-4278-462F-BCE7-77273B3D9C28}" srcOrd="0" destOrd="0" presId="urn:microsoft.com/office/officeart/2005/8/layout/hierarchy2"/>
    <dgm:cxn modelId="{6A134AE0-5679-4888-9EC2-CB3143742743}" type="presParOf" srcId="{06D902F2-25FC-4A93-B519-D34AA61760E4}" destId="{CBC3E5D8-AE2F-4429-827B-3AD94CF141D2}" srcOrd="1" destOrd="0" presId="urn:microsoft.com/office/officeart/2005/8/layout/hierarchy2"/>
    <dgm:cxn modelId="{FEF1EC2F-B93C-4129-B75F-E4919F867A27}" type="presParOf" srcId="{CBC3E5D8-AE2F-4429-827B-3AD94CF141D2}" destId="{7AD45112-ECAF-4EAC-A414-4C8B574BD3FD}" srcOrd="0" destOrd="0" presId="urn:microsoft.com/office/officeart/2005/8/layout/hierarchy2"/>
    <dgm:cxn modelId="{C9B90E2A-FC58-4EB9-9D39-53215465776D}" type="presParOf" srcId="{CBC3E5D8-AE2F-4429-827B-3AD94CF141D2}" destId="{5D7E7DA7-E862-4906-946D-8EA1365C8132}" srcOrd="1" destOrd="0" presId="urn:microsoft.com/office/officeart/2005/8/layout/hierarchy2"/>
    <dgm:cxn modelId="{005C3ECE-2E01-4FA1-8D08-5A71183F65F0}" type="presParOf" srcId="{06D902F2-25FC-4A93-B519-D34AA61760E4}" destId="{F3AC92B9-FCFA-47F9-8835-42E21F2EC0C9}" srcOrd="2" destOrd="0" presId="urn:microsoft.com/office/officeart/2005/8/layout/hierarchy2"/>
    <dgm:cxn modelId="{4FA14FA6-4434-44E2-9826-E04F8ABA7569}" type="presParOf" srcId="{F3AC92B9-FCFA-47F9-8835-42E21F2EC0C9}" destId="{2633D138-7AD4-4F9C-B846-EB79D6846294}" srcOrd="0" destOrd="0" presId="urn:microsoft.com/office/officeart/2005/8/layout/hierarchy2"/>
    <dgm:cxn modelId="{C8756A63-674D-498C-B4DB-6B02A48E721D}" type="presParOf" srcId="{06D902F2-25FC-4A93-B519-D34AA61760E4}" destId="{92BC5F2D-D095-4981-A8B8-449AC0FA0A35}" srcOrd="3" destOrd="0" presId="urn:microsoft.com/office/officeart/2005/8/layout/hierarchy2"/>
    <dgm:cxn modelId="{16E64E5B-B81D-4D44-A2E6-135D509C9CFE}" type="presParOf" srcId="{92BC5F2D-D095-4981-A8B8-449AC0FA0A35}" destId="{B389F685-34C9-4D80-8D96-A8181D6196AE}" srcOrd="0" destOrd="0" presId="urn:microsoft.com/office/officeart/2005/8/layout/hierarchy2"/>
    <dgm:cxn modelId="{72BEA71F-55B8-46F4-9030-AEAB9C7A0B52}" type="presParOf" srcId="{92BC5F2D-D095-4981-A8B8-449AC0FA0A35}" destId="{50EB0D5D-968A-4628-AE38-F24D1DE398D3}" srcOrd="1" destOrd="0" presId="urn:microsoft.com/office/officeart/2005/8/layout/hierarchy2"/>
    <dgm:cxn modelId="{D8271C8B-1F51-494F-B897-B1651B7EDB6A}" type="presParOf" srcId="{06D902F2-25FC-4A93-B519-D34AA61760E4}" destId="{F6BBC608-59DD-47B6-A290-3DFEF1B82476}" srcOrd="4" destOrd="0" presId="urn:microsoft.com/office/officeart/2005/8/layout/hierarchy2"/>
    <dgm:cxn modelId="{CB940874-011D-49DB-8DF2-400035EA80EF}" type="presParOf" srcId="{F6BBC608-59DD-47B6-A290-3DFEF1B82476}" destId="{B84201F8-44CB-46B1-9091-AEE198393384}" srcOrd="0" destOrd="0" presId="urn:microsoft.com/office/officeart/2005/8/layout/hierarchy2"/>
    <dgm:cxn modelId="{A06200DE-1D89-459C-A898-81C795DFE6A2}" type="presParOf" srcId="{06D902F2-25FC-4A93-B519-D34AA61760E4}" destId="{BC331F87-92E6-4EF4-AB99-F3CEA9EE6098}" srcOrd="5" destOrd="0" presId="urn:microsoft.com/office/officeart/2005/8/layout/hierarchy2"/>
    <dgm:cxn modelId="{F36CCEE2-B303-492E-9D6E-48FB8FAD0717}" type="presParOf" srcId="{BC331F87-92E6-4EF4-AB99-F3CEA9EE6098}" destId="{B1160AFE-080A-4F2C-BC77-0C9DF310A087}" srcOrd="0" destOrd="0" presId="urn:microsoft.com/office/officeart/2005/8/layout/hierarchy2"/>
    <dgm:cxn modelId="{D54EA958-5809-411A-A9A1-8B51F46A80E8}" type="presParOf" srcId="{BC331F87-92E6-4EF4-AB99-F3CEA9EE6098}" destId="{4769D141-D5BC-49E5-A126-32A3EABE965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47E234-A5EB-4639-8D01-E5C75948528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4818EC7-26A6-48DF-9356-82A402071B16}">
      <dgm:prSet phldrT="[Text]" custT="1"/>
      <dgm:spPr/>
      <dgm:t>
        <a:bodyPr/>
        <a:lstStyle/>
        <a:p>
          <a:r>
            <a:rPr lang="fa-IR" sz="2000" b="1" dirty="0" smtClean="0">
              <a:cs typeface="B Mitra" panose="00000400000000000000" pitchFamily="2" charset="-78"/>
            </a:rPr>
            <a:t>انواع مواجهه با مساله ملیت</a:t>
          </a:r>
          <a:endParaRPr lang="en-US" sz="2000" b="1" dirty="0">
            <a:cs typeface="B Mitra" panose="00000400000000000000" pitchFamily="2" charset="-78"/>
          </a:endParaRPr>
        </a:p>
      </dgm:t>
    </dgm:pt>
    <dgm:pt modelId="{F463A3D6-A846-47A6-A13F-A8F92124C292}" type="parTrans" cxnId="{5E6681DA-6AF7-41F1-80BB-7FC80D02A506}">
      <dgm:prSet/>
      <dgm:spPr/>
      <dgm:t>
        <a:bodyPr/>
        <a:lstStyle/>
        <a:p>
          <a:endParaRPr lang="en-US"/>
        </a:p>
      </dgm:t>
    </dgm:pt>
    <dgm:pt modelId="{6F562557-E7AD-4D6E-B8D5-55E0AEDA33EB}" type="sibTrans" cxnId="{5E6681DA-6AF7-41F1-80BB-7FC80D02A506}">
      <dgm:prSet/>
      <dgm:spPr/>
      <dgm:t>
        <a:bodyPr/>
        <a:lstStyle/>
        <a:p>
          <a:endParaRPr lang="en-US"/>
        </a:p>
      </dgm:t>
    </dgm:pt>
    <dgm:pt modelId="{3A4870DC-975A-45AB-B013-9EF611CD94DD}">
      <dgm:prSet phldrT="[Text]" custT="1"/>
      <dgm:spPr/>
      <dgm:t>
        <a:bodyPr/>
        <a:lstStyle/>
        <a:p>
          <a:r>
            <a:rPr lang="fa-IR" sz="2000" b="1" dirty="0" smtClean="0">
              <a:cs typeface="B Mitra" panose="00000400000000000000" pitchFamily="2" charset="-78"/>
            </a:rPr>
            <a:t>منطق عقلی متعالی</a:t>
          </a:r>
          <a:endParaRPr lang="en-US" sz="2000" b="1" dirty="0">
            <a:cs typeface="B Mitra" panose="00000400000000000000" pitchFamily="2" charset="-78"/>
          </a:endParaRPr>
        </a:p>
      </dgm:t>
    </dgm:pt>
    <dgm:pt modelId="{13847EA0-8677-4CDA-B0BA-27BFDB3C4B92}" type="parTrans" cxnId="{8E4CA923-C861-4300-A8C0-C82D1960934B}">
      <dgm:prSet/>
      <dgm:spPr/>
      <dgm:t>
        <a:bodyPr/>
        <a:lstStyle/>
        <a:p>
          <a:endParaRPr lang="en-US"/>
        </a:p>
      </dgm:t>
    </dgm:pt>
    <dgm:pt modelId="{6D9505CB-1739-4B33-9D9D-8CE3D9361DBF}" type="sibTrans" cxnId="{8E4CA923-C861-4300-A8C0-C82D1960934B}">
      <dgm:prSet/>
      <dgm:spPr/>
      <dgm:t>
        <a:bodyPr/>
        <a:lstStyle/>
        <a:p>
          <a:endParaRPr lang="en-US"/>
        </a:p>
      </dgm:t>
    </dgm:pt>
    <dgm:pt modelId="{DF39F267-EFE6-46CF-B2F9-B18B6A8CA6B0}">
      <dgm:prSet phldrT="[Text]" custT="1"/>
      <dgm:spPr/>
      <dgm:t>
        <a:bodyPr/>
        <a:lstStyle/>
        <a:p>
          <a:r>
            <a:rPr lang="fa-IR" sz="2000" b="1" dirty="0" smtClean="0">
              <a:cs typeface="B Mitra" panose="00000400000000000000" pitchFamily="2" charset="-78"/>
            </a:rPr>
            <a:t>اصالت حقیقت و افتخار به هر حقیقت در هر جایی</a:t>
          </a:r>
          <a:endParaRPr lang="en-US" sz="2000" b="1" dirty="0">
            <a:cs typeface="B Mitra" panose="00000400000000000000" pitchFamily="2" charset="-78"/>
          </a:endParaRPr>
        </a:p>
      </dgm:t>
    </dgm:pt>
    <dgm:pt modelId="{BEA0C355-58B9-4089-A158-A7B834BCD48B}" type="parTrans" cxnId="{EDF92202-A602-4935-B95B-B8DEA59DB410}">
      <dgm:prSet/>
      <dgm:spPr/>
      <dgm:t>
        <a:bodyPr/>
        <a:lstStyle/>
        <a:p>
          <a:endParaRPr lang="en-US"/>
        </a:p>
      </dgm:t>
    </dgm:pt>
    <dgm:pt modelId="{5C6D47EC-B1B1-47A8-8998-3A6EDF5F4E28}" type="sibTrans" cxnId="{EDF92202-A602-4935-B95B-B8DEA59DB410}">
      <dgm:prSet/>
      <dgm:spPr/>
      <dgm:t>
        <a:bodyPr/>
        <a:lstStyle/>
        <a:p>
          <a:endParaRPr lang="en-US"/>
        </a:p>
      </dgm:t>
    </dgm:pt>
    <dgm:pt modelId="{7060E0B3-3E47-48C7-976F-797499B5D20B}">
      <dgm:prSet phldrT="[Text]" custT="1"/>
      <dgm:spPr/>
      <dgm:t>
        <a:bodyPr/>
        <a:lstStyle/>
        <a:p>
          <a:r>
            <a:rPr lang="fa-IR" sz="2000" b="1" dirty="0" smtClean="0">
              <a:cs typeface="B Mitra" panose="00000400000000000000" pitchFamily="2" charset="-78"/>
            </a:rPr>
            <a:t>منطق احساسی</a:t>
          </a:r>
          <a:endParaRPr lang="en-US" sz="2000" b="1" dirty="0">
            <a:cs typeface="B Mitra" panose="00000400000000000000" pitchFamily="2" charset="-78"/>
          </a:endParaRPr>
        </a:p>
      </dgm:t>
    </dgm:pt>
    <dgm:pt modelId="{AADA0966-DB0A-4D93-97A3-F1479C0D014E}" type="parTrans" cxnId="{5297E9C4-389F-408B-9F4D-D90C22627E89}">
      <dgm:prSet/>
      <dgm:spPr/>
      <dgm:t>
        <a:bodyPr/>
        <a:lstStyle/>
        <a:p>
          <a:endParaRPr lang="en-US"/>
        </a:p>
      </dgm:t>
    </dgm:pt>
    <dgm:pt modelId="{C082F9B3-6764-4391-B81A-910216074E8C}" type="sibTrans" cxnId="{5297E9C4-389F-408B-9F4D-D90C22627E89}">
      <dgm:prSet/>
      <dgm:spPr/>
      <dgm:t>
        <a:bodyPr/>
        <a:lstStyle/>
        <a:p>
          <a:endParaRPr lang="en-US"/>
        </a:p>
      </dgm:t>
    </dgm:pt>
    <dgm:pt modelId="{7B0CA2B1-C6A3-418A-ABCA-87AB96BAFF53}">
      <dgm:prSet phldrT="[Text]" custT="1"/>
      <dgm:spPr/>
      <dgm:t>
        <a:bodyPr/>
        <a:lstStyle/>
        <a:p>
          <a:r>
            <a:rPr lang="fa-IR" sz="2000" b="1" dirty="0" smtClean="0">
              <a:cs typeface="B Mitra" panose="00000400000000000000" pitchFamily="2" charset="-78"/>
            </a:rPr>
            <a:t>اصالت احساسات ملی و افتخار به ملیت</a:t>
          </a:r>
          <a:endParaRPr lang="en-US" sz="2000" b="1" dirty="0">
            <a:cs typeface="B Mitra" panose="00000400000000000000" pitchFamily="2" charset="-78"/>
          </a:endParaRPr>
        </a:p>
      </dgm:t>
    </dgm:pt>
    <dgm:pt modelId="{B8B1CE91-5AE7-47DB-B01B-FF742B68F06B}" type="parTrans" cxnId="{CC64683E-3CAF-4CB7-9177-4173513C95A6}">
      <dgm:prSet/>
      <dgm:spPr/>
      <dgm:t>
        <a:bodyPr/>
        <a:lstStyle/>
        <a:p>
          <a:endParaRPr lang="en-US"/>
        </a:p>
      </dgm:t>
    </dgm:pt>
    <dgm:pt modelId="{D8862D37-3B1F-44C8-ACF2-948D7A1754AA}" type="sibTrans" cxnId="{CC64683E-3CAF-4CB7-9177-4173513C95A6}">
      <dgm:prSet/>
      <dgm:spPr/>
      <dgm:t>
        <a:bodyPr/>
        <a:lstStyle/>
        <a:p>
          <a:endParaRPr lang="en-US"/>
        </a:p>
      </dgm:t>
    </dgm:pt>
    <dgm:pt modelId="{BA754511-B44D-43DF-B94D-AA54929D77BE}" type="pres">
      <dgm:prSet presAssocID="{6447E234-A5EB-4639-8D01-E5C75948528C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</dgm:pt>
    <dgm:pt modelId="{C595FF1C-4AF5-4183-8542-27EE310734BE}" type="pres">
      <dgm:prSet presAssocID="{64818EC7-26A6-48DF-9356-82A402071B16}" presName="root1" presStyleCnt="0"/>
      <dgm:spPr/>
    </dgm:pt>
    <dgm:pt modelId="{D53ABDD2-82B2-4BEB-A8A3-FDF81E307258}" type="pres">
      <dgm:prSet presAssocID="{64818EC7-26A6-48DF-9356-82A402071B16}" presName="LevelOneTextNode" presStyleLbl="node0" presStyleIdx="0" presStyleCnt="1" custScaleX="1595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8BE7EB-BCF9-47BF-9F17-AA132CB42797}" type="pres">
      <dgm:prSet presAssocID="{64818EC7-26A6-48DF-9356-82A402071B16}" presName="level2hierChild" presStyleCnt="0"/>
      <dgm:spPr/>
    </dgm:pt>
    <dgm:pt modelId="{BB7DFDDC-11B1-4022-81EF-9F71C38D7C39}" type="pres">
      <dgm:prSet presAssocID="{13847EA0-8677-4CDA-B0BA-27BFDB3C4B92}" presName="conn2-1" presStyleLbl="parChTrans1D2" presStyleIdx="0" presStyleCnt="2"/>
      <dgm:spPr/>
    </dgm:pt>
    <dgm:pt modelId="{6218F54F-D5C4-4557-A7C3-1A6FE8335424}" type="pres">
      <dgm:prSet presAssocID="{13847EA0-8677-4CDA-B0BA-27BFDB3C4B92}" presName="connTx" presStyleLbl="parChTrans1D2" presStyleIdx="0" presStyleCnt="2"/>
      <dgm:spPr/>
    </dgm:pt>
    <dgm:pt modelId="{81182EE8-2C14-48F7-AE25-6A8A9FD7512D}" type="pres">
      <dgm:prSet presAssocID="{3A4870DC-975A-45AB-B013-9EF611CD94DD}" presName="root2" presStyleCnt="0"/>
      <dgm:spPr/>
    </dgm:pt>
    <dgm:pt modelId="{BAE65E72-6C37-45FB-A9B6-2D2725EC136E}" type="pres">
      <dgm:prSet presAssocID="{3A4870DC-975A-45AB-B013-9EF611CD94DD}" presName="LevelTwoTextNode" presStyleLbl="node2" presStyleIdx="0" presStyleCnt="2" custScaleX="159537">
        <dgm:presLayoutVars>
          <dgm:chPref val="3"/>
        </dgm:presLayoutVars>
      </dgm:prSet>
      <dgm:spPr/>
    </dgm:pt>
    <dgm:pt modelId="{ACD35118-2DBF-48D1-B266-46F09D13BF87}" type="pres">
      <dgm:prSet presAssocID="{3A4870DC-975A-45AB-B013-9EF611CD94DD}" presName="level3hierChild" presStyleCnt="0"/>
      <dgm:spPr/>
    </dgm:pt>
    <dgm:pt modelId="{B6A900C0-B587-4020-A3AD-C9F8C204BF43}" type="pres">
      <dgm:prSet presAssocID="{BEA0C355-58B9-4089-A158-A7B834BCD48B}" presName="conn2-1" presStyleLbl="parChTrans1D3" presStyleIdx="0" presStyleCnt="2"/>
      <dgm:spPr/>
    </dgm:pt>
    <dgm:pt modelId="{3938972F-262C-4742-960B-5120FF5586A7}" type="pres">
      <dgm:prSet presAssocID="{BEA0C355-58B9-4089-A158-A7B834BCD48B}" presName="connTx" presStyleLbl="parChTrans1D3" presStyleIdx="0" presStyleCnt="2"/>
      <dgm:spPr/>
    </dgm:pt>
    <dgm:pt modelId="{BB95DF7B-0087-4881-8A3B-9078EBB9318A}" type="pres">
      <dgm:prSet presAssocID="{DF39F267-EFE6-46CF-B2F9-B18B6A8CA6B0}" presName="root2" presStyleCnt="0"/>
      <dgm:spPr/>
    </dgm:pt>
    <dgm:pt modelId="{F1F27533-FC2B-4D42-B88B-A2C473B95340}" type="pres">
      <dgm:prSet presAssocID="{DF39F267-EFE6-46CF-B2F9-B18B6A8CA6B0}" presName="LevelTwoTextNode" presStyleLbl="node3" presStyleIdx="0" presStyleCnt="2" custScaleX="1595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8B6836-9335-495B-AC63-D7CD5F5F7666}" type="pres">
      <dgm:prSet presAssocID="{DF39F267-EFE6-46CF-B2F9-B18B6A8CA6B0}" presName="level3hierChild" presStyleCnt="0"/>
      <dgm:spPr/>
    </dgm:pt>
    <dgm:pt modelId="{87F45BA4-B3CB-4419-9117-8B270F743443}" type="pres">
      <dgm:prSet presAssocID="{AADA0966-DB0A-4D93-97A3-F1479C0D014E}" presName="conn2-1" presStyleLbl="parChTrans1D2" presStyleIdx="1" presStyleCnt="2"/>
      <dgm:spPr/>
    </dgm:pt>
    <dgm:pt modelId="{1AFC740A-19B3-4277-B820-B642106D3729}" type="pres">
      <dgm:prSet presAssocID="{AADA0966-DB0A-4D93-97A3-F1479C0D014E}" presName="connTx" presStyleLbl="parChTrans1D2" presStyleIdx="1" presStyleCnt="2"/>
      <dgm:spPr/>
    </dgm:pt>
    <dgm:pt modelId="{0ADEC79E-53B8-429D-933D-664043C79625}" type="pres">
      <dgm:prSet presAssocID="{7060E0B3-3E47-48C7-976F-797499B5D20B}" presName="root2" presStyleCnt="0"/>
      <dgm:spPr/>
    </dgm:pt>
    <dgm:pt modelId="{1413E7E5-27B9-4BD0-89CF-E22CA6D0BE0A}" type="pres">
      <dgm:prSet presAssocID="{7060E0B3-3E47-48C7-976F-797499B5D20B}" presName="LevelTwoTextNode" presStyleLbl="node2" presStyleIdx="1" presStyleCnt="2" custScaleX="1595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0A6D41-73D3-4309-A9D1-915527196824}" type="pres">
      <dgm:prSet presAssocID="{7060E0B3-3E47-48C7-976F-797499B5D20B}" presName="level3hierChild" presStyleCnt="0"/>
      <dgm:spPr/>
    </dgm:pt>
    <dgm:pt modelId="{CE881F52-58B4-46A6-B00B-DBFA57D46E4A}" type="pres">
      <dgm:prSet presAssocID="{B8B1CE91-5AE7-47DB-B01B-FF742B68F06B}" presName="conn2-1" presStyleLbl="parChTrans1D3" presStyleIdx="1" presStyleCnt="2"/>
      <dgm:spPr/>
    </dgm:pt>
    <dgm:pt modelId="{C1E14731-076A-4FEC-B2BC-1A37CC8AC50D}" type="pres">
      <dgm:prSet presAssocID="{B8B1CE91-5AE7-47DB-B01B-FF742B68F06B}" presName="connTx" presStyleLbl="parChTrans1D3" presStyleIdx="1" presStyleCnt="2"/>
      <dgm:spPr/>
    </dgm:pt>
    <dgm:pt modelId="{2F8993A9-8456-4EF2-ADAC-DE36DBDB6A8E}" type="pres">
      <dgm:prSet presAssocID="{7B0CA2B1-C6A3-418A-ABCA-87AB96BAFF53}" presName="root2" presStyleCnt="0"/>
      <dgm:spPr/>
    </dgm:pt>
    <dgm:pt modelId="{81D955F8-6BDC-4052-ADAB-C595C1A69620}" type="pres">
      <dgm:prSet presAssocID="{7B0CA2B1-C6A3-418A-ABCA-87AB96BAFF53}" presName="LevelTwoTextNode" presStyleLbl="node3" presStyleIdx="1" presStyleCnt="2" custScaleX="1595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25ADA3-F6D3-4982-8A1D-568D1CE1AD92}" type="pres">
      <dgm:prSet presAssocID="{7B0CA2B1-C6A3-418A-ABCA-87AB96BAFF53}" presName="level3hierChild" presStyleCnt="0"/>
      <dgm:spPr/>
    </dgm:pt>
  </dgm:ptLst>
  <dgm:cxnLst>
    <dgm:cxn modelId="{5297E9C4-389F-408B-9F4D-D90C22627E89}" srcId="{64818EC7-26A6-48DF-9356-82A402071B16}" destId="{7060E0B3-3E47-48C7-976F-797499B5D20B}" srcOrd="1" destOrd="0" parTransId="{AADA0966-DB0A-4D93-97A3-F1479C0D014E}" sibTransId="{C082F9B3-6764-4391-B81A-910216074E8C}"/>
    <dgm:cxn modelId="{EDF92202-A602-4935-B95B-B8DEA59DB410}" srcId="{3A4870DC-975A-45AB-B013-9EF611CD94DD}" destId="{DF39F267-EFE6-46CF-B2F9-B18B6A8CA6B0}" srcOrd="0" destOrd="0" parTransId="{BEA0C355-58B9-4089-A158-A7B834BCD48B}" sibTransId="{5C6D47EC-B1B1-47A8-8998-3A6EDF5F4E28}"/>
    <dgm:cxn modelId="{73DACED6-4552-44D0-8C83-FD1F4CB9D2FA}" type="presOf" srcId="{BEA0C355-58B9-4089-A158-A7B834BCD48B}" destId="{3938972F-262C-4742-960B-5120FF5586A7}" srcOrd="1" destOrd="0" presId="urn:microsoft.com/office/officeart/2005/8/layout/hierarchy2"/>
    <dgm:cxn modelId="{234F2A5D-D041-4623-8B7B-273F89A99AC9}" type="presOf" srcId="{13847EA0-8677-4CDA-B0BA-27BFDB3C4B92}" destId="{BB7DFDDC-11B1-4022-81EF-9F71C38D7C39}" srcOrd="0" destOrd="0" presId="urn:microsoft.com/office/officeart/2005/8/layout/hierarchy2"/>
    <dgm:cxn modelId="{BFF2AFED-C6B6-4591-9173-58970B7BEB2E}" type="presOf" srcId="{7060E0B3-3E47-48C7-976F-797499B5D20B}" destId="{1413E7E5-27B9-4BD0-89CF-E22CA6D0BE0A}" srcOrd="0" destOrd="0" presId="urn:microsoft.com/office/officeart/2005/8/layout/hierarchy2"/>
    <dgm:cxn modelId="{C5BA3C80-4C2A-4AD9-B07C-F97EDEA4E484}" type="presOf" srcId="{B8B1CE91-5AE7-47DB-B01B-FF742B68F06B}" destId="{CE881F52-58B4-46A6-B00B-DBFA57D46E4A}" srcOrd="0" destOrd="0" presId="urn:microsoft.com/office/officeart/2005/8/layout/hierarchy2"/>
    <dgm:cxn modelId="{D1A8F529-F793-4A2F-BDF0-ECD812492283}" type="presOf" srcId="{3A4870DC-975A-45AB-B013-9EF611CD94DD}" destId="{BAE65E72-6C37-45FB-A9B6-2D2725EC136E}" srcOrd="0" destOrd="0" presId="urn:microsoft.com/office/officeart/2005/8/layout/hierarchy2"/>
    <dgm:cxn modelId="{5D0F4979-7DC2-4DEA-B2C9-3F48DE9E7AE8}" type="presOf" srcId="{AADA0966-DB0A-4D93-97A3-F1479C0D014E}" destId="{1AFC740A-19B3-4277-B820-B642106D3729}" srcOrd="1" destOrd="0" presId="urn:microsoft.com/office/officeart/2005/8/layout/hierarchy2"/>
    <dgm:cxn modelId="{BFAC5A1E-6249-44C4-B735-B1D237A9A904}" type="presOf" srcId="{AADA0966-DB0A-4D93-97A3-F1479C0D014E}" destId="{87F45BA4-B3CB-4419-9117-8B270F743443}" srcOrd="0" destOrd="0" presId="urn:microsoft.com/office/officeart/2005/8/layout/hierarchy2"/>
    <dgm:cxn modelId="{A051D332-413C-4467-94C7-CE2240270DE2}" type="presOf" srcId="{64818EC7-26A6-48DF-9356-82A402071B16}" destId="{D53ABDD2-82B2-4BEB-A8A3-FDF81E307258}" srcOrd="0" destOrd="0" presId="urn:microsoft.com/office/officeart/2005/8/layout/hierarchy2"/>
    <dgm:cxn modelId="{8E4CA923-C861-4300-A8C0-C82D1960934B}" srcId="{64818EC7-26A6-48DF-9356-82A402071B16}" destId="{3A4870DC-975A-45AB-B013-9EF611CD94DD}" srcOrd="0" destOrd="0" parTransId="{13847EA0-8677-4CDA-B0BA-27BFDB3C4B92}" sibTransId="{6D9505CB-1739-4B33-9D9D-8CE3D9361DBF}"/>
    <dgm:cxn modelId="{5E6681DA-6AF7-41F1-80BB-7FC80D02A506}" srcId="{6447E234-A5EB-4639-8D01-E5C75948528C}" destId="{64818EC7-26A6-48DF-9356-82A402071B16}" srcOrd="0" destOrd="0" parTransId="{F463A3D6-A846-47A6-A13F-A8F92124C292}" sibTransId="{6F562557-E7AD-4D6E-B8D5-55E0AEDA33EB}"/>
    <dgm:cxn modelId="{64473365-5F44-4387-9280-B1EB418E2298}" type="presOf" srcId="{DF39F267-EFE6-46CF-B2F9-B18B6A8CA6B0}" destId="{F1F27533-FC2B-4D42-B88B-A2C473B95340}" srcOrd="0" destOrd="0" presId="urn:microsoft.com/office/officeart/2005/8/layout/hierarchy2"/>
    <dgm:cxn modelId="{743BFAF9-97EC-4ED3-879C-10487039842C}" type="presOf" srcId="{BEA0C355-58B9-4089-A158-A7B834BCD48B}" destId="{B6A900C0-B587-4020-A3AD-C9F8C204BF43}" srcOrd="0" destOrd="0" presId="urn:microsoft.com/office/officeart/2005/8/layout/hierarchy2"/>
    <dgm:cxn modelId="{1BFDE1F5-6880-42A4-9F93-339667E8F7C7}" type="presOf" srcId="{B8B1CE91-5AE7-47DB-B01B-FF742B68F06B}" destId="{C1E14731-076A-4FEC-B2BC-1A37CC8AC50D}" srcOrd="1" destOrd="0" presId="urn:microsoft.com/office/officeart/2005/8/layout/hierarchy2"/>
    <dgm:cxn modelId="{CC64683E-3CAF-4CB7-9177-4173513C95A6}" srcId="{7060E0B3-3E47-48C7-976F-797499B5D20B}" destId="{7B0CA2B1-C6A3-418A-ABCA-87AB96BAFF53}" srcOrd="0" destOrd="0" parTransId="{B8B1CE91-5AE7-47DB-B01B-FF742B68F06B}" sibTransId="{D8862D37-3B1F-44C8-ACF2-948D7A1754AA}"/>
    <dgm:cxn modelId="{F4A56CF0-6DA8-4660-BAA1-240F4EEE0C5A}" type="presOf" srcId="{13847EA0-8677-4CDA-B0BA-27BFDB3C4B92}" destId="{6218F54F-D5C4-4557-A7C3-1A6FE8335424}" srcOrd="1" destOrd="0" presId="urn:microsoft.com/office/officeart/2005/8/layout/hierarchy2"/>
    <dgm:cxn modelId="{FD31DFAF-C825-42AD-819F-701DA9305EEE}" type="presOf" srcId="{6447E234-A5EB-4639-8D01-E5C75948528C}" destId="{BA754511-B44D-43DF-B94D-AA54929D77BE}" srcOrd="0" destOrd="0" presId="urn:microsoft.com/office/officeart/2005/8/layout/hierarchy2"/>
    <dgm:cxn modelId="{CCAE058F-2B0B-4CB8-964E-252338A0F570}" type="presOf" srcId="{7B0CA2B1-C6A3-418A-ABCA-87AB96BAFF53}" destId="{81D955F8-6BDC-4052-ADAB-C595C1A69620}" srcOrd="0" destOrd="0" presId="urn:microsoft.com/office/officeart/2005/8/layout/hierarchy2"/>
    <dgm:cxn modelId="{BE99070C-C293-4658-8865-8D9D34EFE984}" type="presParOf" srcId="{BA754511-B44D-43DF-B94D-AA54929D77BE}" destId="{C595FF1C-4AF5-4183-8542-27EE310734BE}" srcOrd="0" destOrd="0" presId="urn:microsoft.com/office/officeart/2005/8/layout/hierarchy2"/>
    <dgm:cxn modelId="{4D231955-421E-4AA0-B5BF-46906D210A4E}" type="presParOf" srcId="{C595FF1C-4AF5-4183-8542-27EE310734BE}" destId="{D53ABDD2-82B2-4BEB-A8A3-FDF81E307258}" srcOrd="0" destOrd="0" presId="urn:microsoft.com/office/officeart/2005/8/layout/hierarchy2"/>
    <dgm:cxn modelId="{4E88FBA7-BB3C-4039-B9E1-DD87B8C75994}" type="presParOf" srcId="{C595FF1C-4AF5-4183-8542-27EE310734BE}" destId="{568BE7EB-BCF9-47BF-9F17-AA132CB42797}" srcOrd="1" destOrd="0" presId="urn:microsoft.com/office/officeart/2005/8/layout/hierarchy2"/>
    <dgm:cxn modelId="{5A5F6FAD-5C8C-4A4B-BB75-956280516BC8}" type="presParOf" srcId="{568BE7EB-BCF9-47BF-9F17-AA132CB42797}" destId="{BB7DFDDC-11B1-4022-81EF-9F71C38D7C39}" srcOrd="0" destOrd="0" presId="urn:microsoft.com/office/officeart/2005/8/layout/hierarchy2"/>
    <dgm:cxn modelId="{89374C9C-F76E-4307-ADD0-68A367E40D45}" type="presParOf" srcId="{BB7DFDDC-11B1-4022-81EF-9F71C38D7C39}" destId="{6218F54F-D5C4-4557-A7C3-1A6FE8335424}" srcOrd="0" destOrd="0" presId="urn:microsoft.com/office/officeart/2005/8/layout/hierarchy2"/>
    <dgm:cxn modelId="{C4E95C42-8072-49E8-BCBA-D342AB465D9A}" type="presParOf" srcId="{568BE7EB-BCF9-47BF-9F17-AA132CB42797}" destId="{81182EE8-2C14-48F7-AE25-6A8A9FD7512D}" srcOrd="1" destOrd="0" presId="urn:microsoft.com/office/officeart/2005/8/layout/hierarchy2"/>
    <dgm:cxn modelId="{42D679B5-C42E-4C77-AFC7-7EE663086BC8}" type="presParOf" srcId="{81182EE8-2C14-48F7-AE25-6A8A9FD7512D}" destId="{BAE65E72-6C37-45FB-A9B6-2D2725EC136E}" srcOrd="0" destOrd="0" presId="urn:microsoft.com/office/officeart/2005/8/layout/hierarchy2"/>
    <dgm:cxn modelId="{FEB67326-89A2-4379-B0D2-10745CDD2FC0}" type="presParOf" srcId="{81182EE8-2C14-48F7-AE25-6A8A9FD7512D}" destId="{ACD35118-2DBF-48D1-B266-46F09D13BF87}" srcOrd="1" destOrd="0" presId="urn:microsoft.com/office/officeart/2005/8/layout/hierarchy2"/>
    <dgm:cxn modelId="{CA057F29-9E16-4A1C-A978-0477E5E940EF}" type="presParOf" srcId="{ACD35118-2DBF-48D1-B266-46F09D13BF87}" destId="{B6A900C0-B587-4020-A3AD-C9F8C204BF43}" srcOrd="0" destOrd="0" presId="urn:microsoft.com/office/officeart/2005/8/layout/hierarchy2"/>
    <dgm:cxn modelId="{B09A0477-CD2C-4A54-940A-9391EB49AF01}" type="presParOf" srcId="{B6A900C0-B587-4020-A3AD-C9F8C204BF43}" destId="{3938972F-262C-4742-960B-5120FF5586A7}" srcOrd="0" destOrd="0" presId="urn:microsoft.com/office/officeart/2005/8/layout/hierarchy2"/>
    <dgm:cxn modelId="{8D585744-4CA0-465E-8178-1FEEA85B4ED1}" type="presParOf" srcId="{ACD35118-2DBF-48D1-B266-46F09D13BF87}" destId="{BB95DF7B-0087-4881-8A3B-9078EBB9318A}" srcOrd="1" destOrd="0" presId="urn:microsoft.com/office/officeart/2005/8/layout/hierarchy2"/>
    <dgm:cxn modelId="{E13FF76B-72DC-4AF7-9C9D-36C335C2E1CA}" type="presParOf" srcId="{BB95DF7B-0087-4881-8A3B-9078EBB9318A}" destId="{F1F27533-FC2B-4D42-B88B-A2C473B95340}" srcOrd="0" destOrd="0" presId="urn:microsoft.com/office/officeart/2005/8/layout/hierarchy2"/>
    <dgm:cxn modelId="{F09246F1-D037-4209-AC62-48774144D3DE}" type="presParOf" srcId="{BB95DF7B-0087-4881-8A3B-9078EBB9318A}" destId="{E68B6836-9335-495B-AC63-D7CD5F5F7666}" srcOrd="1" destOrd="0" presId="urn:microsoft.com/office/officeart/2005/8/layout/hierarchy2"/>
    <dgm:cxn modelId="{A8D0005A-C975-4F84-8527-0DF83FFA9B18}" type="presParOf" srcId="{568BE7EB-BCF9-47BF-9F17-AA132CB42797}" destId="{87F45BA4-B3CB-4419-9117-8B270F743443}" srcOrd="2" destOrd="0" presId="urn:microsoft.com/office/officeart/2005/8/layout/hierarchy2"/>
    <dgm:cxn modelId="{D22082CF-4D23-4CA4-BAAB-8A07ACEC7302}" type="presParOf" srcId="{87F45BA4-B3CB-4419-9117-8B270F743443}" destId="{1AFC740A-19B3-4277-B820-B642106D3729}" srcOrd="0" destOrd="0" presId="urn:microsoft.com/office/officeart/2005/8/layout/hierarchy2"/>
    <dgm:cxn modelId="{C58DA728-D95E-4C8A-A7EF-48D303E2ED86}" type="presParOf" srcId="{568BE7EB-BCF9-47BF-9F17-AA132CB42797}" destId="{0ADEC79E-53B8-429D-933D-664043C79625}" srcOrd="3" destOrd="0" presId="urn:microsoft.com/office/officeart/2005/8/layout/hierarchy2"/>
    <dgm:cxn modelId="{95FEA057-BBA3-4A22-8D62-4D1BD5D60EBB}" type="presParOf" srcId="{0ADEC79E-53B8-429D-933D-664043C79625}" destId="{1413E7E5-27B9-4BD0-89CF-E22CA6D0BE0A}" srcOrd="0" destOrd="0" presId="urn:microsoft.com/office/officeart/2005/8/layout/hierarchy2"/>
    <dgm:cxn modelId="{5DBDBA1C-2FC2-43B3-A77B-049A04C58DD1}" type="presParOf" srcId="{0ADEC79E-53B8-429D-933D-664043C79625}" destId="{530A6D41-73D3-4309-A9D1-915527196824}" srcOrd="1" destOrd="0" presId="urn:microsoft.com/office/officeart/2005/8/layout/hierarchy2"/>
    <dgm:cxn modelId="{35CE389E-6A69-43E8-8F70-622A854D6264}" type="presParOf" srcId="{530A6D41-73D3-4309-A9D1-915527196824}" destId="{CE881F52-58B4-46A6-B00B-DBFA57D46E4A}" srcOrd="0" destOrd="0" presId="urn:microsoft.com/office/officeart/2005/8/layout/hierarchy2"/>
    <dgm:cxn modelId="{90A88C08-91AA-45CC-8897-5A8934268E0B}" type="presParOf" srcId="{CE881F52-58B4-46A6-B00B-DBFA57D46E4A}" destId="{C1E14731-076A-4FEC-B2BC-1A37CC8AC50D}" srcOrd="0" destOrd="0" presId="urn:microsoft.com/office/officeart/2005/8/layout/hierarchy2"/>
    <dgm:cxn modelId="{F6AF1EBA-4EA2-4062-AFEB-618A6D718C5E}" type="presParOf" srcId="{530A6D41-73D3-4309-A9D1-915527196824}" destId="{2F8993A9-8456-4EF2-ADAC-DE36DBDB6A8E}" srcOrd="1" destOrd="0" presId="urn:microsoft.com/office/officeart/2005/8/layout/hierarchy2"/>
    <dgm:cxn modelId="{D843DBA6-564C-41D2-9A82-550F3A2EA515}" type="presParOf" srcId="{2F8993A9-8456-4EF2-ADAC-DE36DBDB6A8E}" destId="{81D955F8-6BDC-4052-ADAB-C595C1A69620}" srcOrd="0" destOrd="0" presId="urn:microsoft.com/office/officeart/2005/8/layout/hierarchy2"/>
    <dgm:cxn modelId="{12DE890C-E4F0-43F9-9AFA-C5E20D3B4001}" type="presParOf" srcId="{2F8993A9-8456-4EF2-ADAC-DE36DBDB6A8E}" destId="{9725ADA3-F6D3-4982-8A1D-568D1CE1AD9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99D2F-678F-47CB-A84C-DAFD1D4376F9}">
      <dsp:nvSpPr>
        <dsp:cNvPr id="0" name=""/>
        <dsp:cNvSpPr/>
      </dsp:nvSpPr>
      <dsp:spPr>
        <a:xfrm rot="10800000">
          <a:off x="4030920" y="0"/>
          <a:ext cx="5029795" cy="68580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" tIns="48006" rIns="96012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cs typeface="B Mitra" pitchFamily="2" charset="-78"/>
            </a:rPr>
            <a:t>استقلال سیاسی در برابر سلطه‌گران</a:t>
          </a:r>
          <a:endParaRPr lang="en-US" sz="1800" kern="1200" dirty="0"/>
        </a:p>
      </dsp:txBody>
      <dsp:txXfrm rot="10800000">
        <a:off x="4202370" y="0"/>
        <a:ext cx="4858345" cy="685800"/>
      </dsp:txXfrm>
    </dsp:sp>
    <dsp:sp modelId="{D05BE6DB-A5A9-417F-B8EA-0223BC7F4FEC}">
      <dsp:nvSpPr>
        <dsp:cNvPr id="0" name=""/>
        <dsp:cNvSpPr/>
      </dsp:nvSpPr>
      <dsp:spPr>
        <a:xfrm rot="10800000">
          <a:off x="7084" y="0"/>
          <a:ext cx="5029795" cy="68580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" tIns="48006" rIns="72009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cs typeface="B Mitra" pitchFamily="2" charset="-78"/>
            </a:rPr>
            <a:t>ایجاد نزاع برای ناتوان کردن در برابر نظام سلطه</a:t>
          </a:r>
          <a:endParaRPr lang="en-US" sz="1800" kern="1200" dirty="0"/>
        </a:p>
      </dsp:txBody>
      <dsp:txXfrm rot="10800000">
        <a:off x="349984" y="0"/>
        <a:ext cx="4343995" cy="685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45345-1686-4AAD-99B1-488A33E3955B}">
      <dsp:nvSpPr>
        <dsp:cNvPr id="0" name=""/>
        <dsp:cNvSpPr/>
      </dsp:nvSpPr>
      <dsp:spPr>
        <a:xfrm>
          <a:off x="4764358" y="664427"/>
          <a:ext cx="3995997" cy="5761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cs typeface="B Mitra" panose="00000400000000000000" pitchFamily="2" charset="-78"/>
            </a:rPr>
            <a:t>نقش روشنفکران: (سه مرحله فرانتس فانون)</a:t>
          </a:r>
          <a:endParaRPr lang="en-US" sz="1800" b="1" kern="1200" dirty="0">
            <a:cs typeface="B Mitra" panose="00000400000000000000" pitchFamily="2" charset="-78"/>
          </a:endParaRPr>
        </a:p>
      </dsp:txBody>
      <dsp:txXfrm>
        <a:off x="4781233" y="681302"/>
        <a:ext cx="3962247" cy="542395"/>
      </dsp:txXfrm>
    </dsp:sp>
    <dsp:sp modelId="{63F65E07-2945-4122-ADA8-7939DAC557AB}">
      <dsp:nvSpPr>
        <dsp:cNvPr id="0" name=""/>
        <dsp:cNvSpPr/>
      </dsp:nvSpPr>
      <dsp:spPr>
        <a:xfrm rot="14110531">
          <a:off x="4130340" y="593996"/>
          <a:ext cx="807118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807118" y="2721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513722" y="601038"/>
        <a:ext cx="40355" cy="40355"/>
      </dsp:txXfrm>
    </dsp:sp>
    <dsp:sp modelId="{7AD45112-ECAF-4EAC-A414-4C8B574BD3FD}">
      <dsp:nvSpPr>
        <dsp:cNvPr id="0" name=""/>
        <dsp:cNvSpPr/>
      </dsp:nvSpPr>
      <dsp:spPr>
        <a:xfrm>
          <a:off x="307444" y="1859"/>
          <a:ext cx="3995997" cy="5761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cs typeface="B Mitra" panose="00000400000000000000" pitchFamily="2" charset="-78"/>
            </a:rPr>
            <a:t>ترجمه (تقلید)</a:t>
          </a:r>
          <a:endParaRPr lang="en-US" sz="1800" b="1" kern="1200" dirty="0">
            <a:cs typeface="B Mitra" panose="00000400000000000000" pitchFamily="2" charset="-78"/>
          </a:endParaRPr>
        </a:p>
      </dsp:txBody>
      <dsp:txXfrm>
        <a:off x="324319" y="18734"/>
        <a:ext cx="3962247" cy="542395"/>
      </dsp:txXfrm>
    </dsp:sp>
    <dsp:sp modelId="{F3AC92B9-FCFA-47F9-8835-42E21F2EC0C9}">
      <dsp:nvSpPr>
        <dsp:cNvPr id="0" name=""/>
        <dsp:cNvSpPr/>
      </dsp:nvSpPr>
      <dsp:spPr>
        <a:xfrm rot="10800000">
          <a:off x="4303441" y="925280"/>
          <a:ext cx="460916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460916" y="2721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522377" y="940977"/>
        <a:ext cx="23045" cy="23045"/>
      </dsp:txXfrm>
    </dsp:sp>
    <dsp:sp modelId="{B389F685-34C9-4D80-8D96-A8181D6196AE}">
      <dsp:nvSpPr>
        <dsp:cNvPr id="0" name=""/>
        <dsp:cNvSpPr/>
      </dsp:nvSpPr>
      <dsp:spPr>
        <a:xfrm>
          <a:off x="307444" y="664427"/>
          <a:ext cx="3995997" cy="5761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cs typeface="B Mitra" panose="00000400000000000000" pitchFamily="2" charset="-78"/>
            </a:rPr>
            <a:t>خیال‌پردازی در گذشته</a:t>
          </a:r>
          <a:endParaRPr lang="en-US" sz="1800" b="1" kern="1200" dirty="0">
            <a:cs typeface="B Mitra" panose="00000400000000000000" pitchFamily="2" charset="-78"/>
          </a:endParaRPr>
        </a:p>
      </dsp:txBody>
      <dsp:txXfrm>
        <a:off x="324319" y="681302"/>
        <a:ext cx="3962247" cy="542395"/>
      </dsp:txXfrm>
    </dsp:sp>
    <dsp:sp modelId="{F6BBC608-59DD-47B6-A290-3DFEF1B82476}">
      <dsp:nvSpPr>
        <dsp:cNvPr id="0" name=""/>
        <dsp:cNvSpPr/>
      </dsp:nvSpPr>
      <dsp:spPr>
        <a:xfrm rot="7489469">
          <a:off x="4130340" y="1256564"/>
          <a:ext cx="807118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807118" y="2721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513722" y="1263605"/>
        <a:ext cx="40355" cy="40355"/>
      </dsp:txXfrm>
    </dsp:sp>
    <dsp:sp modelId="{B1160AFE-080A-4F2C-BC77-0C9DF310A087}">
      <dsp:nvSpPr>
        <dsp:cNvPr id="0" name=""/>
        <dsp:cNvSpPr/>
      </dsp:nvSpPr>
      <dsp:spPr>
        <a:xfrm>
          <a:off x="307444" y="1326994"/>
          <a:ext cx="3995997" cy="5761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cs typeface="B Mitra" panose="00000400000000000000" pitchFamily="2" charset="-78"/>
            </a:rPr>
            <a:t>بازگشت به فرهنگ اصیل مردم خود و احیای آن</a:t>
          </a:r>
          <a:endParaRPr lang="en-US" sz="1800" b="1" kern="1200" dirty="0">
            <a:cs typeface="B Mitra" panose="00000400000000000000" pitchFamily="2" charset="-78"/>
          </a:endParaRPr>
        </a:p>
      </dsp:txBody>
      <dsp:txXfrm>
        <a:off x="324319" y="1343869"/>
        <a:ext cx="3962247" cy="5423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3ABDD2-82B2-4BEB-A8A3-FDF81E307258}">
      <dsp:nvSpPr>
        <dsp:cNvPr id="0" name=""/>
        <dsp:cNvSpPr/>
      </dsp:nvSpPr>
      <dsp:spPr>
        <a:xfrm>
          <a:off x="6324234" y="448948"/>
          <a:ext cx="2484000" cy="7785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Mitra" panose="00000400000000000000" pitchFamily="2" charset="-78"/>
            </a:rPr>
            <a:t>انواع مواجهه با مساله ملیت</a:t>
          </a:r>
          <a:endParaRPr lang="en-US" sz="2000" b="1" kern="1200" dirty="0">
            <a:cs typeface="B Mitra" panose="00000400000000000000" pitchFamily="2" charset="-78"/>
          </a:endParaRPr>
        </a:p>
      </dsp:txBody>
      <dsp:txXfrm>
        <a:off x="6347036" y="471750"/>
        <a:ext cx="2438396" cy="732899"/>
      </dsp:txXfrm>
    </dsp:sp>
    <dsp:sp modelId="{BB7DFDDC-11B1-4022-81EF-9F71C38D7C39}">
      <dsp:nvSpPr>
        <dsp:cNvPr id="0" name=""/>
        <dsp:cNvSpPr/>
      </dsp:nvSpPr>
      <dsp:spPr>
        <a:xfrm rot="12942401">
          <a:off x="5629341" y="572585"/>
          <a:ext cx="766983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766983" y="4179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5993659" y="595205"/>
        <a:ext cx="38349" cy="38349"/>
      </dsp:txXfrm>
    </dsp:sp>
    <dsp:sp modelId="{BAE65E72-6C37-45FB-A9B6-2D2725EC136E}">
      <dsp:nvSpPr>
        <dsp:cNvPr id="0" name=""/>
        <dsp:cNvSpPr/>
      </dsp:nvSpPr>
      <dsp:spPr>
        <a:xfrm>
          <a:off x="3217431" y="1309"/>
          <a:ext cx="2484000" cy="7785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Mitra" panose="00000400000000000000" pitchFamily="2" charset="-78"/>
            </a:rPr>
            <a:t>منطق عقلی متعالی</a:t>
          </a:r>
          <a:endParaRPr lang="en-US" sz="2000" b="1" kern="1200" dirty="0">
            <a:cs typeface="B Mitra" panose="00000400000000000000" pitchFamily="2" charset="-78"/>
          </a:endParaRPr>
        </a:p>
      </dsp:txBody>
      <dsp:txXfrm>
        <a:off x="3240233" y="24111"/>
        <a:ext cx="2438396" cy="732899"/>
      </dsp:txXfrm>
    </dsp:sp>
    <dsp:sp modelId="{B6A900C0-B587-4020-A3AD-C9F8C204BF43}">
      <dsp:nvSpPr>
        <dsp:cNvPr id="0" name=""/>
        <dsp:cNvSpPr/>
      </dsp:nvSpPr>
      <dsp:spPr>
        <a:xfrm rot="10800000">
          <a:off x="2594629" y="348765"/>
          <a:ext cx="622802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622802" y="41795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890460" y="374990"/>
        <a:ext cx="31140" cy="31140"/>
      </dsp:txXfrm>
    </dsp:sp>
    <dsp:sp modelId="{F1F27533-FC2B-4D42-B88B-A2C473B95340}">
      <dsp:nvSpPr>
        <dsp:cNvPr id="0" name=""/>
        <dsp:cNvSpPr/>
      </dsp:nvSpPr>
      <dsp:spPr>
        <a:xfrm>
          <a:off x="110628" y="1309"/>
          <a:ext cx="2484000" cy="7785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Mitra" panose="00000400000000000000" pitchFamily="2" charset="-78"/>
            </a:rPr>
            <a:t>اصالت حقیقت و افتخار به هر حقیقت در هر جایی</a:t>
          </a:r>
          <a:endParaRPr lang="en-US" sz="2000" b="1" kern="1200" dirty="0">
            <a:cs typeface="B Mitra" panose="00000400000000000000" pitchFamily="2" charset="-78"/>
          </a:endParaRPr>
        </a:p>
      </dsp:txBody>
      <dsp:txXfrm>
        <a:off x="133430" y="24111"/>
        <a:ext cx="2438396" cy="732899"/>
      </dsp:txXfrm>
    </dsp:sp>
    <dsp:sp modelId="{87F45BA4-B3CB-4419-9117-8B270F743443}">
      <dsp:nvSpPr>
        <dsp:cNvPr id="0" name=""/>
        <dsp:cNvSpPr/>
      </dsp:nvSpPr>
      <dsp:spPr>
        <a:xfrm rot="8657599">
          <a:off x="5629341" y="1020224"/>
          <a:ext cx="766983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766983" y="4179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5993659" y="1042845"/>
        <a:ext cx="38349" cy="38349"/>
      </dsp:txXfrm>
    </dsp:sp>
    <dsp:sp modelId="{1413E7E5-27B9-4BD0-89CF-E22CA6D0BE0A}">
      <dsp:nvSpPr>
        <dsp:cNvPr id="0" name=""/>
        <dsp:cNvSpPr/>
      </dsp:nvSpPr>
      <dsp:spPr>
        <a:xfrm>
          <a:off x="3217431" y="896587"/>
          <a:ext cx="2484000" cy="7785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Mitra" panose="00000400000000000000" pitchFamily="2" charset="-78"/>
            </a:rPr>
            <a:t>منطق احساسی</a:t>
          </a:r>
          <a:endParaRPr lang="en-US" sz="2000" b="1" kern="1200" dirty="0">
            <a:cs typeface="B Mitra" panose="00000400000000000000" pitchFamily="2" charset="-78"/>
          </a:endParaRPr>
        </a:p>
      </dsp:txBody>
      <dsp:txXfrm>
        <a:off x="3240233" y="919389"/>
        <a:ext cx="2438396" cy="732899"/>
      </dsp:txXfrm>
    </dsp:sp>
    <dsp:sp modelId="{CE881F52-58B4-46A6-B00B-DBFA57D46E4A}">
      <dsp:nvSpPr>
        <dsp:cNvPr id="0" name=""/>
        <dsp:cNvSpPr/>
      </dsp:nvSpPr>
      <dsp:spPr>
        <a:xfrm rot="10800000">
          <a:off x="2594629" y="1244044"/>
          <a:ext cx="622802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622802" y="41795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890460" y="1270269"/>
        <a:ext cx="31140" cy="31140"/>
      </dsp:txXfrm>
    </dsp:sp>
    <dsp:sp modelId="{81D955F8-6BDC-4052-ADAB-C595C1A69620}">
      <dsp:nvSpPr>
        <dsp:cNvPr id="0" name=""/>
        <dsp:cNvSpPr/>
      </dsp:nvSpPr>
      <dsp:spPr>
        <a:xfrm>
          <a:off x="110628" y="896587"/>
          <a:ext cx="2484000" cy="7785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Mitra" panose="00000400000000000000" pitchFamily="2" charset="-78"/>
            </a:rPr>
            <a:t>اصالت احساسات ملی و افتخار به ملیت</a:t>
          </a:r>
          <a:endParaRPr lang="en-US" sz="2000" b="1" kern="1200" dirty="0">
            <a:cs typeface="B Mitra" panose="00000400000000000000" pitchFamily="2" charset="-78"/>
          </a:endParaRPr>
        </a:p>
      </dsp:txBody>
      <dsp:txXfrm>
        <a:off x="133430" y="919389"/>
        <a:ext cx="2438396" cy="732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11/04/1442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11/04/1442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11/04/1442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11/04/1442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11/04/1442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11/04/1442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11/04/1442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11/04/1442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11/04/1442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A67DC92-EFC4-4B44-8A9C-71462B479993}" type="datetimeFigureOut">
              <a:rPr lang="fa-IR" smtClean="0"/>
              <a:t>11/04/1442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11/04/1442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arifat.nashriyat.ir/node/1026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133600"/>
            <a:ext cx="8458200" cy="1143000"/>
          </a:xfrm>
        </p:spPr>
        <p:txBody>
          <a:bodyPr>
            <a:normAutofit/>
          </a:bodyPr>
          <a:lstStyle/>
          <a:p>
            <a:pPr algn="ctr"/>
            <a:r>
              <a:rPr lang="fa-IR" sz="6600" dirty="0" smtClean="0">
                <a:cs typeface="B Titr" pitchFamily="2" charset="-78"/>
              </a:rPr>
              <a:t>بسم الله الرحمن الرحیم</a:t>
            </a:r>
            <a:endParaRPr lang="fa-IR" sz="6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738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029200"/>
          </a:xfrm>
        </p:spPr>
        <p:txBody>
          <a:bodyPr>
            <a:no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ملاک ملیت چیست؟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ادعای رقیب (2): </a:t>
            </a:r>
            <a:r>
              <a:rPr lang="fa-IR" sz="2000" b="1" dirty="0" smtClean="0">
                <a:cs typeface="B Mitra" pitchFamily="2" charset="-78"/>
              </a:rPr>
              <a:t>سابقه تاریخی: هر چیزی که مدتهای مدید در آن سرزمین رایج باشد.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نقد: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ممکن است چیزی مدتها رایج باشد، اما خودشان آن را کنار بگذارند و دیگر بدان افتخار نکنند. (قرنها رژیم استبدادی در ایران)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ضابطه دوم: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استقرار آن امر باید با نوعی رغبت و انتخاب آگاهانه همراه باشد.</a:t>
            </a: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fa-IR" sz="2000" b="1" dirty="0" smtClean="0">
              <a:solidFill>
                <a:srgbClr val="C00000"/>
              </a:solidFill>
              <a:cs typeface="B Mitra" pitchFamily="2" charset="-78"/>
            </a:endParaRP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جمع‌بندی ضوابط برای ملی دانستن چیزی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۱) ارزش مطلق داشته باشد؛ نه رنگ قومی خاص (تا بتوان در برابر ملل دیگر بدان افتخار کرد)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۲) مردم آن سرزمین با روی باز و رغبت، آن را پذیرا شده باشند.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اسلام از نظر ملیت ایرانی</a:t>
            </a:r>
            <a:br>
              <a:rPr lang="fa-IR" dirty="0" smtClean="0">
                <a:cs typeface="B Titr" pitchFamily="2" charset="-78"/>
              </a:rPr>
            </a:br>
            <a:r>
              <a:rPr lang="fa-IR" sz="3100" dirty="0" smtClean="0">
                <a:cs typeface="B Titr" pitchFamily="2" charset="-78"/>
              </a:rPr>
              <a:t>(ملاک ملیت-۳)</a:t>
            </a:r>
            <a:endParaRPr lang="fa-IR" sz="3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5372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اسلام از نظر ملیت ایرانی</a:t>
            </a:r>
            <a:br>
              <a:rPr lang="fa-IR" dirty="0" smtClean="0">
                <a:cs typeface="B Titr" pitchFamily="2" charset="-78"/>
              </a:rPr>
            </a:br>
            <a:r>
              <a:rPr lang="fa-IR" sz="3100" dirty="0" smtClean="0">
                <a:cs typeface="B Titr" pitchFamily="2" charset="-78"/>
              </a:rPr>
              <a:t>(تطبیق ملاک ملیت بر اسلام)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7676984" y="3965049"/>
            <a:ext cx="1034994" cy="611997"/>
          </a:xfrm>
          <a:custGeom>
            <a:avLst/>
            <a:gdLst>
              <a:gd name="connsiteX0" fmla="*/ 0 w 1034994"/>
              <a:gd name="connsiteY0" fmla="*/ 61200 h 611997"/>
              <a:gd name="connsiteX1" fmla="*/ 61200 w 1034994"/>
              <a:gd name="connsiteY1" fmla="*/ 0 h 611997"/>
              <a:gd name="connsiteX2" fmla="*/ 973794 w 1034994"/>
              <a:gd name="connsiteY2" fmla="*/ 0 h 611997"/>
              <a:gd name="connsiteX3" fmla="*/ 1034994 w 1034994"/>
              <a:gd name="connsiteY3" fmla="*/ 61200 h 611997"/>
              <a:gd name="connsiteX4" fmla="*/ 1034994 w 1034994"/>
              <a:gd name="connsiteY4" fmla="*/ 550797 h 611997"/>
              <a:gd name="connsiteX5" fmla="*/ 973794 w 1034994"/>
              <a:gd name="connsiteY5" fmla="*/ 611997 h 611997"/>
              <a:gd name="connsiteX6" fmla="*/ 61200 w 1034994"/>
              <a:gd name="connsiteY6" fmla="*/ 611997 h 611997"/>
              <a:gd name="connsiteX7" fmla="*/ 0 w 1034994"/>
              <a:gd name="connsiteY7" fmla="*/ 550797 h 611997"/>
              <a:gd name="connsiteX8" fmla="*/ 0 w 1034994"/>
              <a:gd name="connsiteY8" fmla="*/ 61200 h 611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4994" h="611997">
                <a:moveTo>
                  <a:pt x="0" y="61200"/>
                </a:moveTo>
                <a:cubicBezTo>
                  <a:pt x="0" y="27400"/>
                  <a:pt x="27400" y="0"/>
                  <a:pt x="61200" y="0"/>
                </a:cubicBezTo>
                <a:lnTo>
                  <a:pt x="973794" y="0"/>
                </a:lnTo>
                <a:cubicBezTo>
                  <a:pt x="1007594" y="0"/>
                  <a:pt x="1034994" y="27400"/>
                  <a:pt x="1034994" y="61200"/>
                </a:cubicBezTo>
                <a:lnTo>
                  <a:pt x="1034994" y="550797"/>
                </a:lnTo>
                <a:cubicBezTo>
                  <a:pt x="1034994" y="584597"/>
                  <a:pt x="1007594" y="611997"/>
                  <a:pt x="973794" y="611997"/>
                </a:cubicBezTo>
                <a:lnTo>
                  <a:pt x="61200" y="611997"/>
                </a:lnTo>
                <a:cubicBezTo>
                  <a:pt x="27400" y="611997"/>
                  <a:pt x="0" y="584597"/>
                  <a:pt x="0" y="550797"/>
                </a:cubicBezTo>
                <a:lnTo>
                  <a:pt x="0" y="612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815" tIns="26815" rIns="26815" bIns="2681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ملاک معتبر ملی بودن</a:t>
            </a:r>
            <a:endParaRPr lang="en-US" sz="1400" b="1" kern="1200" dirty="0">
              <a:cs typeface="B Mitra" panose="00000400000000000000" pitchFamily="2" charset="-78"/>
            </a:endParaRPr>
          </a:p>
        </p:txBody>
      </p:sp>
      <p:sp>
        <p:nvSpPr>
          <p:cNvPr id="6" name="Freeform 5"/>
          <p:cNvSpPr/>
          <p:nvPr/>
        </p:nvSpPr>
        <p:spPr>
          <a:xfrm rot="4242289">
            <a:off x="6843541" y="3671231"/>
            <a:ext cx="1252886" cy="17121"/>
          </a:xfrm>
          <a:custGeom>
            <a:avLst/>
            <a:gdLst>
              <a:gd name="connsiteX0" fmla="*/ 0 w 1252886"/>
              <a:gd name="connsiteY0" fmla="*/ 8560 h 17121"/>
              <a:gd name="connsiteX1" fmla="*/ 1252886 w 1252886"/>
              <a:gd name="connsiteY1" fmla="*/ 8560 h 1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52886" h="17121">
                <a:moveTo>
                  <a:pt x="1252886" y="8561"/>
                </a:moveTo>
                <a:lnTo>
                  <a:pt x="0" y="856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7822" tIns="-22763" rIns="607819" bIns="-22761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7" name="Freeform 6"/>
          <p:cNvSpPr/>
          <p:nvPr/>
        </p:nvSpPr>
        <p:spPr>
          <a:xfrm>
            <a:off x="6227991" y="2782538"/>
            <a:ext cx="1034994" cy="611997"/>
          </a:xfrm>
          <a:custGeom>
            <a:avLst/>
            <a:gdLst>
              <a:gd name="connsiteX0" fmla="*/ 0 w 1034994"/>
              <a:gd name="connsiteY0" fmla="*/ 61200 h 611997"/>
              <a:gd name="connsiteX1" fmla="*/ 61200 w 1034994"/>
              <a:gd name="connsiteY1" fmla="*/ 0 h 611997"/>
              <a:gd name="connsiteX2" fmla="*/ 973794 w 1034994"/>
              <a:gd name="connsiteY2" fmla="*/ 0 h 611997"/>
              <a:gd name="connsiteX3" fmla="*/ 1034994 w 1034994"/>
              <a:gd name="connsiteY3" fmla="*/ 61200 h 611997"/>
              <a:gd name="connsiteX4" fmla="*/ 1034994 w 1034994"/>
              <a:gd name="connsiteY4" fmla="*/ 550797 h 611997"/>
              <a:gd name="connsiteX5" fmla="*/ 973794 w 1034994"/>
              <a:gd name="connsiteY5" fmla="*/ 611997 h 611997"/>
              <a:gd name="connsiteX6" fmla="*/ 61200 w 1034994"/>
              <a:gd name="connsiteY6" fmla="*/ 611997 h 611997"/>
              <a:gd name="connsiteX7" fmla="*/ 0 w 1034994"/>
              <a:gd name="connsiteY7" fmla="*/ 550797 h 611997"/>
              <a:gd name="connsiteX8" fmla="*/ 0 w 1034994"/>
              <a:gd name="connsiteY8" fmla="*/ 61200 h 611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4994" h="611997">
                <a:moveTo>
                  <a:pt x="0" y="61200"/>
                </a:moveTo>
                <a:cubicBezTo>
                  <a:pt x="0" y="27400"/>
                  <a:pt x="27400" y="0"/>
                  <a:pt x="61200" y="0"/>
                </a:cubicBezTo>
                <a:lnTo>
                  <a:pt x="973794" y="0"/>
                </a:lnTo>
                <a:cubicBezTo>
                  <a:pt x="1007594" y="0"/>
                  <a:pt x="1034994" y="27400"/>
                  <a:pt x="1034994" y="61200"/>
                </a:cubicBezTo>
                <a:lnTo>
                  <a:pt x="1034994" y="550797"/>
                </a:lnTo>
                <a:cubicBezTo>
                  <a:pt x="1034994" y="584597"/>
                  <a:pt x="1007594" y="611997"/>
                  <a:pt x="973794" y="611997"/>
                </a:cubicBezTo>
                <a:lnTo>
                  <a:pt x="61200" y="611997"/>
                </a:lnTo>
                <a:cubicBezTo>
                  <a:pt x="27400" y="611997"/>
                  <a:pt x="0" y="584597"/>
                  <a:pt x="0" y="550797"/>
                </a:cubicBezTo>
                <a:lnTo>
                  <a:pt x="0" y="612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815" tIns="26815" rIns="26815" bIns="2681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itchFamily="2" charset="-78"/>
              </a:rPr>
              <a:t>ارزش مطلق داشته باشد</a:t>
            </a:r>
            <a:endParaRPr lang="en-US" sz="1400" b="1" kern="1200" dirty="0">
              <a:cs typeface="B Mitra" pitchFamily="2" charset="-78"/>
            </a:endParaRPr>
          </a:p>
        </p:txBody>
      </p:sp>
      <p:sp>
        <p:nvSpPr>
          <p:cNvPr id="8" name="Freeform 7"/>
          <p:cNvSpPr/>
          <p:nvPr/>
        </p:nvSpPr>
        <p:spPr>
          <a:xfrm rot="3636584">
            <a:off x="5599196" y="2712466"/>
            <a:ext cx="843592" cy="17122"/>
          </a:xfrm>
          <a:custGeom>
            <a:avLst/>
            <a:gdLst>
              <a:gd name="connsiteX0" fmla="*/ 0 w 843592"/>
              <a:gd name="connsiteY0" fmla="*/ 8560 h 17121"/>
              <a:gd name="connsiteX1" fmla="*/ 843592 w 843592"/>
              <a:gd name="connsiteY1" fmla="*/ 8560 h 1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3592" h="17121">
                <a:moveTo>
                  <a:pt x="843592" y="8561"/>
                </a:moveTo>
                <a:lnTo>
                  <a:pt x="0" y="85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3405" tIns="-12529" rIns="413407" bIns="-1252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9" name="Freeform 8"/>
          <p:cNvSpPr/>
          <p:nvPr/>
        </p:nvSpPr>
        <p:spPr>
          <a:xfrm>
            <a:off x="4778998" y="2047519"/>
            <a:ext cx="1034994" cy="611997"/>
          </a:xfrm>
          <a:custGeom>
            <a:avLst/>
            <a:gdLst>
              <a:gd name="connsiteX0" fmla="*/ 0 w 1034994"/>
              <a:gd name="connsiteY0" fmla="*/ 61200 h 611997"/>
              <a:gd name="connsiteX1" fmla="*/ 61200 w 1034994"/>
              <a:gd name="connsiteY1" fmla="*/ 0 h 611997"/>
              <a:gd name="connsiteX2" fmla="*/ 973794 w 1034994"/>
              <a:gd name="connsiteY2" fmla="*/ 0 h 611997"/>
              <a:gd name="connsiteX3" fmla="*/ 1034994 w 1034994"/>
              <a:gd name="connsiteY3" fmla="*/ 61200 h 611997"/>
              <a:gd name="connsiteX4" fmla="*/ 1034994 w 1034994"/>
              <a:gd name="connsiteY4" fmla="*/ 550797 h 611997"/>
              <a:gd name="connsiteX5" fmla="*/ 973794 w 1034994"/>
              <a:gd name="connsiteY5" fmla="*/ 611997 h 611997"/>
              <a:gd name="connsiteX6" fmla="*/ 61200 w 1034994"/>
              <a:gd name="connsiteY6" fmla="*/ 611997 h 611997"/>
              <a:gd name="connsiteX7" fmla="*/ 0 w 1034994"/>
              <a:gd name="connsiteY7" fmla="*/ 550797 h 611997"/>
              <a:gd name="connsiteX8" fmla="*/ 0 w 1034994"/>
              <a:gd name="connsiteY8" fmla="*/ 61200 h 611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4994" h="611997">
                <a:moveTo>
                  <a:pt x="0" y="61200"/>
                </a:moveTo>
                <a:cubicBezTo>
                  <a:pt x="0" y="27400"/>
                  <a:pt x="27400" y="0"/>
                  <a:pt x="61200" y="0"/>
                </a:cubicBezTo>
                <a:lnTo>
                  <a:pt x="973794" y="0"/>
                </a:lnTo>
                <a:cubicBezTo>
                  <a:pt x="1007594" y="0"/>
                  <a:pt x="1034994" y="27400"/>
                  <a:pt x="1034994" y="61200"/>
                </a:cubicBezTo>
                <a:lnTo>
                  <a:pt x="1034994" y="550797"/>
                </a:lnTo>
                <a:cubicBezTo>
                  <a:pt x="1034994" y="584597"/>
                  <a:pt x="1007594" y="611997"/>
                  <a:pt x="973794" y="611997"/>
                </a:cubicBezTo>
                <a:lnTo>
                  <a:pt x="61200" y="611997"/>
                </a:lnTo>
                <a:cubicBezTo>
                  <a:pt x="27400" y="611997"/>
                  <a:pt x="0" y="584597"/>
                  <a:pt x="0" y="550797"/>
                </a:cubicBezTo>
                <a:lnTo>
                  <a:pt x="0" y="612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815" tIns="26815" rIns="26815" bIns="2681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itchFamily="2" charset="-78"/>
              </a:rPr>
              <a:t>اسلام داعیه جهانی دارد</a:t>
            </a:r>
            <a:endParaRPr lang="fa-IR" sz="1400" b="1" kern="1200" dirty="0">
              <a:cs typeface="B Mitra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 rot="3391605">
            <a:off x="4196694" y="2031897"/>
            <a:ext cx="750611" cy="17122"/>
          </a:xfrm>
          <a:custGeom>
            <a:avLst/>
            <a:gdLst>
              <a:gd name="connsiteX0" fmla="*/ 0 w 750611"/>
              <a:gd name="connsiteY0" fmla="*/ 8560 h 17121"/>
              <a:gd name="connsiteX1" fmla="*/ 750611 w 750611"/>
              <a:gd name="connsiteY1" fmla="*/ 8560 h 1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50611" h="17121">
                <a:moveTo>
                  <a:pt x="750611" y="8561"/>
                </a:moveTo>
                <a:lnTo>
                  <a:pt x="0" y="85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9240" tIns="-10204" rIns="369241" bIns="-1020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1" name="Freeform 10"/>
          <p:cNvSpPr/>
          <p:nvPr/>
        </p:nvSpPr>
        <p:spPr>
          <a:xfrm>
            <a:off x="2094088" y="1421401"/>
            <a:ext cx="2270912" cy="611997"/>
          </a:xfrm>
          <a:custGeom>
            <a:avLst/>
            <a:gdLst>
              <a:gd name="connsiteX0" fmla="*/ 0 w 2270912"/>
              <a:gd name="connsiteY0" fmla="*/ 61200 h 611997"/>
              <a:gd name="connsiteX1" fmla="*/ 61200 w 2270912"/>
              <a:gd name="connsiteY1" fmla="*/ 0 h 611997"/>
              <a:gd name="connsiteX2" fmla="*/ 2209712 w 2270912"/>
              <a:gd name="connsiteY2" fmla="*/ 0 h 611997"/>
              <a:gd name="connsiteX3" fmla="*/ 2270912 w 2270912"/>
              <a:gd name="connsiteY3" fmla="*/ 61200 h 611997"/>
              <a:gd name="connsiteX4" fmla="*/ 2270912 w 2270912"/>
              <a:gd name="connsiteY4" fmla="*/ 550797 h 611997"/>
              <a:gd name="connsiteX5" fmla="*/ 2209712 w 2270912"/>
              <a:gd name="connsiteY5" fmla="*/ 611997 h 611997"/>
              <a:gd name="connsiteX6" fmla="*/ 61200 w 2270912"/>
              <a:gd name="connsiteY6" fmla="*/ 611997 h 611997"/>
              <a:gd name="connsiteX7" fmla="*/ 0 w 2270912"/>
              <a:gd name="connsiteY7" fmla="*/ 550797 h 611997"/>
              <a:gd name="connsiteX8" fmla="*/ 0 w 2270912"/>
              <a:gd name="connsiteY8" fmla="*/ 61200 h 611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70912" h="611997">
                <a:moveTo>
                  <a:pt x="0" y="61200"/>
                </a:moveTo>
                <a:cubicBezTo>
                  <a:pt x="0" y="27400"/>
                  <a:pt x="27400" y="0"/>
                  <a:pt x="61200" y="0"/>
                </a:cubicBezTo>
                <a:lnTo>
                  <a:pt x="2209712" y="0"/>
                </a:lnTo>
                <a:cubicBezTo>
                  <a:pt x="2243512" y="0"/>
                  <a:pt x="2270912" y="27400"/>
                  <a:pt x="2270912" y="61200"/>
                </a:cubicBezTo>
                <a:lnTo>
                  <a:pt x="2270912" y="550797"/>
                </a:lnTo>
                <a:cubicBezTo>
                  <a:pt x="2270912" y="584597"/>
                  <a:pt x="2243512" y="611997"/>
                  <a:pt x="2209712" y="611997"/>
                </a:cubicBezTo>
                <a:lnTo>
                  <a:pt x="61200" y="611997"/>
                </a:lnTo>
                <a:cubicBezTo>
                  <a:pt x="27400" y="611997"/>
                  <a:pt x="0" y="584597"/>
                  <a:pt x="0" y="550797"/>
                </a:cubicBezTo>
                <a:lnTo>
                  <a:pt x="0" y="612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815" tIns="26815" rIns="26815" bIns="2681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از اول بعثت، آيات جهانی بود: للعالمین؛ کافة للناس؛ ...</a:t>
            </a:r>
            <a:endParaRPr lang="en-US" sz="1400" b="1" kern="1200" dirty="0">
              <a:cs typeface="B Mitra" panose="00000400000000000000" pitchFamily="2" charset="-78"/>
            </a:endParaRPr>
          </a:p>
        </p:txBody>
      </p:sp>
      <p:sp>
        <p:nvSpPr>
          <p:cNvPr id="12" name="Freeform 11"/>
          <p:cNvSpPr/>
          <p:nvPr/>
        </p:nvSpPr>
        <p:spPr>
          <a:xfrm rot="21076750">
            <a:off x="4362579" y="2376708"/>
            <a:ext cx="418840" cy="17122"/>
          </a:xfrm>
          <a:custGeom>
            <a:avLst/>
            <a:gdLst>
              <a:gd name="connsiteX0" fmla="*/ 0 w 418840"/>
              <a:gd name="connsiteY0" fmla="*/ 8560 h 17121"/>
              <a:gd name="connsiteX1" fmla="*/ 418840 w 418840"/>
              <a:gd name="connsiteY1" fmla="*/ 8560 h 1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8840" h="17121">
                <a:moveTo>
                  <a:pt x="418840" y="8561"/>
                </a:moveTo>
                <a:lnTo>
                  <a:pt x="0" y="85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1648" tIns="-1910" rIns="211649" bIns="-1911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3" name="Freeform 12"/>
          <p:cNvSpPr/>
          <p:nvPr/>
        </p:nvSpPr>
        <p:spPr>
          <a:xfrm>
            <a:off x="2094088" y="2111023"/>
            <a:ext cx="2270912" cy="611997"/>
          </a:xfrm>
          <a:custGeom>
            <a:avLst/>
            <a:gdLst>
              <a:gd name="connsiteX0" fmla="*/ 0 w 2270912"/>
              <a:gd name="connsiteY0" fmla="*/ 61200 h 611997"/>
              <a:gd name="connsiteX1" fmla="*/ 61200 w 2270912"/>
              <a:gd name="connsiteY1" fmla="*/ 0 h 611997"/>
              <a:gd name="connsiteX2" fmla="*/ 2209712 w 2270912"/>
              <a:gd name="connsiteY2" fmla="*/ 0 h 611997"/>
              <a:gd name="connsiteX3" fmla="*/ 2270912 w 2270912"/>
              <a:gd name="connsiteY3" fmla="*/ 61200 h 611997"/>
              <a:gd name="connsiteX4" fmla="*/ 2270912 w 2270912"/>
              <a:gd name="connsiteY4" fmla="*/ 550797 h 611997"/>
              <a:gd name="connsiteX5" fmla="*/ 2209712 w 2270912"/>
              <a:gd name="connsiteY5" fmla="*/ 611997 h 611997"/>
              <a:gd name="connsiteX6" fmla="*/ 61200 w 2270912"/>
              <a:gd name="connsiteY6" fmla="*/ 611997 h 611997"/>
              <a:gd name="connsiteX7" fmla="*/ 0 w 2270912"/>
              <a:gd name="connsiteY7" fmla="*/ 550797 h 611997"/>
              <a:gd name="connsiteX8" fmla="*/ 0 w 2270912"/>
              <a:gd name="connsiteY8" fmla="*/ 61200 h 611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70912" h="611997">
                <a:moveTo>
                  <a:pt x="0" y="61200"/>
                </a:moveTo>
                <a:cubicBezTo>
                  <a:pt x="0" y="27400"/>
                  <a:pt x="27400" y="0"/>
                  <a:pt x="61200" y="0"/>
                </a:cubicBezTo>
                <a:lnTo>
                  <a:pt x="2209712" y="0"/>
                </a:lnTo>
                <a:cubicBezTo>
                  <a:pt x="2243512" y="0"/>
                  <a:pt x="2270912" y="27400"/>
                  <a:pt x="2270912" y="61200"/>
                </a:cubicBezTo>
                <a:lnTo>
                  <a:pt x="2270912" y="550797"/>
                </a:lnTo>
                <a:cubicBezTo>
                  <a:pt x="2270912" y="584597"/>
                  <a:pt x="2243512" y="611997"/>
                  <a:pt x="2209712" y="611997"/>
                </a:cubicBezTo>
                <a:lnTo>
                  <a:pt x="61200" y="611997"/>
                </a:lnTo>
                <a:cubicBezTo>
                  <a:pt x="27400" y="611997"/>
                  <a:pt x="0" y="584597"/>
                  <a:pt x="0" y="550797"/>
                </a:cubicBezTo>
                <a:lnTo>
                  <a:pt x="0" y="612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815" tIns="26815" rIns="26815" bIns="2681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عدم خطاب «یا ایها العرب» و بلکه بی‌اعتنایی به عرب</a:t>
            </a:r>
            <a:endParaRPr lang="en-US" sz="1400" b="1" kern="1200" dirty="0">
              <a:cs typeface="B Mitra" panose="00000400000000000000" pitchFamily="2" charset="-78"/>
            </a:endParaRPr>
          </a:p>
        </p:txBody>
      </p:sp>
      <p:sp>
        <p:nvSpPr>
          <p:cNvPr id="14" name="Freeform 13"/>
          <p:cNvSpPr/>
          <p:nvPr/>
        </p:nvSpPr>
        <p:spPr>
          <a:xfrm rot="18058649">
            <a:off x="4169826" y="2689766"/>
            <a:ext cx="804346" cy="17122"/>
          </a:xfrm>
          <a:custGeom>
            <a:avLst/>
            <a:gdLst>
              <a:gd name="connsiteX0" fmla="*/ 0 w 804346"/>
              <a:gd name="connsiteY0" fmla="*/ 8560 h 17121"/>
              <a:gd name="connsiteX1" fmla="*/ 804346 w 804346"/>
              <a:gd name="connsiteY1" fmla="*/ 8560 h 1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04346" h="17121">
                <a:moveTo>
                  <a:pt x="804346" y="8561"/>
                </a:moveTo>
                <a:lnTo>
                  <a:pt x="0" y="85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94763" tIns="-11547" rIns="394765" bIns="-1154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5" name="Freeform 14"/>
          <p:cNvSpPr/>
          <p:nvPr/>
        </p:nvSpPr>
        <p:spPr>
          <a:xfrm>
            <a:off x="2094088" y="2800645"/>
            <a:ext cx="2270912" cy="484988"/>
          </a:xfrm>
          <a:custGeom>
            <a:avLst/>
            <a:gdLst>
              <a:gd name="connsiteX0" fmla="*/ 0 w 2270912"/>
              <a:gd name="connsiteY0" fmla="*/ 48499 h 484988"/>
              <a:gd name="connsiteX1" fmla="*/ 48499 w 2270912"/>
              <a:gd name="connsiteY1" fmla="*/ 0 h 484988"/>
              <a:gd name="connsiteX2" fmla="*/ 2222413 w 2270912"/>
              <a:gd name="connsiteY2" fmla="*/ 0 h 484988"/>
              <a:gd name="connsiteX3" fmla="*/ 2270912 w 2270912"/>
              <a:gd name="connsiteY3" fmla="*/ 48499 h 484988"/>
              <a:gd name="connsiteX4" fmla="*/ 2270912 w 2270912"/>
              <a:gd name="connsiteY4" fmla="*/ 436489 h 484988"/>
              <a:gd name="connsiteX5" fmla="*/ 2222413 w 2270912"/>
              <a:gd name="connsiteY5" fmla="*/ 484988 h 484988"/>
              <a:gd name="connsiteX6" fmla="*/ 48499 w 2270912"/>
              <a:gd name="connsiteY6" fmla="*/ 484988 h 484988"/>
              <a:gd name="connsiteX7" fmla="*/ 0 w 2270912"/>
              <a:gd name="connsiteY7" fmla="*/ 436489 h 484988"/>
              <a:gd name="connsiteX8" fmla="*/ 0 w 2270912"/>
              <a:gd name="connsiteY8" fmla="*/ 48499 h 484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70912" h="484988">
                <a:moveTo>
                  <a:pt x="0" y="48499"/>
                </a:moveTo>
                <a:cubicBezTo>
                  <a:pt x="0" y="21714"/>
                  <a:pt x="21714" y="0"/>
                  <a:pt x="48499" y="0"/>
                </a:cubicBezTo>
                <a:lnTo>
                  <a:pt x="2222413" y="0"/>
                </a:lnTo>
                <a:cubicBezTo>
                  <a:pt x="2249198" y="0"/>
                  <a:pt x="2270912" y="21714"/>
                  <a:pt x="2270912" y="48499"/>
                </a:cubicBezTo>
                <a:lnTo>
                  <a:pt x="2270912" y="436489"/>
                </a:lnTo>
                <a:cubicBezTo>
                  <a:pt x="2270912" y="463274"/>
                  <a:pt x="2249198" y="484988"/>
                  <a:pt x="2222413" y="484988"/>
                </a:cubicBezTo>
                <a:lnTo>
                  <a:pt x="48499" y="484988"/>
                </a:lnTo>
                <a:cubicBezTo>
                  <a:pt x="21714" y="484988"/>
                  <a:pt x="0" y="463274"/>
                  <a:pt x="0" y="436489"/>
                </a:cubicBezTo>
                <a:lnTo>
                  <a:pt x="0" y="4849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095" tIns="23095" rIns="23095" bIns="2309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اساس دین‌ها بر جهان‌شمولی بوده</a:t>
            </a:r>
            <a:endParaRPr lang="en-US" sz="1400" b="1" kern="1200" dirty="0">
              <a:cs typeface="B Mitra" panose="00000400000000000000" pitchFamily="2" charset="-78"/>
            </a:endParaRPr>
          </a:p>
        </p:txBody>
      </p:sp>
      <p:sp>
        <p:nvSpPr>
          <p:cNvPr id="16" name="Freeform 15"/>
          <p:cNvSpPr/>
          <p:nvPr/>
        </p:nvSpPr>
        <p:spPr>
          <a:xfrm rot="18329114">
            <a:off x="5664401" y="3370336"/>
            <a:ext cx="713182" cy="17122"/>
          </a:xfrm>
          <a:custGeom>
            <a:avLst/>
            <a:gdLst>
              <a:gd name="connsiteX0" fmla="*/ 0 w 713182"/>
              <a:gd name="connsiteY0" fmla="*/ 8560 h 17121"/>
              <a:gd name="connsiteX1" fmla="*/ 713182 w 713182"/>
              <a:gd name="connsiteY1" fmla="*/ 8560 h 1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13182" h="17121">
                <a:moveTo>
                  <a:pt x="713182" y="8561"/>
                </a:moveTo>
                <a:lnTo>
                  <a:pt x="0" y="85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51462" tIns="-9269" rIns="351460" bIns="-926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7" name="Freeform 16"/>
          <p:cNvSpPr/>
          <p:nvPr/>
        </p:nvSpPr>
        <p:spPr>
          <a:xfrm>
            <a:off x="4778998" y="3208959"/>
            <a:ext cx="1034994" cy="920596"/>
          </a:xfrm>
          <a:custGeom>
            <a:avLst/>
            <a:gdLst>
              <a:gd name="connsiteX0" fmla="*/ 0 w 1034994"/>
              <a:gd name="connsiteY0" fmla="*/ 92060 h 920596"/>
              <a:gd name="connsiteX1" fmla="*/ 92060 w 1034994"/>
              <a:gd name="connsiteY1" fmla="*/ 0 h 920596"/>
              <a:gd name="connsiteX2" fmla="*/ 942934 w 1034994"/>
              <a:gd name="connsiteY2" fmla="*/ 0 h 920596"/>
              <a:gd name="connsiteX3" fmla="*/ 1034994 w 1034994"/>
              <a:gd name="connsiteY3" fmla="*/ 92060 h 920596"/>
              <a:gd name="connsiteX4" fmla="*/ 1034994 w 1034994"/>
              <a:gd name="connsiteY4" fmla="*/ 828536 h 920596"/>
              <a:gd name="connsiteX5" fmla="*/ 942934 w 1034994"/>
              <a:gd name="connsiteY5" fmla="*/ 920596 h 920596"/>
              <a:gd name="connsiteX6" fmla="*/ 92060 w 1034994"/>
              <a:gd name="connsiteY6" fmla="*/ 920596 h 920596"/>
              <a:gd name="connsiteX7" fmla="*/ 0 w 1034994"/>
              <a:gd name="connsiteY7" fmla="*/ 828536 h 920596"/>
              <a:gd name="connsiteX8" fmla="*/ 0 w 1034994"/>
              <a:gd name="connsiteY8" fmla="*/ 92060 h 920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4994" h="920596">
                <a:moveTo>
                  <a:pt x="0" y="92060"/>
                </a:moveTo>
                <a:cubicBezTo>
                  <a:pt x="0" y="41217"/>
                  <a:pt x="41217" y="0"/>
                  <a:pt x="92060" y="0"/>
                </a:cubicBezTo>
                <a:lnTo>
                  <a:pt x="942934" y="0"/>
                </a:lnTo>
                <a:cubicBezTo>
                  <a:pt x="993777" y="0"/>
                  <a:pt x="1034994" y="41217"/>
                  <a:pt x="1034994" y="92060"/>
                </a:cubicBezTo>
                <a:lnTo>
                  <a:pt x="1034994" y="828536"/>
                </a:lnTo>
                <a:cubicBezTo>
                  <a:pt x="1034994" y="879379"/>
                  <a:pt x="993777" y="920596"/>
                  <a:pt x="942934" y="920596"/>
                </a:cubicBezTo>
                <a:lnTo>
                  <a:pt x="92060" y="920596"/>
                </a:lnTo>
                <a:cubicBezTo>
                  <a:pt x="41217" y="920596"/>
                  <a:pt x="0" y="879379"/>
                  <a:pt x="0" y="828536"/>
                </a:cubicBezTo>
                <a:lnTo>
                  <a:pt x="0" y="9206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5853" tIns="35853" rIns="35853" bIns="35853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اسلام مقیاس‌های جهانی دارد</a:t>
            </a:r>
            <a:endParaRPr lang="en-US" sz="1400" b="1" kern="1200" dirty="0">
              <a:cs typeface="B Mitra" panose="00000400000000000000" pitchFamily="2" charset="-7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365001" y="3660695"/>
            <a:ext cx="413997" cy="17122"/>
          </a:xfrm>
          <a:custGeom>
            <a:avLst/>
            <a:gdLst>
              <a:gd name="connsiteX0" fmla="*/ 0 w 413997"/>
              <a:gd name="connsiteY0" fmla="*/ 8560 h 17121"/>
              <a:gd name="connsiteX1" fmla="*/ 413997 w 413997"/>
              <a:gd name="connsiteY1" fmla="*/ 8560 h 1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3997" h="17121">
                <a:moveTo>
                  <a:pt x="413997" y="8561"/>
                </a:moveTo>
                <a:lnTo>
                  <a:pt x="0" y="85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349" tIns="-1788" rIns="209349" bIns="-178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9" name="Freeform 18"/>
          <p:cNvSpPr/>
          <p:nvPr/>
        </p:nvSpPr>
        <p:spPr>
          <a:xfrm>
            <a:off x="3330006" y="3363258"/>
            <a:ext cx="1034994" cy="611997"/>
          </a:xfrm>
          <a:custGeom>
            <a:avLst/>
            <a:gdLst>
              <a:gd name="connsiteX0" fmla="*/ 0 w 1034994"/>
              <a:gd name="connsiteY0" fmla="*/ 61200 h 611997"/>
              <a:gd name="connsiteX1" fmla="*/ 61200 w 1034994"/>
              <a:gd name="connsiteY1" fmla="*/ 0 h 611997"/>
              <a:gd name="connsiteX2" fmla="*/ 973794 w 1034994"/>
              <a:gd name="connsiteY2" fmla="*/ 0 h 611997"/>
              <a:gd name="connsiteX3" fmla="*/ 1034994 w 1034994"/>
              <a:gd name="connsiteY3" fmla="*/ 61200 h 611997"/>
              <a:gd name="connsiteX4" fmla="*/ 1034994 w 1034994"/>
              <a:gd name="connsiteY4" fmla="*/ 550797 h 611997"/>
              <a:gd name="connsiteX5" fmla="*/ 973794 w 1034994"/>
              <a:gd name="connsiteY5" fmla="*/ 611997 h 611997"/>
              <a:gd name="connsiteX6" fmla="*/ 61200 w 1034994"/>
              <a:gd name="connsiteY6" fmla="*/ 611997 h 611997"/>
              <a:gd name="connsiteX7" fmla="*/ 0 w 1034994"/>
              <a:gd name="connsiteY7" fmla="*/ 550797 h 611997"/>
              <a:gd name="connsiteX8" fmla="*/ 0 w 1034994"/>
              <a:gd name="connsiteY8" fmla="*/ 61200 h 611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4994" h="611997">
                <a:moveTo>
                  <a:pt x="0" y="61200"/>
                </a:moveTo>
                <a:cubicBezTo>
                  <a:pt x="0" y="27400"/>
                  <a:pt x="27400" y="0"/>
                  <a:pt x="61200" y="0"/>
                </a:cubicBezTo>
                <a:lnTo>
                  <a:pt x="973794" y="0"/>
                </a:lnTo>
                <a:cubicBezTo>
                  <a:pt x="1007594" y="0"/>
                  <a:pt x="1034994" y="27400"/>
                  <a:pt x="1034994" y="61200"/>
                </a:cubicBezTo>
                <a:lnTo>
                  <a:pt x="1034994" y="550797"/>
                </a:lnTo>
                <a:cubicBezTo>
                  <a:pt x="1034994" y="584597"/>
                  <a:pt x="1007594" y="611997"/>
                  <a:pt x="973794" y="611997"/>
                </a:cubicBezTo>
                <a:lnTo>
                  <a:pt x="61200" y="611997"/>
                </a:lnTo>
                <a:cubicBezTo>
                  <a:pt x="27400" y="611997"/>
                  <a:pt x="0" y="584597"/>
                  <a:pt x="0" y="550797"/>
                </a:cubicBezTo>
                <a:lnTo>
                  <a:pt x="0" y="612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815" tIns="26815" rIns="26815" bIns="2681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مبارزه با تفاخر شعوب و قبیله</a:t>
            </a:r>
            <a:endParaRPr lang="en-US" sz="1400" b="1" kern="1200" dirty="0">
              <a:cs typeface="B Mitra" panose="00000400000000000000" pitchFamily="2" charset="-78"/>
            </a:endParaRPr>
          </a:p>
        </p:txBody>
      </p:sp>
      <p:sp>
        <p:nvSpPr>
          <p:cNvPr id="20" name="Freeform 19"/>
          <p:cNvSpPr/>
          <p:nvPr/>
        </p:nvSpPr>
        <p:spPr>
          <a:xfrm rot="17357711">
            <a:off x="6843541" y="4853742"/>
            <a:ext cx="1252886" cy="17121"/>
          </a:xfrm>
          <a:custGeom>
            <a:avLst/>
            <a:gdLst>
              <a:gd name="connsiteX0" fmla="*/ 0 w 1252886"/>
              <a:gd name="connsiteY0" fmla="*/ 8560 h 17121"/>
              <a:gd name="connsiteX1" fmla="*/ 1252886 w 1252886"/>
              <a:gd name="connsiteY1" fmla="*/ 8560 h 1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52886" h="17121">
                <a:moveTo>
                  <a:pt x="1252886" y="8561"/>
                </a:moveTo>
                <a:lnTo>
                  <a:pt x="0" y="856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7820" tIns="-22761" rIns="607821" bIns="-22763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1" name="Freeform 20"/>
          <p:cNvSpPr/>
          <p:nvPr/>
        </p:nvSpPr>
        <p:spPr>
          <a:xfrm>
            <a:off x="6227991" y="5147559"/>
            <a:ext cx="1034994" cy="611997"/>
          </a:xfrm>
          <a:custGeom>
            <a:avLst/>
            <a:gdLst>
              <a:gd name="connsiteX0" fmla="*/ 0 w 1034994"/>
              <a:gd name="connsiteY0" fmla="*/ 61200 h 611997"/>
              <a:gd name="connsiteX1" fmla="*/ 61200 w 1034994"/>
              <a:gd name="connsiteY1" fmla="*/ 0 h 611997"/>
              <a:gd name="connsiteX2" fmla="*/ 973794 w 1034994"/>
              <a:gd name="connsiteY2" fmla="*/ 0 h 611997"/>
              <a:gd name="connsiteX3" fmla="*/ 1034994 w 1034994"/>
              <a:gd name="connsiteY3" fmla="*/ 61200 h 611997"/>
              <a:gd name="connsiteX4" fmla="*/ 1034994 w 1034994"/>
              <a:gd name="connsiteY4" fmla="*/ 550797 h 611997"/>
              <a:gd name="connsiteX5" fmla="*/ 973794 w 1034994"/>
              <a:gd name="connsiteY5" fmla="*/ 611997 h 611997"/>
              <a:gd name="connsiteX6" fmla="*/ 61200 w 1034994"/>
              <a:gd name="connsiteY6" fmla="*/ 611997 h 611997"/>
              <a:gd name="connsiteX7" fmla="*/ 0 w 1034994"/>
              <a:gd name="connsiteY7" fmla="*/ 550797 h 611997"/>
              <a:gd name="connsiteX8" fmla="*/ 0 w 1034994"/>
              <a:gd name="connsiteY8" fmla="*/ 61200 h 611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4994" h="611997">
                <a:moveTo>
                  <a:pt x="0" y="61200"/>
                </a:moveTo>
                <a:cubicBezTo>
                  <a:pt x="0" y="27400"/>
                  <a:pt x="27400" y="0"/>
                  <a:pt x="61200" y="0"/>
                </a:cubicBezTo>
                <a:lnTo>
                  <a:pt x="973794" y="0"/>
                </a:lnTo>
                <a:cubicBezTo>
                  <a:pt x="1007594" y="0"/>
                  <a:pt x="1034994" y="27400"/>
                  <a:pt x="1034994" y="61200"/>
                </a:cubicBezTo>
                <a:lnTo>
                  <a:pt x="1034994" y="550797"/>
                </a:lnTo>
                <a:cubicBezTo>
                  <a:pt x="1034994" y="584597"/>
                  <a:pt x="1007594" y="611997"/>
                  <a:pt x="973794" y="611997"/>
                </a:cubicBezTo>
                <a:lnTo>
                  <a:pt x="61200" y="611997"/>
                </a:lnTo>
                <a:cubicBezTo>
                  <a:pt x="27400" y="611997"/>
                  <a:pt x="0" y="584597"/>
                  <a:pt x="0" y="550797"/>
                </a:cubicBezTo>
                <a:lnTo>
                  <a:pt x="0" y="612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815" tIns="26815" rIns="26815" bIns="2681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itchFamily="2" charset="-78"/>
              </a:rPr>
              <a:t>با رغبت پذیرفته باشند</a:t>
            </a:r>
            <a:endParaRPr lang="fa-IR" sz="1400" b="1" kern="1200" dirty="0">
              <a:cs typeface="B Mitra" pitchFamily="2" charset="-7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5813993" y="5444997"/>
            <a:ext cx="413998" cy="17121"/>
          </a:xfrm>
          <a:custGeom>
            <a:avLst/>
            <a:gdLst>
              <a:gd name="connsiteX0" fmla="*/ 0 w 413997"/>
              <a:gd name="connsiteY0" fmla="*/ 8560 h 17121"/>
              <a:gd name="connsiteX1" fmla="*/ 413997 w 413997"/>
              <a:gd name="connsiteY1" fmla="*/ 8560 h 1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3997" h="17121">
                <a:moveTo>
                  <a:pt x="413997" y="8561"/>
                </a:moveTo>
                <a:lnTo>
                  <a:pt x="0" y="85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349" tIns="-1789" rIns="209350" bIns="-178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3" name="Freeform 22"/>
          <p:cNvSpPr/>
          <p:nvPr/>
        </p:nvSpPr>
        <p:spPr>
          <a:xfrm>
            <a:off x="4778998" y="5009095"/>
            <a:ext cx="1034994" cy="888925"/>
          </a:xfrm>
          <a:custGeom>
            <a:avLst/>
            <a:gdLst>
              <a:gd name="connsiteX0" fmla="*/ 0 w 1034994"/>
              <a:gd name="connsiteY0" fmla="*/ 88893 h 888925"/>
              <a:gd name="connsiteX1" fmla="*/ 88893 w 1034994"/>
              <a:gd name="connsiteY1" fmla="*/ 0 h 888925"/>
              <a:gd name="connsiteX2" fmla="*/ 946102 w 1034994"/>
              <a:gd name="connsiteY2" fmla="*/ 0 h 888925"/>
              <a:gd name="connsiteX3" fmla="*/ 1034995 w 1034994"/>
              <a:gd name="connsiteY3" fmla="*/ 88893 h 888925"/>
              <a:gd name="connsiteX4" fmla="*/ 1034994 w 1034994"/>
              <a:gd name="connsiteY4" fmla="*/ 800033 h 888925"/>
              <a:gd name="connsiteX5" fmla="*/ 946101 w 1034994"/>
              <a:gd name="connsiteY5" fmla="*/ 888926 h 888925"/>
              <a:gd name="connsiteX6" fmla="*/ 88893 w 1034994"/>
              <a:gd name="connsiteY6" fmla="*/ 888925 h 888925"/>
              <a:gd name="connsiteX7" fmla="*/ 0 w 1034994"/>
              <a:gd name="connsiteY7" fmla="*/ 800032 h 888925"/>
              <a:gd name="connsiteX8" fmla="*/ 0 w 1034994"/>
              <a:gd name="connsiteY8" fmla="*/ 88893 h 888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4994" h="888925">
                <a:moveTo>
                  <a:pt x="0" y="88893"/>
                </a:moveTo>
                <a:cubicBezTo>
                  <a:pt x="0" y="39799"/>
                  <a:pt x="39799" y="0"/>
                  <a:pt x="88893" y="0"/>
                </a:cubicBezTo>
                <a:lnTo>
                  <a:pt x="946102" y="0"/>
                </a:lnTo>
                <a:cubicBezTo>
                  <a:pt x="995196" y="0"/>
                  <a:pt x="1034995" y="39799"/>
                  <a:pt x="1034995" y="88893"/>
                </a:cubicBezTo>
                <a:cubicBezTo>
                  <a:pt x="1034995" y="325940"/>
                  <a:pt x="1034994" y="562986"/>
                  <a:pt x="1034994" y="800033"/>
                </a:cubicBezTo>
                <a:cubicBezTo>
                  <a:pt x="1034994" y="849127"/>
                  <a:pt x="995195" y="888926"/>
                  <a:pt x="946101" y="888926"/>
                </a:cubicBezTo>
                <a:lnTo>
                  <a:pt x="88893" y="888925"/>
                </a:lnTo>
                <a:cubicBezTo>
                  <a:pt x="39799" y="888925"/>
                  <a:pt x="0" y="849126"/>
                  <a:pt x="0" y="800032"/>
                </a:cubicBezTo>
                <a:lnTo>
                  <a:pt x="0" y="88893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926" tIns="34926" rIns="34926" bIns="3492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ایرانیان اسلام را با رغبت پذیرا شدند</a:t>
            </a:r>
          </a:p>
        </p:txBody>
      </p:sp>
      <p:sp>
        <p:nvSpPr>
          <p:cNvPr id="24" name="Freeform 23"/>
          <p:cNvSpPr/>
          <p:nvPr/>
        </p:nvSpPr>
        <p:spPr>
          <a:xfrm rot="4157030">
            <a:off x="3986825" y="4897657"/>
            <a:ext cx="1170348" cy="17122"/>
          </a:xfrm>
          <a:custGeom>
            <a:avLst/>
            <a:gdLst>
              <a:gd name="connsiteX0" fmla="*/ 0 w 1170348"/>
              <a:gd name="connsiteY0" fmla="*/ 8560 h 17121"/>
              <a:gd name="connsiteX1" fmla="*/ 1170348 w 1170348"/>
              <a:gd name="connsiteY1" fmla="*/ 8560 h 1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70348" h="17121">
                <a:moveTo>
                  <a:pt x="1170348" y="8561"/>
                </a:moveTo>
                <a:lnTo>
                  <a:pt x="0" y="85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68616" tIns="-20698" rIns="568614" bIns="-20698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5" name="Freeform 24"/>
          <p:cNvSpPr/>
          <p:nvPr/>
        </p:nvSpPr>
        <p:spPr>
          <a:xfrm>
            <a:off x="3330006" y="4052880"/>
            <a:ext cx="1034994" cy="611997"/>
          </a:xfrm>
          <a:custGeom>
            <a:avLst/>
            <a:gdLst>
              <a:gd name="connsiteX0" fmla="*/ 0 w 1034994"/>
              <a:gd name="connsiteY0" fmla="*/ 61200 h 611997"/>
              <a:gd name="connsiteX1" fmla="*/ 61200 w 1034994"/>
              <a:gd name="connsiteY1" fmla="*/ 0 h 611997"/>
              <a:gd name="connsiteX2" fmla="*/ 973794 w 1034994"/>
              <a:gd name="connsiteY2" fmla="*/ 0 h 611997"/>
              <a:gd name="connsiteX3" fmla="*/ 1034994 w 1034994"/>
              <a:gd name="connsiteY3" fmla="*/ 61200 h 611997"/>
              <a:gd name="connsiteX4" fmla="*/ 1034994 w 1034994"/>
              <a:gd name="connsiteY4" fmla="*/ 550797 h 611997"/>
              <a:gd name="connsiteX5" fmla="*/ 973794 w 1034994"/>
              <a:gd name="connsiteY5" fmla="*/ 611997 h 611997"/>
              <a:gd name="connsiteX6" fmla="*/ 61200 w 1034994"/>
              <a:gd name="connsiteY6" fmla="*/ 611997 h 611997"/>
              <a:gd name="connsiteX7" fmla="*/ 0 w 1034994"/>
              <a:gd name="connsiteY7" fmla="*/ 550797 h 611997"/>
              <a:gd name="connsiteX8" fmla="*/ 0 w 1034994"/>
              <a:gd name="connsiteY8" fmla="*/ 61200 h 611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4994" h="611997">
                <a:moveTo>
                  <a:pt x="0" y="61200"/>
                </a:moveTo>
                <a:cubicBezTo>
                  <a:pt x="0" y="27400"/>
                  <a:pt x="27400" y="0"/>
                  <a:pt x="61200" y="0"/>
                </a:cubicBezTo>
                <a:lnTo>
                  <a:pt x="973794" y="0"/>
                </a:lnTo>
                <a:cubicBezTo>
                  <a:pt x="1007594" y="0"/>
                  <a:pt x="1034994" y="27400"/>
                  <a:pt x="1034994" y="61200"/>
                </a:cubicBezTo>
                <a:lnTo>
                  <a:pt x="1034994" y="550797"/>
                </a:lnTo>
                <a:cubicBezTo>
                  <a:pt x="1034994" y="584597"/>
                  <a:pt x="1007594" y="611997"/>
                  <a:pt x="973794" y="611997"/>
                </a:cubicBezTo>
                <a:lnTo>
                  <a:pt x="61200" y="611997"/>
                </a:lnTo>
                <a:cubicBezTo>
                  <a:pt x="27400" y="611997"/>
                  <a:pt x="0" y="584597"/>
                  <a:pt x="0" y="550797"/>
                </a:cubicBezTo>
                <a:lnTo>
                  <a:pt x="0" y="612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815" tIns="26815" rIns="26815" bIns="2681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نفوذ تدریجی اسلام در ایران</a:t>
            </a:r>
          </a:p>
        </p:txBody>
      </p:sp>
      <p:sp>
        <p:nvSpPr>
          <p:cNvPr id="26" name="Freeform 25"/>
          <p:cNvSpPr/>
          <p:nvPr/>
        </p:nvSpPr>
        <p:spPr>
          <a:xfrm rot="3541351">
            <a:off x="2720834" y="4005506"/>
            <a:ext cx="804347" cy="17122"/>
          </a:xfrm>
          <a:custGeom>
            <a:avLst/>
            <a:gdLst>
              <a:gd name="connsiteX0" fmla="*/ 0 w 804346"/>
              <a:gd name="connsiteY0" fmla="*/ 8560 h 17121"/>
              <a:gd name="connsiteX1" fmla="*/ 804346 w 804346"/>
              <a:gd name="connsiteY1" fmla="*/ 8560 h 1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04346" h="17121">
                <a:moveTo>
                  <a:pt x="804346" y="8561"/>
                </a:moveTo>
                <a:lnTo>
                  <a:pt x="0" y="85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94764" tIns="-11547" rIns="394765" bIns="-1154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7" name="Freeform 26"/>
          <p:cNvSpPr/>
          <p:nvPr/>
        </p:nvSpPr>
        <p:spPr>
          <a:xfrm>
            <a:off x="1881013" y="3363258"/>
            <a:ext cx="1034994" cy="611997"/>
          </a:xfrm>
          <a:custGeom>
            <a:avLst/>
            <a:gdLst>
              <a:gd name="connsiteX0" fmla="*/ 0 w 1034994"/>
              <a:gd name="connsiteY0" fmla="*/ 61200 h 611997"/>
              <a:gd name="connsiteX1" fmla="*/ 61200 w 1034994"/>
              <a:gd name="connsiteY1" fmla="*/ 0 h 611997"/>
              <a:gd name="connsiteX2" fmla="*/ 973794 w 1034994"/>
              <a:gd name="connsiteY2" fmla="*/ 0 h 611997"/>
              <a:gd name="connsiteX3" fmla="*/ 1034994 w 1034994"/>
              <a:gd name="connsiteY3" fmla="*/ 61200 h 611997"/>
              <a:gd name="connsiteX4" fmla="*/ 1034994 w 1034994"/>
              <a:gd name="connsiteY4" fmla="*/ 550797 h 611997"/>
              <a:gd name="connsiteX5" fmla="*/ 973794 w 1034994"/>
              <a:gd name="connsiteY5" fmla="*/ 611997 h 611997"/>
              <a:gd name="connsiteX6" fmla="*/ 61200 w 1034994"/>
              <a:gd name="connsiteY6" fmla="*/ 611997 h 611997"/>
              <a:gd name="connsiteX7" fmla="*/ 0 w 1034994"/>
              <a:gd name="connsiteY7" fmla="*/ 550797 h 611997"/>
              <a:gd name="connsiteX8" fmla="*/ 0 w 1034994"/>
              <a:gd name="connsiteY8" fmla="*/ 61200 h 611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4994" h="611997">
                <a:moveTo>
                  <a:pt x="0" y="61200"/>
                </a:moveTo>
                <a:cubicBezTo>
                  <a:pt x="0" y="27400"/>
                  <a:pt x="27400" y="0"/>
                  <a:pt x="61200" y="0"/>
                </a:cubicBezTo>
                <a:lnTo>
                  <a:pt x="973794" y="0"/>
                </a:lnTo>
                <a:cubicBezTo>
                  <a:pt x="1007594" y="0"/>
                  <a:pt x="1034994" y="27400"/>
                  <a:pt x="1034994" y="61200"/>
                </a:cubicBezTo>
                <a:lnTo>
                  <a:pt x="1034994" y="550797"/>
                </a:lnTo>
                <a:cubicBezTo>
                  <a:pt x="1034994" y="584597"/>
                  <a:pt x="1007594" y="611997"/>
                  <a:pt x="973794" y="611997"/>
                </a:cubicBezTo>
                <a:lnTo>
                  <a:pt x="61200" y="611997"/>
                </a:lnTo>
                <a:cubicBezTo>
                  <a:pt x="27400" y="611997"/>
                  <a:pt x="0" y="584597"/>
                  <a:pt x="0" y="550797"/>
                </a:cubicBezTo>
                <a:lnTo>
                  <a:pt x="0" y="612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815" tIns="26815" rIns="26815" bIns="2681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نفوذ اسلام در ادبیات فارسی</a:t>
            </a:r>
          </a:p>
        </p:txBody>
      </p:sp>
      <p:sp>
        <p:nvSpPr>
          <p:cNvPr id="28" name="Freeform 27"/>
          <p:cNvSpPr/>
          <p:nvPr/>
        </p:nvSpPr>
        <p:spPr>
          <a:xfrm>
            <a:off x="2916008" y="4350317"/>
            <a:ext cx="413998" cy="17122"/>
          </a:xfrm>
          <a:custGeom>
            <a:avLst/>
            <a:gdLst>
              <a:gd name="connsiteX0" fmla="*/ 0 w 413997"/>
              <a:gd name="connsiteY0" fmla="*/ 8560 h 17121"/>
              <a:gd name="connsiteX1" fmla="*/ 413997 w 413997"/>
              <a:gd name="connsiteY1" fmla="*/ 8560 h 1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3997" h="17121">
                <a:moveTo>
                  <a:pt x="413997" y="8561"/>
                </a:moveTo>
                <a:lnTo>
                  <a:pt x="0" y="85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349" tIns="-1788" rIns="209350" bIns="-178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9" name="Freeform 28"/>
          <p:cNvSpPr/>
          <p:nvPr/>
        </p:nvSpPr>
        <p:spPr>
          <a:xfrm>
            <a:off x="1014588" y="4052880"/>
            <a:ext cx="1901419" cy="611997"/>
          </a:xfrm>
          <a:custGeom>
            <a:avLst/>
            <a:gdLst>
              <a:gd name="connsiteX0" fmla="*/ 0 w 1901419"/>
              <a:gd name="connsiteY0" fmla="*/ 61200 h 611997"/>
              <a:gd name="connsiteX1" fmla="*/ 61200 w 1901419"/>
              <a:gd name="connsiteY1" fmla="*/ 0 h 611997"/>
              <a:gd name="connsiteX2" fmla="*/ 1840219 w 1901419"/>
              <a:gd name="connsiteY2" fmla="*/ 0 h 611997"/>
              <a:gd name="connsiteX3" fmla="*/ 1901419 w 1901419"/>
              <a:gd name="connsiteY3" fmla="*/ 61200 h 611997"/>
              <a:gd name="connsiteX4" fmla="*/ 1901419 w 1901419"/>
              <a:gd name="connsiteY4" fmla="*/ 550797 h 611997"/>
              <a:gd name="connsiteX5" fmla="*/ 1840219 w 1901419"/>
              <a:gd name="connsiteY5" fmla="*/ 611997 h 611997"/>
              <a:gd name="connsiteX6" fmla="*/ 61200 w 1901419"/>
              <a:gd name="connsiteY6" fmla="*/ 611997 h 611997"/>
              <a:gd name="connsiteX7" fmla="*/ 0 w 1901419"/>
              <a:gd name="connsiteY7" fmla="*/ 550797 h 611997"/>
              <a:gd name="connsiteX8" fmla="*/ 0 w 1901419"/>
              <a:gd name="connsiteY8" fmla="*/ 61200 h 611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1419" h="611997">
                <a:moveTo>
                  <a:pt x="0" y="61200"/>
                </a:moveTo>
                <a:cubicBezTo>
                  <a:pt x="0" y="27400"/>
                  <a:pt x="27400" y="0"/>
                  <a:pt x="61200" y="0"/>
                </a:cubicBezTo>
                <a:lnTo>
                  <a:pt x="1840219" y="0"/>
                </a:lnTo>
                <a:cubicBezTo>
                  <a:pt x="1874019" y="0"/>
                  <a:pt x="1901419" y="27400"/>
                  <a:pt x="1901419" y="61200"/>
                </a:cubicBezTo>
                <a:lnTo>
                  <a:pt x="1901419" y="550797"/>
                </a:lnTo>
                <a:cubicBezTo>
                  <a:pt x="1901419" y="584597"/>
                  <a:pt x="1874019" y="611997"/>
                  <a:pt x="1840219" y="611997"/>
                </a:cubicBezTo>
                <a:lnTo>
                  <a:pt x="61200" y="611997"/>
                </a:lnTo>
                <a:cubicBezTo>
                  <a:pt x="27400" y="611997"/>
                  <a:pt x="0" y="584597"/>
                  <a:pt x="0" y="550797"/>
                </a:cubicBezTo>
                <a:lnTo>
                  <a:pt x="0" y="612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815" tIns="26815" rIns="26815" bIns="2681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عدم برگشت از اسلام بعد از استقلال سیاسی</a:t>
            </a:r>
          </a:p>
        </p:txBody>
      </p:sp>
      <p:sp>
        <p:nvSpPr>
          <p:cNvPr id="30" name="Freeform 29"/>
          <p:cNvSpPr/>
          <p:nvPr/>
        </p:nvSpPr>
        <p:spPr>
          <a:xfrm rot="18058649">
            <a:off x="2720834" y="4695128"/>
            <a:ext cx="804347" cy="17122"/>
          </a:xfrm>
          <a:custGeom>
            <a:avLst/>
            <a:gdLst>
              <a:gd name="connsiteX0" fmla="*/ 0 w 804346"/>
              <a:gd name="connsiteY0" fmla="*/ 8560 h 17121"/>
              <a:gd name="connsiteX1" fmla="*/ 804346 w 804346"/>
              <a:gd name="connsiteY1" fmla="*/ 8560 h 1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04346" h="17121">
                <a:moveTo>
                  <a:pt x="804346" y="8561"/>
                </a:moveTo>
                <a:lnTo>
                  <a:pt x="0" y="85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94762" tIns="-11548" rIns="394767" bIns="-11548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1" name="Freeform 30"/>
          <p:cNvSpPr/>
          <p:nvPr/>
        </p:nvSpPr>
        <p:spPr>
          <a:xfrm>
            <a:off x="1529043" y="4742503"/>
            <a:ext cx="1386965" cy="611997"/>
          </a:xfrm>
          <a:custGeom>
            <a:avLst/>
            <a:gdLst>
              <a:gd name="connsiteX0" fmla="*/ 0 w 1386965"/>
              <a:gd name="connsiteY0" fmla="*/ 61200 h 611997"/>
              <a:gd name="connsiteX1" fmla="*/ 61200 w 1386965"/>
              <a:gd name="connsiteY1" fmla="*/ 0 h 611997"/>
              <a:gd name="connsiteX2" fmla="*/ 1325765 w 1386965"/>
              <a:gd name="connsiteY2" fmla="*/ 0 h 611997"/>
              <a:gd name="connsiteX3" fmla="*/ 1386965 w 1386965"/>
              <a:gd name="connsiteY3" fmla="*/ 61200 h 611997"/>
              <a:gd name="connsiteX4" fmla="*/ 1386965 w 1386965"/>
              <a:gd name="connsiteY4" fmla="*/ 550797 h 611997"/>
              <a:gd name="connsiteX5" fmla="*/ 1325765 w 1386965"/>
              <a:gd name="connsiteY5" fmla="*/ 611997 h 611997"/>
              <a:gd name="connsiteX6" fmla="*/ 61200 w 1386965"/>
              <a:gd name="connsiteY6" fmla="*/ 611997 h 611997"/>
              <a:gd name="connsiteX7" fmla="*/ 0 w 1386965"/>
              <a:gd name="connsiteY7" fmla="*/ 550797 h 611997"/>
              <a:gd name="connsiteX8" fmla="*/ 0 w 1386965"/>
              <a:gd name="connsiteY8" fmla="*/ 61200 h 611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86965" h="611997">
                <a:moveTo>
                  <a:pt x="0" y="61200"/>
                </a:moveTo>
                <a:cubicBezTo>
                  <a:pt x="0" y="27400"/>
                  <a:pt x="27400" y="0"/>
                  <a:pt x="61200" y="0"/>
                </a:cubicBezTo>
                <a:lnTo>
                  <a:pt x="1325765" y="0"/>
                </a:lnTo>
                <a:cubicBezTo>
                  <a:pt x="1359565" y="0"/>
                  <a:pt x="1386965" y="27400"/>
                  <a:pt x="1386965" y="61200"/>
                </a:cubicBezTo>
                <a:lnTo>
                  <a:pt x="1386965" y="550797"/>
                </a:lnTo>
                <a:cubicBezTo>
                  <a:pt x="1386965" y="584597"/>
                  <a:pt x="1359565" y="611997"/>
                  <a:pt x="1325765" y="611997"/>
                </a:cubicBezTo>
                <a:lnTo>
                  <a:pt x="61200" y="611997"/>
                </a:lnTo>
                <a:cubicBezTo>
                  <a:pt x="27400" y="611997"/>
                  <a:pt x="0" y="584597"/>
                  <a:pt x="0" y="550797"/>
                </a:cubicBezTo>
                <a:lnTo>
                  <a:pt x="0" y="612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815" tIns="26815" rIns="26815" bIns="2681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نقش‌آفرینی جدی در گسترش اسلام</a:t>
            </a:r>
          </a:p>
        </p:txBody>
      </p:sp>
      <p:sp>
        <p:nvSpPr>
          <p:cNvPr id="32" name="Freeform 31"/>
          <p:cNvSpPr/>
          <p:nvPr/>
        </p:nvSpPr>
        <p:spPr>
          <a:xfrm rot="19529817">
            <a:off x="4320816" y="5587279"/>
            <a:ext cx="502367" cy="17122"/>
          </a:xfrm>
          <a:custGeom>
            <a:avLst/>
            <a:gdLst>
              <a:gd name="connsiteX0" fmla="*/ 0 w 502366"/>
              <a:gd name="connsiteY0" fmla="*/ 8560 h 17121"/>
              <a:gd name="connsiteX1" fmla="*/ 502366 w 502366"/>
              <a:gd name="connsiteY1" fmla="*/ 8560 h 1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2366" h="17121">
                <a:moveTo>
                  <a:pt x="502366" y="8561"/>
                </a:moveTo>
                <a:lnTo>
                  <a:pt x="0" y="85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1323" tIns="-3998" rIns="251325" bIns="-399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3" name="Freeform 32"/>
          <p:cNvSpPr/>
          <p:nvPr/>
        </p:nvSpPr>
        <p:spPr>
          <a:xfrm>
            <a:off x="3330006" y="5311633"/>
            <a:ext cx="1034994" cy="852980"/>
          </a:xfrm>
          <a:custGeom>
            <a:avLst/>
            <a:gdLst>
              <a:gd name="connsiteX0" fmla="*/ 0 w 1034994"/>
              <a:gd name="connsiteY0" fmla="*/ 85298 h 852980"/>
              <a:gd name="connsiteX1" fmla="*/ 85298 w 1034994"/>
              <a:gd name="connsiteY1" fmla="*/ 0 h 852980"/>
              <a:gd name="connsiteX2" fmla="*/ 949696 w 1034994"/>
              <a:gd name="connsiteY2" fmla="*/ 0 h 852980"/>
              <a:gd name="connsiteX3" fmla="*/ 1034994 w 1034994"/>
              <a:gd name="connsiteY3" fmla="*/ 85298 h 852980"/>
              <a:gd name="connsiteX4" fmla="*/ 1034994 w 1034994"/>
              <a:gd name="connsiteY4" fmla="*/ 767682 h 852980"/>
              <a:gd name="connsiteX5" fmla="*/ 949696 w 1034994"/>
              <a:gd name="connsiteY5" fmla="*/ 852980 h 852980"/>
              <a:gd name="connsiteX6" fmla="*/ 85298 w 1034994"/>
              <a:gd name="connsiteY6" fmla="*/ 852980 h 852980"/>
              <a:gd name="connsiteX7" fmla="*/ 0 w 1034994"/>
              <a:gd name="connsiteY7" fmla="*/ 767682 h 852980"/>
              <a:gd name="connsiteX8" fmla="*/ 0 w 1034994"/>
              <a:gd name="connsiteY8" fmla="*/ 85298 h 85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4994" h="852980">
                <a:moveTo>
                  <a:pt x="0" y="85298"/>
                </a:moveTo>
                <a:cubicBezTo>
                  <a:pt x="0" y="38189"/>
                  <a:pt x="38189" y="0"/>
                  <a:pt x="85298" y="0"/>
                </a:cubicBezTo>
                <a:lnTo>
                  <a:pt x="949696" y="0"/>
                </a:lnTo>
                <a:cubicBezTo>
                  <a:pt x="996805" y="0"/>
                  <a:pt x="1034994" y="38189"/>
                  <a:pt x="1034994" y="85298"/>
                </a:cubicBezTo>
                <a:lnTo>
                  <a:pt x="1034994" y="767682"/>
                </a:lnTo>
                <a:cubicBezTo>
                  <a:pt x="1034994" y="814791"/>
                  <a:pt x="996805" y="852980"/>
                  <a:pt x="949696" y="852980"/>
                </a:cubicBezTo>
                <a:lnTo>
                  <a:pt x="85298" y="852980"/>
                </a:lnTo>
                <a:cubicBezTo>
                  <a:pt x="38189" y="852980"/>
                  <a:pt x="0" y="814791"/>
                  <a:pt x="0" y="767682"/>
                </a:cubicBezTo>
                <a:lnTo>
                  <a:pt x="0" y="85298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3" tIns="33873" rIns="33873" bIns="33873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تحلیل شکست ایرانیان از مسلمانان</a:t>
            </a:r>
          </a:p>
        </p:txBody>
      </p:sp>
      <p:sp>
        <p:nvSpPr>
          <p:cNvPr id="34" name="Freeform 33"/>
          <p:cNvSpPr/>
          <p:nvPr/>
        </p:nvSpPr>
        <p:spPr>
          <a:xfrm>
            <a:off x="2916008" y="5729562"/>
            <a:ext cx="413998" cy="17121"/>
          </a:xfrm>
          <a:custGeom>
            <a:avLst/>
            <a:gdLst>
              <a:gd name="connsiteX0" fmla="*/ 0 w 413997"/>
              <a:gd name="connsiteY0" fmla="*/ 8560 h 17121"/>
              <a:gd name="connsiteX1" fmla="*/ 413997 w 413997"/>
              <a:gd name="connsiteY1" fmla="*/ 8560 h 1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3997" h="17121">
                <a:moveTo>
                  <a:pt x="413997" y="8561"/>
                </a:moveTo>
                <a:lnTo>
                  <a:pt x="0" y="85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349" tIns="-1789" rIns="209350" bIns="-178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5" name="Freeform 34"/>
          <p:cNvSpPr/>
          <p:nvPr/>
        </p:nvSpPr>
        <p:spPr>
          <a:xfrm>
            <a:off x="1881013" y="5432125"/>
            <a:ext cx="1034994" cy="611997"/>
          </a:xfrm>
          <a:custGeom>
            <a:avLst/>
            <a:gdLst>
              <a:gd name="connsiteX0" fmla="*/ 0 w 1034994"/>
              <a:gd name="connsiteY0" fmla="*/ 61200 h 611997"/>
              <a:gd name="connsiteX1" fmla="*/ 61200 w 1034994"/>
              <a:gd name="connsiteY1" fmla="*/ 0 h 611997"/>
              <a:gd name="connsiteX2" fmla="*/ 973794 w 1034994"/>
              <a:gd name="connsiteY2" fmla="*/ 0 h 611997"/>
              <a:gd name="connsiteX3" fmla="*/ 1034994 w 1034994"/>
              <a:gd name="connsiteY3" fmla="*/ 61200 h 611997"/>
              <a:gd name="connsiteX4" fmla="*/ 1034994 w 1034994"/>
              <a:gd name="connsiteY4" fmla="*/ 550797 h 611997"/>
              <a:gd name="connsiteX5" fmla="*/ 973794 w 1034994"/>
              <a:gd name="connsiteY5" fmla="*/ 611997 h 611997"/>
              <a:gd name="connsiteX6" fmla="*/ 61200 w 1034994"/>
              <a:gd name="connsiteY6" fmla="*/ 611997 h 611997"/>
              <a:gd name="connsiteX7" fmla="*/ 0 w 1034994"/>
              <a:gd name="connsiteY7" fmla="*/ 550797 h 611997"/>
              <a:gd name="connsiteX8" fmla="*/ 0 w 1034994"/>
              <a:gd name="connsiteY8" fmla="*/ 61200 h 611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4994" h="611997">
                <a:moveTo>
                  <a:pt x="0" y="61200"/>
                </a:moveTo>
                <a:cubicBezTo>
                  <a:pt x="0" y="27400"/>
                  <a:pt x="27400" y="0"/>
                  <a:pt x="61200" y="0"/>
                </a:cubicBezTo>
                <a:lnTo>
                  <a:pt x="973794" y="0"/>
                </a:lnTo>
                <a:cubicBezTo>
                  <a:pt x="1007594" y="0"/>
                  <a:pt x="1034994" y="27400"/>
                  <a:pt x="1034994" y="61200"/>
                </a:cubicBezTo>
                <a:lnTo>
                  <a:pt x="1034994" y="550797"/>
                </a:lnTo>
                <a:cubicBezTo>
                  <a:pt x="1034994" y="584597"/>
                  <a:pt x="1007594" y="611997"/>
                  <a:pt x="973794" y="611997"/>
                </a:cubicBezTo>
                <a:lnTo>
                  <a:pt x="61200" y="611997"/>
                </a:lnTo>
                <a:cubicBezTo>
                  <a:pt x="27400" y="611997"/>
                  <a:pt x="0" y="584597"/>
                  <a:pt x="0" y="550797"/>
                </a:cubicBezTo>
                <a:lnTo>
                  <a:pt x="0" y="612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815" tIns="26815" rIns="26815" bIns="2681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نارضایتی مردم</a:t>
            </a:r>
          </a:p>
        </p:txBody>
      </p:sp>
      <p:sp>
        <p:nvSpPr>
          <p:cNvPr id="36" name="Freeform 35"/>
          <p:cNvSpPr/>
          <p:nvPr/>
        </p:nvSpPr>
        <p:spPr>
          <a:xfrm rot="2387417">
            <a:off x="1404622" y="5557156"/>
            <a:ext cx="538784" cy="17122"/>
          </a:xfrm>
          <a:custGeom>
            <a:avLst/>
            <a:gdLst>
              <a:gd name="connsiteX0" fmla="*/ 0 w 538784"/>
              <a:gd name="connsiteY0" fmla="*/ 8560 h 17121"/>
              <a:gd name="connsiteX1" fmla="*/ 538784 w 538784"/>
              <a:gd name="connsiteY1" fmla="*/ 8560 h 1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8784" h="17121">
                <a:moveTo>
                  <a:pt x="538784" y="8561"/>
                </a:moveTo>
                <a:lnTo>
                  <a:pt x="0" y="85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8623" tIns="-4909" rIns="268621" bIns="-490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7" name="Freeform 36"/>
          <p:cNvSpPr/>
          <p:nvPr/>
        </p:nvSpPr>
        <p:spPr>
          <a:xfrm>
            <a:off x="432021" y="5087314"/>
            <a:ext cx="1034994" cy="611997"/>
          </a:xfrm>
          <a:custGeom>
            <a:avLst/>
            <a:gdLst>
              <a:gd name="connsiteX0" fmla="*/ 0 w 1034994"/>
              <a:gd name="connsiteY0" fmla="*/ 61200 h 611997"/>
              <a:gd name="connsiteX1" fmla="*/ 61200 w 1034994"/>
              <a:gd name="connsiteY1" fmla="*/ 0 h 611997"/>
              <a:gd name="connsiteX2" fmla="*/ 973794 w 1034994"/>
              <a:gd name="connsiteY2" fmla="*/ 0 h 611997"/>
              <a:gd name="connsiteX3" fmla="*/ 1034994 w 1034994"/>
              <a:gd name="connsiteY3" fmla="*/ 61200 h 611997"/>
              <a:gd name="connsiteX4" fmla="*/ 1034994 w 1034994"/>
              <a:gd name="connsiteY4" fmla="*/ 550797 h 611997"/>
              <a:gd name="connsiteX5" fmla="*/ 973794 w 1034994"/>
              <a:gd name="connsiteY5" fmla="*/ 611997 h 611997"/>
              <a:gd name="connsiteX6" fmla="*/ 61200 w 1034994"/>
              <a:gd name="connsiteY6" fmla="*/ 611997 h 611997"/>
              <a:gd name="connsiteX7" fmla="*/ 0 w 1034994"/>
              <a:gd name="connsiteY7" fmla="*/ 550797 h 611997"/>
              <a:gd name="connsiteX8" fmla="*/ 0 w 1034994"/>
              <a:gd name="connsiteY8" fmla="*/ 61200 h 611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4994" h="611997">
                <a:moveTo>
                  <a:pt x="0" y="61200"/>
                </a:moveTo>
                <a:cubicBezTo>
                  <a:pt x="0" y="27400"/>
                  <a:pt x="27400" y="0"/>
                  <a:pt x="61200" y="0"/>
                </a:cubicBezTo>
                <a:lnTo>
                  <a:pt x="973794" y="0"/>
                </a:lnTo>
                <a:cubicBezTo>
                  <a:pt x="1007594" y="0"/>
                  <a:pt x="1034994" y="27400"/>
                  <a:pt x="1034994" y="61200"/>
                </a:cubicBezTo>
                <a:lnTo>
                  <a:pt x="1034994" y="550797"/>
                </a:lnTo>
                <a:cubicBezTo>
                  <a:pt x="1034994" y="584597"/>
                  <a:pt x="1007594" y="611997"/>
                  <a:pt x="973794" y="611997"/>
                </a:cubicBezTo>
                <a:lnTo>
                  <a:pt x="61200" y="611997"/>
                </a:lnTo>
                <a:cubicBezTo>
                  <a:pt x="27400" y="611997"/>
                  <a:pt x="0" y="584597"/>
                  <a:pt x="0" y="550797"/>
                </a:cubicBezTo>
                <a:lnTo>
                  <a:pt x="0" y="612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815" tIns="26815" rIns="26815" bIns="2681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کمک به مهاجمان</a:t>
            </a:r>
          </a:p>
        </p:txBody>
      </p:sp>
      <p:sp>
        <p:nvSpPr>
          <p:cNvPr id="38" name="Freeform 37"/>
          <p:cNvSpPr/>
          <p:nvPr/>
        </p:nvSpPr>
        <p:spPr>
          <a:xfrm rot="19212583">
            <a:off x="1404622" y="5901968"/>
            <a:ext cx="538784" cy="17121"/>
          </a:xfrm>
          <a:custGeom>
            <a:avLst/>
            <a:gdLst>
              <a:gd name="connsiteX0" fmla="*/ 0 w 538784"/>
              <a:gd name="connsiteY0" fmla="*/ 8560 h 17121"/>
              <a:gd name="connsiteX1" fmla="*/ 538784 w 538784"/>
              <a:gd name="connsiteY1" fmla="*/ 8560 h 1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8784" h="17121">
                <a:moveTo>
                  <a:pt x="538784" y="8561"/>
                </a:moveTo>
                <a:lnTo>
                  <a:pt x="0" y="85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8622" tIns="-4909" rIns="268622" bIns="-491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9" name="Freeform 38"/>
          <p:cNvSpPr/>
          <p:nvPr/>
        </p:nvSpPr>
        <p:spPr>
          <a:xfrm>
            <a:off x="432021" y="5776936"/>
            <a:ext cx="1034994" cy="611997"/>
          </a:xfrm>
          <a:custGeom>
            <a:avLst/>
            <a:gdLst>
              <a:gd name="connsiteX0" fmla="*/ 0 w 1034994"/>
              <a:gd name="connsiteY0" fmla="*/ 61200 h 611997"/>
              <a:gd name="connsiteX1" fmla="*/ 61200 w 1034994"/>
              <a:gd name="connsiteY1" fmla="*/ 0 h 611997"/>
              <a:gd name="connsiteX2" fmla="*/ 973794 w 1034994"/>
              <a:gd name="connsiteY2" fmla="*/ 0 h 611997"/>
              <a:gd name="connsiteX3" fmla="*/ 1034994 w 1034994"/>
              <a:gd name="connsiteY3" fmla="*/ 61200 h 611997"/>
              <a:gd name="connsiteX4" fmla="*/ 1034994 w 1034994"/>
              <a:gd name="connsiteY4" fmla="*/ 550797 h 611997"/>
              <a:gd name="connsiteX5" fmla="*/ 973794 w 1034994"/>
              <a:gd name="connsiteY5" fmla="*/ 611997 h 611997"/>
              <a:gd name="connsiteX6" fmla="*/ 61200 w 1034994"/>
              <a:gd name="connsiteY6" fmla="*/ 611997 h 611997"/>
              <a:gd name="connsiteX7" fmla="*/ 0 w 1034994"/>
              <a:gd name="connsiteY7" fmla="*/ 550797 h 611997"/>
              <a:gd name="connsiteX8" fmla="*/ 0 w 1034994"/>
              <a:gd name="connsiteY8" fmla="*/ 61200 h 611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4994" h="611997">
                <a:moveTo>
                  <a:pt x="0" y="61200"/>
                </a:moveTo>
                <a:cubicBezTo>
                  <a:pt x="0" y="27400"/>
                  <a:pt x="27400" y="0"/>
                  <a:pt x="61200" y="0"/>
                </a:cubicBezTo>
                <a:lnTo>
                  <a:pt x="973794" y="0"/>
                </a:lnTo>
                <a:cubicBezTo>
                  <a:pt x="1007594" y="0"/>
                  <a:pt x="1034994" y="27400"/>
                  <a:pt x="1034994" y="61200"/>
                </a:cubicBezTo>
                <a:lnTo>
                  <a:pt x="1034994" y="550797"/>
                </a:lnTo>
                <a:cubicBezTo>
                  <a:pt x="1034994" y="584597"/>
                  <a:pt x="1007594" y="611997"/>
                  <a:pt x="973794" y="611997"/>
                </a:cubicBezTo>
                <a:lnTo>
                  <a:pt x="61200" y="611997"/>
                </a:lnTo>
                <a:cubicBezTo>
                  <a:pt x="27400" y="611997"/>
                  <a:pt x="0" y="584597"/>
                  <a:pt x="0" y="550797"/>
                </a:cubicBezTo>
                <a:lnTo>
                  <a:pt x="0" y="612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815" tIns="26815" rIns="26815" bIns="2681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عدم انگیزه در دفاع</a:t>
            </a:r>
          </a:p>
        </p:txBody>
      </p:sp>
      <p:sp>
        <p:nvSpPr>
          <p:cNvPr id="40" name="Freeform 39"/>
          <p:cNvSpPr/>
          <p:nvPr/>
        </p:nvSpPr>
        <p:spPr>
          <a:xfrm rot="17442970">
            <a:off x="3986825" y="5992336"/>
            <a:ext cx="1170348" cy="17122"/>
          </a:xfrm>
          <a:custGeom>
            <a:avLst/>
            <a:gdLst>
              <a:gd name="connsiteX0" fmla="*/ 0 w 1170348"/>
              <a:gd name="connsiteY0" fmla="*/ 8560 h 17121"/>
              <a:gd name="connsiteX1" fmla="*/ 1170348 w 1170348"/>
              <a:gd name="connsiteY1" fmla="*/ 8560 h 1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70348" h="17121">
                <a:moveTo>
                  <a:pt x="1170348" y="8561"/>
                </a:moveTo>
                <a:lnTo>
                  <a:pt x="0" y="85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68615" tIns="-20697" rIns="568615" bIns="-2069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1" name="Freeform 40"/>
          <p:cNvSpPr/>
          <p:nvPr/>
        </p:nvSpPr>
        <p:spPr>
          <a:xfrm>
            <a:off x="2263206" y="6242238"/>
            <a:ext cx="2101794" cy="611997"/>
          </a:xfrm>
          <a:custGeom>
            <a:avLst/>
            <a:gdLst>
              <a:gd name="connsiteX0" fmla="*/ 0 w 2101794"/>
              <a:gd name="connsiteY0" fmla="*/ 61200 h 611997"/>
              <a:gd name="connsiteX1" fmla="*/ 61200 w 2101794"/>
              <a:gd name="connsiteY1" fmla="*/ 0 h 611997"/>
              <a:gd name="connsiteX2" fmla="*/ 2040594 w 2101794"/>
              <a:gd name="connsiteY2" fmla="*/ 0 h 611997"/>
              <a:gd name="connsiteX3" fmla="*/ 2101794 w 2101794"/>
              <a:gd name="connsiteY3" fmla="*/ 61200 h 611997"/>
              <a:gd name="connsiteX4" fmla="*/ 2101794 w 2101794"/>
              <a:gd name="connsiteY4" fmla="*/ 550797 h 611997"/>
              <a:gd name="connsiteX5" fmla="*/ 2040594 w 2101794"/>
              <a:gd name="connsiteY5" fmla="*/ 611997 h 611997"/>
              <a:gd name="connsiteX6" fmla="*/ 61200 w 2101794"/>
              <a:gd name="connsiteY6" fmla="*/ 611997 h 611997"/>
              <a:gd name="connsiteX7" fmla="*/ 0 w 2101794"/>
              <a:gd name="connsiteY7" fmla="*/ 550797 h 611997"/>
              <a:gd name="connsiteX8" fmla="*/ 0 w 2101794"/>
              <a:gd name="connsiteY8" fmla="*/ 61200 h 611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1794" h="611997">
                <a:moveTo>
                  <a:pt x="0" y="61200"/>
                </a:moveTo>
                <a:cubicBezTo>
                  <a:pt x="0" y="27400"/>
                  <a:pt x="27400" y="0"/>
                  <a:pt x="61200" y="0"/>
                </a:cubicBezTo>
                <a:lnTo>
                  <a:pt x="2040594" y="0"/>
                </a:lnTo>
                <a:cubicBezTo>
                  <a:pt x="2074394" y="0"/>
                  <a:pt x="2101794" y="27400"/>
                  <a:pt x="2101794" y="61200"/>
                </a:cubicBezTo>
                <a:lnTo>
                  <a:pt x="2101794" y="550797"/>
                </a:lnTo>
                <a:cubicBezTo>
                  <a:pt x="2101794" y="584597"/>
                  <a:pt x="2074394" y="611997"/>
                  <a:pt x="2040594" y="611997"/>
                </a:cubicBezTo>
                <a:lnTo>
                  <a:pt x="61200" y="611997"/>
                </a:lnTo>
                <a:cubicBezTo>
                  <a:pt x="27400" y="611997"/>
                  <a:pt x="0" y="584597"/>
                  <a:pt x="0" y="550797"/>
                </a:cubicBezTo>
                <a:lnTo>
                  <a:pt x="0" y="612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815" tIns="26815" rIns="26815" bIns="2681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پاسخ به دو شبهه: احیای زبان فارسی و مذهب تشیع</a:t>
            </a:r>
          </a:p>
        </p:txBody>
      </p:sp>
    </p:spTree>
    <p:extLst>
      <p:ext uri="{BB962C8B-B14F-4D97-AF65-F5344CB8AC3E}">
        <p14:creationId xmlns:p14="http://schemas.microsoft.com/office/powerpoint/2010/main" val="3342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اسلام از نظر ملیت ایرانی</a:t>
            </a:r>
            <a:br>
              <a:rPr lang="fa-IR" dirty="0" smtClean="0">
                <a:cs typeface="B Titr" pitchFamily="2" charset="-78"/>
              </a:rPr>
            </a:br>
            <a:r>
              <a:rPr lang="fa-IR" sz="3100" dirty="0" smtClean="0">
                <a:cs typeface="B Titr" pitchFamily="2" charset="-78"/>
              </a:rPr>
              <a:t>(نحوه قبول اسلام توسط ایرانیان)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8004288" y="3145056"/>
            <a:ext cx="1012437" cy="506218"/>
          </a:xfrm>
          <a:custGeom>
            <a:avLst/>
            <a:gdLst>
              <a:gd name="connsiteX0" fmla="*/ 0 w 1012437"/>
              <a:gd name="connsiteY0" fmla="*/ 50622 h 506218"/>
              <a:gd name="connsiteX1" fmla="*/ 50622 w 1012437"/>
              <a:gd name="connsiteY1" fmla="*/ 0 h 506218"/>
              <a:gd name="connsiteX2" fmla="*/ 961815 w 1012437"/>
              <a:gd name="connsiteY2" fmla="*/ 0 h 506218"/>
              <a:gd name="connsiteX3" fmla="*/ 1012437 w 1012437"/>
              <a:gd name="connsiteY3" fmla="*/ 50622 h 506218"/>
              <a:gd name="connsiteX4" fmla="*/ 1012437 w 1012437"/>
              <a:gd name="connsiteY4" fmla="*/ 455596 h 506218"/>
              <a:gd name="connsiteX5" fmla="*/ 961815 w 1012437"/>
              <a:gd name="connsiteY5" fmla="*/ 506218 h 506218"/>
              <a:gd name="connsiteX6" fmla="*/ 50622 w 1012437"/>
              <a:gd name="connsiteY6" fmla="*/ 506218 h 506218"/>
              <a:gd name="connsiteX7" fmla="*/ 0 w 1012437"/>
              <a:gd name="connsiteY7" fmla="*/ 455596 h 506218"/>
              <a:gd name="connsiteX8" fmla="*/ 0 w 1012437"/>
              <a:gd name="connsiteY8" fmla="*/ 50622 h 50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2437" h="506218">
                <a:moveTo>
                  <a:pt x="0" y="50622"/>
                </a:moveTo>
                <a:cubicBezTo>
                  <a:pt x="0" y="22664"/>
                  <a:pt x="22664" y="0"/>
                  <a:pt x="50622" y="0"/>
                </a:cubicBezTo>
                <a:lnTo>
                  <a:pt x="961815" y="0"/>
                </a:lnTo>
                <a:cubicBezTo>
                  <a:pt x="989773" y="0"/>
                  <a:pt x="1012437" y="22664"/>
                  <a:pt x="1012437" y="50622"/>
                </a:cubicBezTo>
                <a:lnTo>
                  <a:pt x="1012437" y="455596"/>
                </a:lnTo>
                <a:cubicBezTo>
                  <a:pt x="1012437" y="483554"/>
                  <a:pt x="989773" y="506218"/>
                  <a:pt x="961815" y="506218"/>
                </a:cubicBezTo>
                <a:lnTo>
                  <a:pt x="50622" y="506218"/>
                </a:lnTo>
                <a:cubicBezTo>
                  <a:pt x="22664" y="506218"/>
                  <a:pt x="0" y="483554"/>
                  <a:pt x="0" y="455596"/>
                </a:cubicBezTo>
                <a:lnTo>
                  <a:pt x="0" y="5062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717" tIns="23717" rIns="23717" bIns="2371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پاسخ به دو شبهه</a:t>
            </a:r>
          </a:p>
        </p:txBody>
      </p:sp>
      <p:sp>
        <p:nvSpPr>
          <p:cNvPr id="9" name="Freeform 8"/>
          <p:cNvSpPr/>
          <p:nvPr/>
        </p:nvSpPr>
        <p:spPr>
          <a:xfrm rot="4321680">
            <a:off x="7145550" y="2765560"/>
            <a:ext cx="1312500" cy="16748"/>
          </a:xfrm>
          <a:custGeom>
            <a:avLst/>
            <a:gdLst>
              <a:gd name="connsiteX0" fmla="*/ 0 w 1312500"/>
              <a:gd name="connsiteY0" fmla="*/ 8374 h 16748"/>
              <a:gd name="connsiteX1" fmla="*/ 1312500 w 1312500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12500" h="16748">
                <a:moveTo>
                  <a:pt x="1312500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36138" tIns="-24439" rIns="636136" bIns="-2443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0" name="Freeform 9"/>
          <p:cNvSpPr/>
          <p:nvPr/>
        </p:nvSpPr>
        <p:spPr>
          <a:xfrm>
            <a:off x="6586876" y="1896595"/>
            <a:ext cx="1012437" cy="506218"/>
          </a:xfrm>
          <a:custGeom>
            <a:avLst/>
            <a:gdLst>
              <a:gd name="connsiteX0" fmla="*/ 0 w 1012437"/>
              <a:gd name="connsiteY0" fmla="*/ 50622 h 506218"/>
              <a:gd name="connsiteX1" fmla="*/ 50622 w 1012437"/>
              <a:gd name="connsiteY1" fmla="*/ 0 h 506218"/>
              <a:gd name="connsiteX2" fmla="*/ 961815 w 1012437"/>
              <a:gd name="connsiteY2" fmla="*/ 0 h 506218"/>
              <a:gd name="connsiteX3" fmla="*/ 1012437 w 1012437"/>
              <a:gd name="connsiteY3" fmla="*/ 50622 h 506218"/>
              <a:gd name="connsiteX4" fmla="*/ 1012437 w 1012437"/>
              <a:gd name="connsiteY4" fmla="*/ 455596 h 506218"/>
              <a:gd name="connsiteX5" fmla="*/ 961815 w 1012437"/>
              <a:gd name="connsiteY5" fmla="*/ 506218 h 506218"/>
              <a:gd name="connsiteX6" fmla="*/ 50622 w 1012437"/>
              <a:gd name="connsiteY6" fmla="*/ 506218 h 506218"/>
              <a:gd name="connsiteX7" fmla="*/ 0 w 1012437"/>
              <a:gd name="connsiteY7" fmla="*/ 455596 h 506218"/>
              <a:gd name="connsiteX8" fmla="*/ 0 w 1012437"/>
              <a:gd name="connsiteY8" fmla="*/ 50622 h 50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2437" h="506218">
                <a:moveTo>
                  <a:pt x="0" y="50622"/>
                </a:moveTo>
                <a:cubicBezTo>
                  <a:pt x="0" y="22664"/>
                  <a:pt x="22664" y="0"/>
                  <a:pt x="50622" y="0"/>
                </a:cubicBezTo>
                <a:lnTo>
                  <a:pt x="961815" y="0"/>
                </a:lnTo>
                <a:cubicBezTo>
                  <a:pt x="989773" y="0"/>
                  <a:pt x="1012437" y="22664"/>
                  <a:pt x="1012437" y="50622"/>
                </a:cubicBezTo>
                <a:lnTo>
                  <a:pt x="1012437" y="455596"/>
                </a:lnTo>
                <a:cubicBezTo>
                  <a:pt x="1012437" y="483554"/>
                  <a:pt x="989773" y="506218"/>
                  <a:pt x="961815" y="506218"/>
                </a:cubicBezTo>
                <a:lnTo>
                  <a:pt x="50622" y="506218"/>
                </a:lnTo>
                <a:cubicBezTo>
                  <a:pt x="22664" y="506218"/>
                  <a:pt x="0" y="483554"/>
                  <a:pt x="0" y="455596"/>
                </a:cubicBezTo>
                <a:lnTo>
                  <a:pt x="0" y="5062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717" tIns="23717" rIns="23717" bIns="2371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احیای زبان فارسی</a:t>
            </a:r>
          </a:p>
        </p:txBody>
      </p:sp>
      <p:sp>
        <p:nvSpPr>
          <p:cNvPr id="11" name="Freeform 10"/>
          <p:cNvSpPr/>
          <p:nvPr/>
        </p:nvSpPr>
        <p:spPr>
          <a:xfrm rot="2142401">
            <a:off x="6135024" y="1995792"/>
            <a:ext cx="498728" cy="16749"/>
          </a:xfrm>
          <a:custGeom>
            <a:avLst/>
            <a:gdLst>
              <a:gd name="connsiteX0" fmla="*/ 0 w 498728"/>
              <a:gd name="connsiteY0" fmla="*/ 8374 h 16748"/>
              <a:gd name="connsiteX1" fmla="*/ 498728 w 498728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8728" h="16748">
                <a:moveTo>
                  <a:pt x="498728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9596" tIns="-4094" rIns="249595" bIns="-409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2" name="Freeform 11"/>
          <p:cNvSpPr/>
          <p:nvPr/>
        </p:nvSpPr>
        <p:spPr>
          <a:xfrm>
            <a:off x="5169464" y="1420476"/>
            <a:ext cx="1012437" cy="876304"/>
          </a:xfrm>
          <a:custGeom>
            <a:avLst/>
            <a:gdLst>
              <a:gd name="connsiteX0" fmla="*/ 0 w 1012437"/>
              <a:gd name="connsiteY0" fmla="*/ 87630 h 876304"/>
              <a:gd name="connsiteX1" fmla="*/ 87630 w 1012437"/>
              <a:gd name="connsiteY1" fmla="*/ 0 h 876304"/>
              <a:gd name="connsiteX2" fmla="*/ 924807 w 1012437"/>
              <a:gd name="connsiteY2" fmla="*/ 0 h 876304"/>
              <a:gd name="connsiteX3" fmla="*/ 1012437 w 1012437"/>
              <a:gd name="connsiteY3" fmla="*/ 87630 h 876304"/>
              <a:gd name="connsiteX4" fmla="*/ 1012437 w 1012437"/>
              <a:gd name="connsiteY4" fmla="*/ 788674 h 876304"/>
              <a:gd name="connsiteX5" fmla="*/ 924807 w 1012437"/>
              <a:gd name="connsiteY5" fmla="*/ 876304 h 876304"/>
              <a:gd name="connsiteX6" fmla="*/ 87630 w 1012437"/>
              <a:gd name="connsiteY6" fmla="*/ 876304 h 876304"/>
              <a:gd name="connsiteX7" fmla="*/ 0 w 1012437"/>
              <a:gd name="connsiteY7" fmla="*/ 788674 h 876304"/>
              <a:gd name="connsiteX8" fmla="*/ 0 w 1012437"/>
              <a:gd name="connsiteY8" fmla="*/ 87630 h 876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2437" h="876304">
                <a:moveTo>
                  <a:pt x="0" y="87630"/>
                </a:moveTo>
                <a:cubicBezTo>
                  <a:pt x="0" y="39233"/>
                  <a:pt x="39233" y="0"/>
                  <a:pt x="87630" y="0"/>
                </a:cubicBezTo>
                <a:lnTo>
                  <a:pt x="924807" y="0"/>
                </a:lnTo>
                <a:cubicBezTo>
                  <a:pt x="973204" y="0"/>
                  <a:pt x="1012437" y="39233"/>
                  <a:pt x="1012437" y="87630"/>
                </a:cubicBezTo>
                <a:lnTo>
                  <a:pt x="1012437" y="788674"/>
                </a:lnTo>
                <a:cubicBezTo>
                  <a:pt x="1012437" y="837071"/>
                  <a:pt x="973204" y="876304"/>
                  <a:pt x="924807" y="876304"/>
                </a:cubicBezTo>
                <a:lnTo>
                  <a:pt x="87630" y="876304"/>
                </a:lnTo>
                <a:cubicBezTo>
                  <a:pt x="39233" y="876304"/>
                  <a:pt x="0" y="837071"/>
                  <a:pt x="0" y="788674"/>
                </a:cubicBezTo>
                <a:lnTo>
                  <a:pt x="0" y="8763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56" tIns="34556" rIns="34556" bIns="3455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مسلمان شدن، عرب شدن نیست</a:t>
            </a:r>
          </a:p>
        </p:txBody>
      </p:sp>
      <p:sp>
        <p:nvSpPr>
          <p:cNvPr id="13" name="Freeform 12"/>
          <p:cNvSpPr/>
          <p:nvPr/>
        </p:nvSpPr>
        <p:spPr>
          <a:xfrm>
            <a:off x="4764489" y="1850254"/>
            <a:ext cx="404974" cy="16749"/>
          </a:xfrm>
          <a:custGeom>
            <a:avLst/>
            <a:gdLst>
              <a:gd name="connsiteX0" fmla="*/ 0 w 404974"/>
              <a:gd name="connsiteY0" fmla="*/ 8374 h 16748"/>
              <a:gd name="connsiteX1" fmla="*/ 404974 w 404974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04974" h="16748">
                <a:moveTo>
                  <a:pt x="404974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5063" tIns="-1749" rIns="205063" bIns="-175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4" name="Freeform 13"/>
          <p:cNvSpPr/>
          <p:nvPr/>
        </p:nvSpPr>
        <p:spPr>
          <a:xfrm>
            <a:off x="2373771" y="1617606"/>
            <a:ext cx="2390718" cy="482046"/>
          </a:xfrm>
          <a:custGeom>
            <a:avLst/>
            <a:gdLst>
              <a:gd name="connsiteX0" fmla="*/ 0 w 2390718"/>
              <a:gd name="connsiteY0" fmla="*/ 48205 h 482046"/>
              <a:gd name="connsiteX1" fmla="*/ 48205 w 2390718"/>
              <a:gd name="connsiteY1" fmla="*/ 0 h 482046"/>
              <a:gd name="connsiteX2" fmla="*/ 2342513 w 2390718"/>
              <a:gd name="connsiteY2" fmla="*/ 0 h 482046"/>
              <a:gd name="connsiteX3" fmla="*/ 2390718 w 2390718"/>
              <a:gd name="connsiteY3" fmla="*/ 48205 h 482046"/>
              <a:gd name="connsiteX4" fmla="*/ 2390718 w 2390718"/>
              <a:gd name="connsiteY4" fmla="*/ 433841 h 482046"/>
              <a:gd name="connsiteX5" fmla="*/ 2342513 w 2390718"/>
              <a:gd name="connsiteY5" fmla="*/ 482046 h 482046"/>
              <a:gd name="connsiteX6" fmla="*/ 48205 w 2390718"/>
              <a:gd name="connsiteY6" fmla="*/ 482046 h 482046"/>
              <a:gd name="connsiteX7" fmla="*/ 0 w 2390718"/>
              <a:gd name="connsiteY7" fmla="*/ 433841 h 482046"/>
              <a:gd name="connsiteX8" fmla="*/ 0 w 2390718"/>
              <a:gd name="connsiteY8" fmla="*/ 48205 h 482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90718" h="482046">
                <a:moveTo>
                  <a:pt x="0" y="48205"/>
                </a:moveTo>
                <a:cubicBezTo>
                  <a:pt x="0" y="21582"/>
                  <a:pt x="21582" y="0"/>
                  <a:pt x="48205" y="0"/>
                </a:cubicBezTo>
                <a:lnTo>
                  <a:pt x="2342513" y="0"/>
                </a:lnTo>
                <a:cubicBezTo>
                  <a:pt x="2369136" y="0"/>
                  <a:pt x="2390718" y="21582"/>
                  <a:pt x="2390718" y="48205"/>
                </a:cubicBezTo>
                <a:lnTo>
                  <a:pt x="2390718" y="433841"/>
                </a:lnTo>
                <a:cubicBezTo>
                  <a:pt x="2390718" y="460464"/>
                  <a:pt x="2369136" y="482046"/>
                  <a:pt x="2342513" y="482046"/>
                </a:cubicBezTo>
                <a:lnTo>
                  <a:pt x="48205" y="482046"/>
                </a:lnTo>
                <a:cubicBezTo>
                  <a:pt x="21582" y="482046"/>
                  <a:pt x="0" y="460464"/>
                  <a:pt x="0" y="433841"/>
                </a:cubicBezTo>
                <a:lnTo>
                  <a:pt x="0" y="48205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009" tIns="23009" rIns="23009" bIns="2300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احیای زبان عربی توسط ایرانیان (چون زبان دین بود نه قوم)</a:t>
            </a:r>
          </a:p>
        </p:txBody>
      </p:sp>
      <p:sp>
        <p:nvSpPr>
          <p:cNvPr id="15" name="Freeform 14"/>
          <p:cNvSpPr/>
          <p:nvPr/>
        </p:nvSpPr>
        <p:spPr>
          <a:xfrm rot="18623020">
            <a:off x="6071861" y="2379390"/>
            <a:ext cx="625055" cy="16749"/>
          </a:xfrm>
          <a:custGeom>
            <a:avLst/>
            <a:gdLst>
              <a:gd name="connsiteX0" fmla="*/ 0 w 625055"/>
              <a:gd name="connsiteY0" fmla="*/ 8374 h 16748"/>
              <a:gd name="connsiteX1" fmla="*/ 625055 w 625055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25055" h="16748">
                <a:moveTo>
                  <a:pt x="625055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9601" tIns="-7252" rIns="309602" bIns="-725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6" name="Freeform 15"/>
          <p:cNvSpPr/>
          <p:nvPr/>
        </p:nvSpPr>
        <p:spPr>
          <a:xfrm>
            <a:off x="5076553" y="2372714"/>
            <a:ext cx="1105348" cy="506218"/>
          </a:xfrm>
          <a:custGeom>
            <a:avLst/>
            <a:gdLst>
              <a:gd name="connsiteX0" fmla="*/ 0 w 1105348"/>
              <a:gd name="connsiteY0" fmla="*/ 50622 h 506218"/>
              <a:gd name="connsiteX1" fmla="*/ 50622 w 1105348"/>
              <a:gd name="connsiteY1" fmla="*/ 0 h 506218"/>
              <a:gd name="connsiteX2" fmla="*/ 1054726 w 1105348"/>
              <a:gd name="connsiteY2" fmla="*/ 0 h 506218"/>
              <a:gd name="connsiteX3" fmla="*/ 1105348 w 1105348"/>
              <a:gd name="connsiteY3" fmla="*/ 50622 h 506218"/>
              <a:gd name="connsiteX4" fmla="*/ 1105348 w 1105348"/>
              <a:gd name="connsiteY4" fmla="*/ 455596 h 506218"/>
              <a:gd name="connsiteX5" fmla="*/ 1054726 w 1105348"/>
              <a:gd name="connsiteY5" fmla="*/ 506218 h 506218"/>
              <a:gd name="connsiteX6" fmla="*/ 50622 w 1105348"/>
              <a:gd name="connsiteY6" fmla="*/ 506218 h 506218"/>
              <a:gd name="connsiteX7" fmla="*/ 0 w 1105348"/>
              <a:gd name="connsiteY7" fmla="*/ 455596 h 506218"/>
              <a:gd name="connsiteX8" fmla="*/ 0 w 1105348"/>
              <a:gd name="connsiteY8" fmla="*/ 50622 h 50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348" h="506218">
                <a:moveTo>
                  <a:pt x="0" y="50622"/>
                </a:moveTo>
                <a:cubicBezTo>
                  <a:pt x="0" y="22664"/>
                  <a:pt x="22664" y="0"/>
                  <a:pt x="50622" y="0"/>
                </a:cubicBezTo>
                <a:lnTo>
                  <a:pt x="1054726" y="0"/>
                </a:lnTo>
                <a:cubicBezTo>
                  <a:pt x="1082684" y="0"/>
                  <a:pt x="1105348" y="22664"/>
                  <a:pt x="1105348" y="50622"/>
                </a:cubicBezTo>
                <a:lnTo>
                  <a:pt x="1105348" y="455596"/>
                </a:lnTo>
                <a:cubicBezTo>
                  <a:pt x="1105348" y="483554"/>
                  <a:pt x="1082684" y="506218"/>
                  <a:pt x="1054726" y="506218"/>
                </a:cubicBezTo>
                <a:lnTo>
                  <a:pt x="50622" y="506218"/>
                </a:lnTo>
                <a:cubicBezTo>
                  <a:pt x="22664" y="506218"/>
                  <a:pt x="0" y="483554"/>
                  <a:pt x="0" y="455596"/>
                </a:cubicBezTo>
                <a:lnTo>
                  <a:pt x="0" y="5062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717" tIns="23717" rIns="23717" bIns="2371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عوامل احیا خود عربها(بنی عباس)</a:t>
            </a:r>
          </a:p>
        </p:txBody>
      </p:sp>
      <p:sp>
        <p:nvSpPr>
          <p:cNvPr id="17" name="Freeform 16"/>
          <p:cNvSpPr/>
          <p:nvPr/>
        </p:nvSpPr>
        <p:spPr>
          <a:xfrm rot="17278320">
            <a:off x="7145550" y="4014021"/>
            <a:ext cx="1312500" cy="16748"/>
          </a:xfrm>
          <a:custGeom>
            <a:avLst/>
            <a:gdLst>
              <a:gd name="connsiteX0" fmla="*/ 0 w 1312500"/>
              <a:gd name="connsiteY0" fmla="*/ 8374 h 16748"/>
              <a:gd name="connsiteX1" fmla="*/ 1312500 w 1312500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12500" h="16748">
                <a:moveTo>
                  <a:pt x="1312500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36138" tIns="-24439" rIns="636136" bIns="-2443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8" name="Freeform 17"/>
          <p:cNvSpPr/>
          <p:nvPr/>
        </p:nvSpPr>
        <p:spPr>
          <a:xfrm>
            <a:off x="6586876" y="4393516"/>
            <a:ext cx="1012437" cy="506218"/>
          </a:xfrm>
          <a:custGeom>
            <a:avLst/>
            <a:gdLst>
              <a:gd name="connsiteX0" fmla="*/ 0 w 1012437"/>
              <a:gd name="connsiteY0" fmla="*/ 50622 h 506218"/>
              <a:gd name="connsiteX1" fmla="*/ 50622 w 1012437"/>
              <a:gd name="connsiteY1" fmla="*/ 0 h 506218"/>
              <a:gd name="connsiteX2" fmla="*/ 961815 w 1012437"/>
              <a:gd name="connsiteY2" fmla="*/ 0 h 506218"/>
              <a:gd name="connsiteX3" fmla="*/ 1012437 w 1012437"/>
              <a:gd name="connsiteY3" fmla="*/ 50622 h 506218"/>
              <a:gd name="connsiteX4" fmla="*/ 1012437 w 1012437"/>
              <a:gd name="connsiteY4" fmla="*/ 455596 h 506218"/>
              <a:gd name="connsiteX5" fmla="*/ 961815 w 1012437"/>
              <a:gd name="connsiteY5" fmla="*/ 506218 h 506218"/>
              <a:gd name="connsiteX6" fmla="*/ 50622 w 1012437"/>
              <a:gd name="connsiteY6" fmla="*/ 506218 h 506218"/>
              <a:gd name="connsiteX7" fmla="*/ 0 w 1012437"/>
              <a:gd name="connsiteY7" fmla="*/ 455596 h 506218"/>
              <a:gd name="connsiteX8" fmla="*/ 0 w 1012437"/>
              <a:gd name="connsiteY8" fmla="*/ 50622 h 50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2437" h="506218">
                <a:moveTo>
                  <a:pt x="0" y="50622"/>
                </a:moveTo>
                <a:cubicBezTo>
                  <a:pt x="0" y="22664"/>
                  <a:pt x="22664" y="0"/>
                  <a:pt x="50622" y="0"/>
                </a:cubicBezTo>
                <a:lnTo>
                  <a:pt x="961815" y="0"/>
                </a:lnTo>
                <a:cubicBezTo>
                  <a:pt x="989773" y="0"/>
                  <a:pt x="1012437" y="22664"/>
                  <a:pt x="1012437" y="50622"/>
                </a:cubicBezTo>
                <a:lnTo>
                  <a:pt x="1012437" y="455596"/>
                </a:lnTo>
                <a:cubicBezTo>
                  <a:pt x="1012437" y="483554"/>
                  <a:pt x="989773" y="506218"/>
                  <a:pt x="961815" y="506218"/>
                </a:cubicBezTo>
                <a:lnTo>
                  <a:pt x="50622" y="506218"/>
                </a:lnTo>
                <a:cubicBezTo>
                  <a:pt x="22664" y="506218"/>
                  <a:pt x="0" y="483554"/>
                  <a:pt x="0" y="455596"/>
                </a:cubicBezTo>
                <a:lnTo>
                  <a:pt x="0" y="5062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717" tIns="23717" rIns="23717" bIns="2371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مذهب تشیع</a:t>
            </a:r>
          </a:p>
        </p:txBody>
      </p:sp>
      <p:sp>
        <p:nvSpPr>
          <p:cNvPr id="19" name="Freeform 18"/>
          <p:cNvSpPr/>
          <p:nvPr/>
        </p:nvSpPr>
        <p:spPr>
          <a:xfrm rot="3520034">
            <a:off x="5994995" y="4305646"/>
            <a:ext cx="778786" cy="16748"/>
          </a:xfrm>
          <a:custGeom>
            <a:avLst/>
            <a:gdLst>
              <a:gd name="connsiteX0" fmla="*/ 0 w 778786"/>
              <a:gd name="connsiteY0" fmla="*/ 8374 h 16748"/>
              <a:gd name="connsiteX1" fmla="*/ 778786 w 778786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78786" h="16748">
                <a:moveTo>
                  <a:pt x="778786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2624" tIns="-11096" rIns="382622" bIns="-1109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0" name="Freeform 19"/>
          <p:cNvSpPr/>
          <p:nvPr/>
        </p:nvSpPr>
        <p:spPr>
          <a:xfrm>
            <a:off x="5169464" y="3505198"/>
            <a:ext cx="1012437" cy="952435"/>
          </a:xfrm>
          <a:custGeom>
            <a:avLst/>
            <a:gdLst>
              <a:gd name="connsiteX0" fmla="*/ 0 w 1012437"/>
              <a:gd name="connsiteY0" fmla="*/ 95244 h 952435"/>
              <a:gd name="connsiteX1" fmla="*/ 95244 w 1012437"/>
              <a:gd name="connsiteY1" fmla="*/ 0 h 952435"/>
              <a:gd name="connsiteX2" fmla="*/ 917194 w 1012437"/>
              <a:gd name="connsiteY2" fmla="*/ 0 h 952435"/>
              <a:gd name="connsiteX3" fmla="*/ 1012438 w 1012437"/>
              <a:gd name="connsiteY3" fmla="*/ 95244 h 952435"/>
              <a:gd name="connsiteX4" fmla="*/ 1012437 w 1012437"/>
              <a:gd name="connsiteY4" fmla="*/ 857192 h 952435"/>
              <a:gd name="connsiteX5" fmla="*/ 917193 w 1012437"/>
              <a:gd name="connsiteY5" fmla="*/ 952436 h 952435"/>
              <a:gd name="connsiteX6" fmla="*/ 95244 w 1012437"/>
              <a:gd name="connsiteY6" fmla="*/ 952435 h 952435"/>
              <a:gd name="connsiteX7" fmla="*/ 0 w 1012437"/>
              <a:gd name="connsiteY7" fmla="*/ 857191 h 952435"/>
              <a:gd name="connsiteX8" fmla="*/ 0 w 1012437"/>
              <a:gd name="connsiteY8" fmla="*/ 95244 h 952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2437" h="952435">
                <a:moveTo>
                  <a:pt x="0" y="95244"/>
                </a:moveTo>
                <a:cubicBezTo>
                  <a:pt x="0" y="42642"/>
                  <a:pt x="42642" y="0"/>
                  <a:pt x="95244" y="0"/>
                </a:cubicBezTo>
                <a:lnTo>
                  <a:pt x="917194" y="0"/>
                </a:lnTo>
                <a:cubicBezTo>
                  <a:pt x="969796" y="0"/>
                  <a:pt x="1012438" y="42642"/>
                  <a:pt x="1012438" y="95244"/>
                </a:cubicBezTo>
                <a:cubicBezTo>
                  <a:pt x="1012438" y="349227"/>
                  <a:pt x="1012437" y="603209"/>
                  <a:pt x="1012437" y="857192"/>
                </a:cubicBezTo>
                <a:cubicBezTo>
                  <a:pt x="1012437" y="909794"/>
                  <a:pt x="969795" y="952436"/>
                  <a:pt x="917193" y="952436"/>
                </a:cubicBezTo>
                <a:lnTo>
                  <a:pt x="95244" y="952435"/>
                </a:lnTo>
                <a:cubicBezTo>
                  <a:pt x="42642" y="952435"/>
                  <a:pt x="0" y="909793"/>
                  <a:pt x="0" y="857191"/>
                </a:cubicBezTo>
                <a:lnTo>
                  <a:pt x="0" y="95244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786" tIns="36786" rIns="36786" bIns="3678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حفظ عقاید کهن (ناسیونالیستها)</a:t>
            </a:r>
          </a:p>
        </p:txBody>
      </p:sp>
      <p:sp>
        <p:nvSpPr>
          <p:cNvPr id="21" name="Freeform 20"/>
          <p:cNvSpPr/>
          <p:nvPr/>
        </p:nvSpPr>
        <p:spPr>
          <a:xfrm rot="4332236">
            <a:off x="4304452" y="3342219"/>
            <a:ext cx="1325049" cy="16749"/>
          </a:xfrm>
          <a:custGeom>
            <a:avLst/>
            <a:gdLst>
              <a:gd name="connsiteX0" fmla="*/ 0 w 1325049"/>
              <a:gd name="connsiteY0" fmla="*/ 8374 h 16748"/>
              <a:gd name="connsiteX1" fmla="*/ 1325049 w 1325049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25049" h="16748">
                <a:moveTo>
                  <a:pt x="1325049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2098" tIns="-24752" rIns="642099" bIns="-2475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2" name="Freeform 21"/>
          <p:cNvSpPr/>
          <p:nvPr/>
        </p:nvSpPr>
        <p:spPr>
          <a:xfrm>
            <a:off x="3752052" y="2466661"/>
            <a:ext cx="1012437" cy="506218"/>
          </a:xfrm>
          <a:custGeom>
            <a:avLst/>
            <a:gdLst>
              <a:gd name="connsiteX0" fmla="*/ 0 w 1012437"/>
              <a:gd name="connsiteY0" fmla="*/ 50622 h 506218"/>
              <a:gd name="connsiteX1" fmla="*/ 50622 w 1012437"/>
              <a:gd name="connsiteY1" fmla="*/ 0 h 506218"/>
              <a:gd name="connsiteX2" fmla="*/ 961815 w 1012437"/>
              <a:gd name="connsiteY2" fmla="*/ 0 h 506218"/>
              <a:gd name="connsiteX3" fmla="*/ 1012437 w 1012437"/>
              <a:gd name="connsiteY3" fmla="*/ 50622 h 506218"/>
              <a:gd name="connsiteX4" fmla="*/ 1012437 w 1012437"/>
              <a:gd name="connsiteY4" fmla="*/ 455596 h 506218"/>
              <a:gd name="connsiteX5" fmla="*/ 961815 w 1012437"/>
              <a:gd name="connsiteY5" fmla="*/ 506218 h 506218"/>
              <a:gd name="connsiteX6" fmla="*/ 50622 w 1012437"/>
              <a:gd name="connsiteY6" fmla="*/ 506218 h 506218"/>
              <a:gd name="connsiteX7" fmla="*/ 0 w 1012437"/>
              <a:gd name="connsiteY7" fmla="*/ 455596 h 506218"/>
              <a:gd name="connsiteX8" fmla="*/ 0 w 1012437"/>
              <a:gd name="connsiteY8" fmla="*/ 50622 h 50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2437" h="506218">
                <a:moveTo>
                  <a:pt x="0" y="50622"/>
                </a:moveTo>
                <a:cubicBezTo>
                  <a:pt x="0" y="22664"/>
                  <a:pt x="22664" y="0"/>
                  <a:pt x="50622" y="0"/>
                </a:cubicBezTo>
                <a:lnTo>
                  <a:pt x="961815" y="0"/>
                </a:lnTo>
                <a:cubicBezTo>
                  <a:pt x="989773" y="0"/>
                  <a:pt x="1012437" y="22664"/>
                  <a:pt x="1012437" y="50622"/>
                </a:cubicBezTo>
                <a:lnTo>
                  <a:pt x="1012437" y="455596"/>
                </a:lnTo>
                <a:cubicBezTo>
                  <a:pt x="1012437" y="483554"/>
                  <a:pt x="989773" y="506218"/>
                  <a:pt x="961815" y="506218"/>
                </a:cubicBezTo>
                <a:lnTo>
                  <a:pt x="50622" y="506218"/>
                </a:lnTo>
                <a:cubicBezTo>
                  <a:pt x="22664" y="506218"/>
                  <a:pt x="0" y="483554"/>
                  <a:pt x="0" y="455596"/>
                </a:cubicBezTo>
                <a:lnTo>
                  <a:pt x="0" y="5062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717" tIns="23717" rIns="23717" bIns="2371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تبیین</a:t>
            </a:r>
          </a:p>
        </p:txBody>
      </p:sp>
      <p:sp>
        <p:nvSpPr>
          <p:cNvPr id="23" name="Freeform 22"/>
          <p:cNvSpPr/>
          <p:nvPr/>
        </p:nvSpPr>
        <p:spPr>
          <a:xfrm rot="2142401">
            <a:off x="3300201" y="2565858"/>
            <a:ext cx="498728" cy="16748"/>
          </a:xfrm>
          <a:custGeom>
            <a:avLst/>
            <a:gdLst>
              <a:gd name="connsiteX0" fmla="*/ 0 w 498728"/>
              <a:gd name="connsiteY0" fmla="*/ 8374 h 16748"/>
              <a:gd name="connsiteX1" fmla="*/ 498728 w 498728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8728" h="16748">
                <a:moveTo>
                  <a:pt x="498728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9595" tIns="-4094" rIns="249596" bIns="-409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4" name="Freeform 23"/>
          <p:cNvSpPr/>
          <p:nvPr/>
        </p:nvSpPr>
        <p:spPr>
          <a:xfrm>
            <a:off x="2334640" y="2175585"/>
            <a:ext cx="1012437" cy="506218"/>
          </a:xfrm>
          <a:custGeom>
            <a:avLst/>
            <a:gdLst>
              <a:gd name="connsiteX0" fmla="*/ 0 w 1012437"/>
              <a:gd name="connsiteY0" fmla="*/ 50622 h 506218"/>
              <a:gd name="connsiteX1" fmla="*/ 50622 w 1012437"/>
              <a:gd name="connsiteY1" fmla="*/ 0 h 506218"/>
              <a:gd name="connsiteX2" fmla="*/ 961815 w 1012437"/>
              <a:gd name="connsiteY2" fmla="*/ 0 h 506218"/>
              <a:gd name="connsiteX3" fmla="*/ 1012437 w 1012437"/>
              <a:gd name="connsiteY3" fmla="*/ 50622 h 506218"/>
              <a:gd name="connsiteX4" fmla="*/ 1012437 w 1012437"/>
              <a:gd name="connsiteY4" fmla="*/ 455596 h 506218"/>
              <a:gd name="connsiteX5" fmla="*/ 961815 w 1012437"/>
              <a:gd name="connsiteY5" fmla="*/ 506218 h 506218"/>
              <a:gd name="connsiteX6" fmla="*/ 50622 w 1012437"/>
              <a:gd name="connsiteY6" fmla="*/ 506218 h 506218"/>
              <a:gd name="connsiteX7" fmla="*/ 0 w 1012437"/>
              <a:gd name="connsiteY7" fmla="*/ 455596 h 506218"/>
              <a:gd name="connsiteX8" fmla="*/ 0 w 1012437"/>
              <a:gd name="connsiteY8" fmla="*/ 50622 h 50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2437" h="506218">
                <a:moveTo>
                  <a:pt x="0" y="50622"/>
                </a:moveTo>
                <a:cubicBezTo>
                  <a:pt x="0" y="22664"/>
                  <a:pt x="22664" y="0"/>
                  <a:pt x="50622" y="0"/>
                </a:cubicBezTo>
                <a:lnTo>
                  <a:pt x="961815" y="0"/>
                </a:lnTo>
                <a:cubicBezTo>
                  <a:pt x="989773" y="0"/>
                  <a:pt x="1012437" y="22664"/>
                  <a:pt x="1012437" y="50622"/>
                </a:cubicBezTo>
                <a:lnTo>
                  <a:pt x="1012437" y="455596"/>
                </a:lnTo>
                <a:cubicBezTo>
                  <a:pt x="1012437" y="483554"/>
                  <a:pt x="989773" y="506218"/>
                  <a:pt x="961815" y="506218"/>
                </a:cubicBezTo>
                <a:lnTo>
                  <a:pt x="50622" y="506218"/>
                </a:lnTo>
                <a:cubicBezTo>
                  <a:pt x="22664" y="506218"/>
                  <a:pt x="0" y="483554"/>
                  <a:pt x="0" y="455596"/>
                </a:cubicBezTo>
                <a:lnTo>
                  <a:pt x="0" y="5062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717" tIns="23717" rIns="23717" bIns="2371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حق الهی ائمه = فره ایزدی</a:t>
            </a:r>
          </a:p>
        </p:txBody>
      </p:sp>
      <p:sp>
        <p:nvSpPr>
          <p:cNvPr id="25" name="Freeform 24"/>
          <p:cNvSpPr/>
          <p:nvPr/>
        </p:nvSpPr>
        <p:spPr>
          <a:xfrm rot="19457599">
            <a:off x="3300201" y="2856933"/>
            <a:ext cx="498728" cy="16748"/>
          </a:xfrm>
          <a:custGeom>
            <a:avLst/>
            <a:gdLst>
              <a:gd name="connsiteX0" fmla="*/ 0 w 498728"/>
              <a:gd name="connsiteY0" fmla="*/ 8374 h 16748"/>
              <a:gd name="connsiteX1" fmla="*/ 498728 w 498728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8728" h="16748">
                <a:moveTo>
                  <a:pt x="498728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9594" tIns="-4094" rIns="249597" bIns="-409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6" name="Freeform 25"/>
          <p:cNvSpPr/>
          <p:nvPr/>
        </p:nvSpPr>
        <p:spPr>
          <a:xfrm>
            <a:off x="2334640" y="2757736"/>
            <a:ext cx="1012437" cy="506218"/>
          </a:xfrm>
          <a:custGeom>
            <a:avLst/>
            <a:gdLst>
              <a:gd name="connsiteX0" fmla="*/ 0 w 1012437"/>
              <a:gd name="connsiteY0" fmla="*/ 50622 h 506218"/>
              <a:gd name="connsiteX1" fmla="*/ 50622 w 1012437"/>
              <a:gd name="connsiteY1" fmla="*/ 0 h 506218"/>
              <a:gd name="connsiteX2" fmla="*/ 961815 w 1012437"/>
              <a:gd name="connsiteY2" fmla="*/ 0 h 506218"/>
              <a:gd name="connsiteX3" fmla="*/ 1012437 w 1012437"/>
              <a:gd name="connsiteY3" fmla="*/ 50622 h 506218"/>
              <a:gd name="connsiteX4" fmla="*/ 1012437 w 1012437"/>
              <a:gd name="connsiteY4" fmla="*/ 455596 h 506218"/>
              <a:gd name="connsiteX5" fmla="*/ 961815 w 1012437"/>
              <a:gd name="connsiteY5" fmla="*/ 506218 h 506218"/>
              <a:gd name="connsiteX6" fmla="*/ 50622 w 1012437"/>
              <a:gd name="connsiteY6" fmla="*/ 506218 h 506218"/>
              <a:gd name="connsiteX7" fmla="*/ 0 w 1012437"/>
              <a:gd name="connsiteY7" fmla="*/ 455596 h 506218"/>
              <a:gd name="connsiteX8" fmla="*/ 0 w 1012437"/>
              <a:gd name="connsiteY8" fmla="*/ 50622 h 50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2437" h="506218">
                <a:moveTo>
                  <a:pt x="0" y="50622"/>
                </a:moveTo>
                <a:cubicBezTo>
                  <a:pt x="0" y="22664"/>
                  <a:pt x="22664" y="0"/>
                  <a:pt x="50622" y="0"/>
                </a:cubicBezTo>
                <a:lnTo>
                  <a:pt x="961815" y="0"/>
                </a:lnTo>
                <a:cubicBezTo>
                  <a:pt x="989773" y="0"/>
                  <a:pt x="1012437" y="22664"/>
                  <a:pt x="1012437" y="50622"/>
                </a:cubicBezTo>
                <a:lnTo>
                  <a:pt x="1012437" y="455596"/>
                </a:lnTo>
                <a:cubicBezTo>
                  <a:pt x="1012437" y="483554"/>
                  <a:pt x="989773" y="506218"/>
                  <a:pt x="961815" y="506218"/>
                </a:cubicBezTo>
                <a:lnTo>
                  <a:pt x="50622" y="506218"/>
                </a:lnTo>
                <a:cubicBezTo>
                  <a:pt x="22664" y="506218"/>
                  <a:pt x="0" y="483554"/>
                  <a:pt x="0" y="455596"/>
                </a:cubicBezTo>
                <a:lnTo>
                  <a:pt x="0" y="5062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717" tIns="23717" rIns="23717" bIns="2371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احترام به دختر یزدگرد</a:t>
            </a:r>
          </a:p>
        </p:txBody>
      </p:sp>
      <p:sp>
        <p:nvSpPr>
          <p:cNvPr id="27" name="Freeform 26"/>
          <p:cNvSpPr/>
          <p:nvPr/>
        </p:nvSpPr>
        <p:spPr>
          <a:xfrm rot="3907178">
            <a:off x="1650870" y="2565857"/>
            <a:ext cx="962564" cy="16749"/>
          </a:xfrm>
          <a:custGeom>
            <a:avLst/>
            <a:gdLst>
              <a:gd name="connsiteX0" fmla="*/ 0 w 962564"/>
              <a:gd name="connsiteY0" fmla="*/ 8374 h 16748"/>
              <a:gd name="connsiteX1" fmla="*/ 962564 w 962564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62564" h="16748">
                <a:moveTo>
                  <a:pt x="962564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9918" tIns="-15690" rIns="469917" bIns="-1569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8" name="Freeform 27"/>
          <p:cNvSpPr/>
          <p:nvPr/>
        </p:nvSpPr>
        <p:spPr>
          <a:xfrm>
            <a:off x="127274" y="1884509"/>
            <a:ext cx="1802391" cy="506218"/>
          </a:xfrm>
          <a:custGeom>
            <a:avLst/>
            <a:gdLst>
              <a:gd name="connsiteX0" fmla="*/ 0 w 1802391"/>
              <a:gd name="connsiteY0" fmla="*/ 50622 h 506218"/>
              <a:gd name="connsiteX1" fmla="*/ 50622 w 1802391"/>
              <a:gd name="connsiteY1" fmla="*/ 0 h 506218"/>
              <a:gd name="connsiteX2" fmla="*/ 1751769 w 1802391"/>
              <a:gd name="connsiteY2" fmla="*/ 0 h 506218"/>
              <a:gd name="connsiteX3" fmla="*/ 1802391 w 1802391"/>
              <a:gd name="connsiteY3" fmla="*/ 50622 h 506218"/>
              <a:gd name="connsiteX4" fmla="*/ 1802391 w 1802391"/>
              <a:gd name="connsiteY4" fmla="*/ 455596 h 506218"/>
              <a:gd name="connsiteX5" fmla="*/ 1751769 w 1802391"/>
              <a:gd name="connsiteY5" fmla="*/ 506218 h 506218"/>
              <a:gd name="connsiteX6" fmla="*/ 50622 w 1802391"/>
              <a:gd name="connsiteY6" fmla="*/ 506218 h 506218"/>
              <a:gd name="connsiteX7" fmla="*/ 0 w 1802391"/>
              <a:gd name="connsiteY7" fmla="*/ 455596 h 506218"/>
              <a:gd name="connsiteX8" fmla="*/ 0 w 1802391"/>
              <a:gd name="connsiteY8" fmla="*/ 50622 h 50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02391" h="506218">
                <a:moveTo>
                  <a:pt x="0" y="50622"/>
                </a:moveTo>
                <a:cubicBezTo>
                  <a:pt x="0" y="22664"/>
                  <a:pt x="22664" y="0"/>
                  <a:pt x="50622" y="0"/>
                </a:cubicBezTo>
                <a:lnTo>
                  <a:pt x="1751769" y="0"/>
                </a:lnTo>
                <a:cubicBezTo>
                  <a:pt x="1779727" y="0"/>
                  <a:pt x="1802391" y="22664"/>
                  <a:pt x="1802391" y="50622"/>
                </a:cubicBezTo>
                <a:lnTo>
                  <a:pt x="1802391" y="455596"/>
                </a:lnTo>
                <a:cubicBezTo>
                  <a:pt x="1802391" y="483554"/>
                  <a:pt x="1779727" y="506218"/>
                  <a:pt x="1751769" y="506218"/>
                </a:cubicBezTo>
                <a:lnTo>
                  <a:pt x="50622" y="506218"/>
                </a:lnTo>
                <a:cubicBezTo>
                  <a:pt x="22664" y="506218"/>
                  <a:pt x="0" y="483554"/>
                  <a:pt x="0" y="455596"/>
                </a:cubicBezTo>
                <a:lnTo>
                  <a:pt x="0" y="5062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717" tIns="23717" rIns="23717" bIns="2371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عدم پناه به خود یزدگرد</a:t>
            </a:r>
          </a:p>
        </p:txBody>
      </p:sp>
      <p:sp>
        <p:nvSpPr>
          <p:cNvPr id="29" name="Freeform 28"/>
          <p:cNvSpPr/>
          <p:nvPr/>
        </p:nvSpPr>
        <p:spPr>
          <a:xfrm rot="2142401">
            <a:off x="1882789" y="2856932"/>
            <a:ext cx="498728" cy="16749"/>
          </a:xfrm>
          <a:custGeom>
            <a:avLst/>
            <a:gdLst>
              <a:gd name="connsiteX0" fmla="*/ 0 w 498728"/>
              <a:gd name="connsiteY0" fmla="*/ 8374 h 16748"/>
              <a:gd name="connsiteX1" fmla="*/ 498728 w 498728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8728" h="16748">
                <a:moveTo>
                  <a:pt x="498728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9596" tIns="-4092" rIns="249595" bIns="-409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0" name="Freeform 29"/>
          <p:cNvSpPr/>
          <p:nvPr/>
        </p:nvSpPr>
        <p:spPr>
          <a:xfrm>
            <a:off x="285265" y="2466661"/>
            <a:ext cx="1644400" cy="506218"/>
          </a:xfrm>
          <a:custGeom>
            <a:avLst/>
            <a:gdLst>
              <a:gd name="connsiteX0" fmla="*/ 0 w 1644400"/>
              <a:gd name="connsiteY0" fmla="*/ 50622 h 506218"/>
              <a:gd name="connsiteX1" fmla="*/ 50622 w 1644400"/>
              <a:gd name="connsiteY1" fmla="*/ 0 h 506218"/>
              <a:gd name="connsiteX2" fmla="*/ 1593778 w 1644400"/>
              <a:gd name="connsiteY2" fmla="*/ 0 h 506218"/>
              <a:gd name="connsiteX3" fmla="*/ 1644400 w 1644400"/>
              <a:gd name="connsiteY3" fmla="*/ 50622 h 506218"/>
              <a:gd name="connsiteX4" fmla="*/ 1644400 w 1644400"/>
              <a:gd name="connsiteY4" fmla="*/ 455596 h 506218"/>
              <a:gd name="connsiteX5" fmla="*/ 1593778 w 1644400"/>
              <a:gd name="connsiteY5" fmla="*/ 506218 h 506218"/>
              <a:gd name="connsiteX6" fmla="*/ 50622 w 1644400"/>
              <a:gd name="connsiteY6" fmla="*/ 506218 h 506218"/>
              <a:gd name="connsiteX7" fmla="*/ 0 w 1644400"/>
              <a:gd name="connsiteY7" fmla="*/ 455596 h 506218"/>
              <a:gd name="connsiteX8" fmla="*/ 0 w 1644400"/>
              <a:gd name="connsiteY8" fmla="*/ 50622 h 50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4400" h="506218">
                <a:moveTo>
                  <a:pt x="0" y="50622"/>
                </a:moveTo>
                <a:cubicBezTo>
                  <a:pt x="0" y="22664"/>
                  <a:pt x="22664" y="0"/>
                  <a:pt x="50622" y="0"/>
                </a:cubicBezTo>
                <a:lnTo>
                  <a:pt x="1593778" y="0"/>
                </a:lnTo>
                <a:cubicBezTo>
                  <a:pt x="1621736" y="0"/>
                  <a:pt x="1644400" y="22664"/>
                  <a:pt x="1644400" y="50622"/>
                </a:cubicBezTo>
                <a:lnTo>
                  <a:pt x="1644400" y="455596"/>
                </a:lnTo>
                <a:cubicBezTo>
                  <a:pt x="1644400" y="483554"/>
                  <a:pt x="1621736" y="506218"/>
                  <a:pt x="1593778" y="506218"/>
                </a:cubicBezTo>
                <a:lnTo>
                  <a:pt x="50622" y="506218"/>
                </a:lnTo>
                <a:cubicBezTo>
                  <a:pt x="22664" y="506218"/>
                  <a:pt x="0" y="483554"/>
                  <a:pt x="0" y="455596"/>
                </a:cubicBezTo>
                <a:lnTo>
                  <a:pt x="0" y="5062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717" tIns="23717" rIns="23717" bIns="2371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پس چرا نرگس خاتون</a:t>
            </a:r>
          </a:p>
        </p:txBody>
      </p:sp>
      <p:sp>
        <p:nvSpPr>
          <p:cNvPr id="31" name="Freeform 30"/>
          <p:cNvSpPr/>
          <p:nvPr/>
        </p:nvSpPr>
        <p:spPr>
          <a:xfrm rot="19457599">
            <a:off x="1882789" y="3148008"/>
            <a:ext cx="498728" cy="16749"/>
          </a:xfrm>
          <a:custGeom>
            <a:avLst/>
            <a:gdLst>
              <a:gd name="connsiteX0" fmla="*/ 0 w 498728"/>
              <a:gd name="connsiteY0" fmla="*/ 8374 h 16748"/>
              <a:gd name="connsiteX1" fmla="*/ 498728 w 498728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8728" h="16748">
                <a:moveTo>
                  <a:pt x="498728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9594" tIns="-4094" rIns="249597" bIns="-409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2" name="Freeform 31"/>
          <p:cNvSpPr/>
          <p:nvPr/>
        </p:nvSpPr>
        <p:spPr>
          <a:xfrm>
            <a:off x="335574" y="3048812"/>
            <a:ext cx="1594092" cy="506218"/>
          </a:xfrm>
          <a:custGeom>
            <a:avLst/>
            <a:gdLst>
              <a:gd name="connsiteX0" fmla="*/ 0 w 1394136"/>
              <a:gd name="connsiteY0" fmla="*/ 50622 h 506218"/>
              <a:gd name="connsiteX1" fmla="*/ 50622 w 1394136"/>
              <a:gd name="connsiteY1" fmla="*/ 0 h 506218"/>
              <a:gd name="connsiteX2" fmla="*/ 1343514 w 1394136"/>
              <a:gd name="connsiteY2" fmla="*/ 0 h 506218"/>
              <a:gd name="connsiteX3" fmla="*/ 1394136 w 1394136"/>
              <a:gd name="connsiteY3" fmla="*/ 50622 h 506218"/>
              <a:gd name="connsiteX4" fmla="*/ 1394136 w 1394136"/>
              <a:gd name="connsiteY4" fmla="*/ 455596 h 506218"/>
              <a:gd name="connsiteX5" fmla="*/ 1343514 w 1394136"/>
              <a:gd name="connsiteY5" fmla="*/ 506218 h 506218"/>
              <a:gd name="connsiteX6" fmla="*/ 50622 w 1394136"/>
              <a:gd name="connsiteY6" fmla="*/ 506218 h 506218"/>
              <a:gd name="connsiteX7" fmla="*/ 0 w 1394136"/>
              <a:gd name="connsiteY7" fmla="*/ 455596 h 506218"/>
              <a:gd name="connsiteX8" fmla="*/ 0 w 1394136"/>
              <a:gd name="connsiteY8" fmla="*/ 50622 h 50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94136" h="506218">
                <a:moveTo>
                  <a:pt x="0" y="50622"/>
                </a:moveTo>
                <a:cubicBezTo>
                  <a:pt x="0" y="22664"/>
                  <a:pt x="22664" y="0"/>
                  <a:pt x="50622" y="0"/>
                </a:cubicBezTo>
                <a:lnTo>
                  <a:pt x="1343514" y="0"/>
                </a:lnTo>
                <a:cubicBezTo>
                  <a:pt x="1371472" y="0"/>
                  <a:pt x="1394136" y="22664"/>
                  <a:pt x="1394136" y="50622"/>
                </a:cubicBezTo>
                <a:lnTo>
                  <a:pt x="1394136" y="455596"/>
                </a:lnTo>
                <a:cubicBezTo>
                  <a:pt x="1394136" y="483554"/>
                  <a:pt x="1371472" y="506218"/>
                  <a:pt x="1343514" y="506218"/>
                </a:cubicBezTo>
                <a:lnTo>
                  <a:pt x="50622" y="506218"/>
                </a:lnTo>
                <a:cubicBezTo>
                  <a:pt x="22664" y="506218"/>
                  <a:pt x="0" y="483554"/>
                  <a:pt x="0" y="455596"/>
                </a:cubicBezTo>
                <a:lnTo>
                  <a:pt x="0" y="5062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717" tIns="23717" rIns="23717" bIns="2371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مناقشه در اصل شهربانو</a:t>
            </a:r>
          </a:p>
        </p:txBody>
      </p:sp>
      <p:sp>
        <p:nvSpPr>
          <p:cNvPr id="33" name="Freeform 32"/>
          <p:cNvSpPr/>
          <p:nvPr/>
        </p:nvSpPr>
        <p:spPr>
          <a:xfrm rot="17692822">
            <a:off x="1650870" y="3439084"/>
            <a:ext cx="962564" cy="16749"/>
          </a:xfrm>
          <a:custGeom>
            <a:avLst/>
            <a:gdLst>
              <a:gd name="connsiteX0" fmla="*/ 0 w 962564"/>
              <a:gd name="connsiteY0" fmla="*/ 8374 h 16748"/>
              <a:gd name="connsiteX1" fmla="*/ 962564 w 962564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62564" h="16748">
                <a:moveTo>
                  <a:pt x="962564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9917" tIns="-15690" rIns="469918" bIns="-1569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4" name="Freeform 33"/>
          <p:cNvSpPr/>
          <p:nvPr/>
        </p:nvSpPr>
        <p:spPr>
          <a:xfrm>
            <a:off x="335573" y="3630963"/>
            <a:ext cx="1594092" cy="506218"/>
          </a:xfrm>
          <a:custGeom>
            <a:avLst/>
            <a:gdLst>
              <a:gd name="connsiteX0" fmla="*/ 0 w 1594092"/>
              <a:gd name="connsiteY0" fmla="*/ 50622 h 506218"/>
              <a:gd name="connsiteX1" fmla="*/ 50622 w 1594092"/>
              <a:gd name="connsiteY1" fmla="*/ 0 h 506218"/>
              <a:gd name="connsiteX2" fmla="*/ 1543470 w 1594092"/>
              <a:gd name="connsiteY2" fmla="*/ 0 h 506218"/>
              <a:gd name="connsiteX3" fmla="*/ 1594092 w 1594092"/>
              <a:gd name="connsiteY3" fmla="*/ 50622 h 506218"/>
              <a:gd name="connsiteX4" fmla="*/ 1594092 w 1594092"/>
              <a:gd name="connsiteY4" fmla="*/ 455596 h 506218"/>
              <a:gd name="connsiteX5" fmla="*/ 1543470 w 1594092"/>
              <a:gd name="connsiteY5" fmla="*/ 506218 h 506218"/>
              <a:gd name="connsiteX6" fmla="*/ 50622 w 1594092"/>
              <a:gd name="connsiteY6" fmla="*/ 506218 h 506218"/>
              <a:gd name="connsiteX7" fmla="*/ 0 w 1594092"/>
              <a:gd name="connsiteY7" fmla="*/ 455596 h 506218"/>
              <a:gd name="connsiteX8" fmla="*/ 0 w 1594092"/>
              <a:gd name="connsiteY8" fmla="*/ 50622 h 50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4092" h="506218">
                <a:moveTo>
                  <a:pt x="0" y="50622"/>
                </a:moveTo>
                <a:cubicBezTo>
                  <a:pt x="0" y="22664"/>
                  <a:pt x="22664" y="0"/>
                  <a:pt x="50622" y="0"/>
                </a:cubicBezTo>
                <a:lnTo>
                  <a:pt x="1543470" y="0"/>
                </a:lnTo>
                <a:cubicBezTo>
                  <a:pt x="1571428" y="0"/>
                  <a:pt x="1594092" y="22664"/>
                  <a:pt x="1594092" y="50622"/>
                </a:cubicBezTo>
                <a:lnTo>
                  <a:pt x="1594092" y="455596"/>
                </a:lnTo>
                <a:cubicBezTo>
                  <a:pt x="1594092" y="483554"/>
                  <a:pt x="1571428" y="506218"/>
                  <a:pt x="1543470" y="506218"/>
                </a:cubicBezTo>
                <a:lnTo>
                  <a:pt x="50622" y="506218"/>
                </a:lnTo>
                <a:cubicBezTo>
                  <a:pt x="22664" y="506218"/>
                  <a:pt x="0" y="483554"/>
                  <a:pt x="0" y="455596"/>
                </a:cubicBezTo>
                <a:lnTo>
                  <a:pt x="0" y="5062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717" tIns="23717" rIns="23717" bIns="2371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ازدواج ولید بن عبدالمیک با شاه‌آفرید</a:t>
            </a:r>
          </a:p>
        </p:txBody>
      </p:sp>
      <p:sp>
        <p:nvSpPr>
          <p:cNvPr id="35" name="Freeform 34"/>
          <p:cNvSpPr/>
          <p:nvPr/>
        </p:nvSpPr>
        <p:spPr>
          <a:xfrm rot="17267764">
            <a:off x="4304452" y="4603864"/>
            <a:ext cx="1325049" cy="16749"/>
          </a:xfrm>
          <a:custGeom>
            <a:avLst/>
            <a:gdLst>
              <a:gd name="connsiteX0" fmla="*/ 0 w 1325049"/>
              <a:gd name="connsiteY0" fmla="*/ 8374 h 16748"/>
              <a:gd name="connsiteX1" fmla="*/ 1325049 w 1325049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25049" h="16748">
                <a:moveTo>
                  <a:pt x="1325049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2097" tIns="-24752" rIns="642099" bIns="-2475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6" name="Freeform 35"/>
          <p:cNvSpPr/>
          <p:nvPr/>
        </p:nvSpPr>
        <p:spPr>
          <a:xfrm>
            <a:off x="3752052" y="4989953"/>
            <a:ext cx="1012437" cy="506218"/>
          </a:xfrm>
          <a:custGeom>
            <a:avLst/>
            <a:gdLst>
              <a:gd name="connsiteX0" fmla="*/ 0 w 1012437"/>
              <a:gd name="connsiteY0" fmla="*/ 50622 h 506218"/>
              <a:gd name="connsiteX1" fmla="*/ 50622 w 1012437"/>
              <a:gd name="connsiteY1" fmla="*/ 0 h 506218"/>
              <a:gd name="connsiteX2" fmla="*/ 961815 w 1012437"/>
              <a:gd name="connsiteY2" fmla="*/ 0 h 506218"/>
              <a:gd name="connsiteX3" fmla="*/ 1012437 w 1012437"/>
              <a:gd name="connsiteY3" fmla="*/ 50622 h 506218"/>
              <a:gd name="connsiteX4" fmla="*/ 1012437 w 1012437"/>
              <a:gd name="connsiteY4" fmla="*/ 455596 h 506218"/>
              <a:gd name="connsiteX5" fmla="*/ 961815 w 1012437"/>
              <a:gd name="connsiteY5" fmla="*/ 506218 h 506218"/>
              <a:gd name="connsiteX6" fmla="*/ 50622 w 1012437"/>
              <a:gd name="connsiteY6" fmla="*/ 506218 h 506218"/>
              <a:gd name="connsiteX7" fmla="*/ 0 w 1012437"/>
              <a:gd name="connsiteY7" fmla="*/ 455596 h 506218"/>
              <a:gd name="connsiteX8" fmla="*/ 0 w 1012437"/>
              <a:gd name="connsiteY8" fmla="*/ 50622 h 50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2437" h="506218">
                <a:moveTo>
                  <a:pt x="0" y="50622"/>
                </a:moveTo>
                <a:cubicBezTo>
                  <a:pt x="0" y="22664"/>
                  <a:pt x="22664" y="0"/>
                  <a:pt x="50622" y="0"/>
                </a:cubicBezTo>
                <a:lnTo>
                  <a:pt x="961815" y="0"/>
                </a:lnTo>
                <a:cubicBezTo>
                  <a:pt x="989773" y="0"/>
                  <a:pt x="1012437" y="22664"/>
                  <a:pt x="1012437" y="50622"/>
                </a:cubicBezTo>
                <a:lnTo>
                  <a:pt x="1012437" y="455596"/>
                </a:lnTo>
                <a:cubicBezTo>
                  <a:pt x="1012437" y="483554"/>
                  <a:pt x="989773" y="506218"/>
                  <a:pt x="961815" y="506218"/>
                </a:cubicBezTo>
                <a:lnTo>
                  <a:pt x="50622" y="506218"/>
                </a:lnTo>
                <a:cubicBezTo>
                  <a:pt x="22664" y="506218"/>
                  <a:pt x="0" y="483554"/>
                  <a:pt x="0" y="455596"/>
                </a:cubicBezTo>
                <a:lnTo>
                  <a:pt x="0" y="5062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717" tIns="23717" rIns="23717" bIns="2371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نقدهای مبنایی</a:t>
            </a:r>
          </a:p>
        </p:txBody>
      </p:sp>
      <p:sp>
        <p:nvSpPr>
          <p:cNvPr id="37" name="Freeform 36"/>
          <p:cNvSpPr/>
          <p:nvPr/>
        </p:nvSpPr>
        <p:spPr>
          <a:xfrm rot="4404366">
            <a:off x="2840541" y="4555192"/>
            <a:ext cx="1418046" cy="16749"/>
          </a:xfrm>
          <a:custGeom>
            <a:avLst/>
            <a:gdLst>
              <a:gd name="connsiteX0" fmla="*/ 0 w 1418046"/>
              <a:gd name="connsiteY0" fmla="*/ 8374 h 16748"/>
              <a:gd name="connsiteX1" fmla="*/ 1418046 w 1418046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18046" h="16748">
                <a:moveTo>
                  <a:pt x="1418046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6272" tIns="-27077" rIns="686271" bIns="-2707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8" name="Freeform 37"/>
          <p:cNvSpPr/>
          <p:nvPr/>
        </p:nvSpPr>
        <p:spPr>
          <a:xfrm>
            <a:off x="2159185" y="3630963"/>
            <a:ext cx="1187892" cy="506218"/>
          </a:xfrm>
          <a:custGeom>
            <a:avLst/>
            <a:gdLst>
              <a:gd name="connsiteX0" fmla="*/ 0 w 1187892"/>
              <a:gd name="connsiteY0" fmla="*/ 50622 h 506218"/>
              <a:gd name="connsiteX1" fmla="*/ 50622 w 1187892"/>
              <a:gd name="connsiteY1" fmla="*/ 0 h 506218"/>
              <a:gd name="connsiteX2" fmla="*/ 1137270 w 1187892"/>
              <a:gd name="connsiteY2" fmla="*/ 0 h 506218"/>
              <a:gd name="connsiteX3" fmla="*/ 1187892 w 1187892"/>
              <a:gd name="connsiteY3" fmla="*/ 50622 h 506218"/>
              <a:gd name="connsiteX4" fmla="*/ 1187892 w 1187892"/>
              <a:gd name="connsiteY4" fmla="*/ 455596 h 506218"/>
              <a:gd name="connsiteX5" fmla="*/ 1137270 w 1187892"/>
              <a:gd name="connsiteY5" fmla="*/ 506218 h 506218"/>
              <a:gd name="connsiteX6" fmla="*/ 50622 w 1187892"/>
              <a:gd name="connsiteY6" fmla="*/ 506218 h 506218"/>
              <a:gd name="connsiteX7" fmla="*/ 0 w 1187892"/>
              <a:gd name="connsiteY7" fmla="*/ 455596 h 506218"/>
              <a:gd name="connsiteX8" fmla="*/ 0 w 1187892"/>
              <a:gd name="connsiteY8" fmla="*/ 50622 h 50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7892" h="506218">
                <a:moveTo>
                  <a:pt x="0" y="50622"/>
                </a:moveTo>
                <a:cubicBezTo>
                  <a:pt x="0" y="22664"/>
                  <a:pt x="22664" y="0"/>
                  <a:pt x="50622" y="0"/>
                </a:cubicBezTo>
                <a:lnTo>
                  <a:pt x="1137270" y="0"/>
                </a:lnTo>
                <a:cubicBezTo>
                  <a:pt x="1165228" y="0"/>
                  <a:pt x="1187892" y="22664"/>
                  <a:pt x="1187892" y="50622"/>
                </a:cubicBezTo>
                <a:lnTo>
                  <a:pt x="1187892" y="455596"/>
                </a:lnTo>
                <a:cubicBezTo>
                  <a:pt x="1187892" y="483554"/>
                  <a:pt x="1165228" y="506218"/>
                  <a:pt x="1137270" y="506218"/>
                </a:cubicBezTo>
                <a:lnTo>
                  <a:pt x="50622" y="506218"/>
                </a:lnTo>
                <a:cubicBezTo>
                  <a:pt x="22664" y="506218"/>
                  <a:pt x="0" y="483554"/>
                  <a:pt x="0" y="455596"/>
                </a:cubicBezTo>
                <a:lnTo>
                  <a:pt x="0" y="5062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717" tIns="23717" rIns="23717" bIns="2371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شباهت غیر از اقتباس است</a:t>
            </a:r>
          </a:p>
        </p:txBody>
      </p:sp>
      <p:sp>
        <p:nvSpPr>
          <p:cNvPr id="39" name="Freeform 38"/>
          <p:cNvSpPr/>
          <p:nvPr/>
        </p:nvSpPr>
        <p:spPr>
          <a:xfrm rot="3747986">
            <a:off x="3111534" y="4846268"/>
            <a:ext cx="876061" cy="16749"/>
          </a:xfrm>
          <a:custGeom>
            <a:avLst/>
            <a:gdLst>
              <a:gd name="connsiteX0" fmla="*/ 0 w 876060"/>
              <a:gd name="connsiteY0" fmla="*/ 8374 h 16748"/>
              <a:gd name="connsiteX1" fmla="*/ 876060 w 876060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6060" h="16748">
                <a:moveTo>
                  <a:pt x="876060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8829" tIns="-13528" rIns="428828" bIns="-1352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0" name="Freeform 39"/>
          <p:cNvSpPr/>
          <p:nvPr/>
        </p:nvSpPr>
        <p:spPr>
          <a:xfrm>
            <a:off x="451598" y="4213115"/>
            <a:ext cx="2895479" cy="506218"/>
          </a:xfrm>
          <a:custGeom>
            <a:avLst/>
            <a:gdLst>
              <a:gd name="connsiteX0" fmla="*/ 0 w 2895479"/>
              <a:gd name="connsiteY0" fmla="*/ 50622 h 506218"/>
              <a:gd name="connsiteX1" fmla="*/ 50622 w 2895479"/>
              <a:gd name="connsiteY1" fmla="*/ 0 h 506218"/>
              <a:gd name="connsiteX2" fmla="*/ 2844857 w 2895479"/>
              <a:gd name="connsiteY2" fmla="*/ 0 h 506218"/>
              <a:gd name="connsiteX3" fmla="*/ 2895479 w 2895479"/>
              <a:gd name="connsiteY3" fmla="*/ 50622 h 506218"/>
              <a:gd name="connsiteX4" fmla="*/ 2895479 w 2895479"/>
              <a:gd name="connsiteY4" fmla="*/ 455596 h 506218"/>
              <a:gd name="connsiteX5" fmla="*/ 2844857 w 2895479"/>
              <a:gd name="connsiteY5" fmla="*/ 506218 h 506218"/>
              <a:gd name="connsiteX6" fmla="*/ 50622 w 2895479"/>
              <a:gd name="connsiteY6" fmla="*/ 506218 h 506218"/>
              <a:gd name="connsiteX7" fmla="*/ 0 w 2895479"/>
              <a:gd name="connsiteY7" fmla="*/ 455596 h 506218"/>
              <a:gd name="connsiteX8" fmla="*/ 0 w 2895479"/>
              <a:gd name="connsiteY8" fmla="*/ 50622 h 50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95479" h="506218">
                <a:moveTo>
                  <a:pt x="0" y="50622"/>
                </a:moveTo>
                <a:cubicBezTo>
                  <a:pt x="0" y="22664"/>
                  <a:pt x="22664" y="0"/>
                  <a:pt x="50622" y="0"/>
                </a:cubicBezTo>
                <a:lnTo>
                  <a:pt x="2844857" y="0"/>
                </a:lnTo>
                <a:cubicBezTo>
                  <a:pt x="2872815" y="0"/>
                  <a:pt x="2895479" y="22664"/>
                  <a:pt x="2895479" y="50622"/>
                </a:cubicBezTo>
                <a:lnTo>
                  <a:pt x="2895479" y="455596"/>
                </a:lnTo>
                <a:cubicBezTo>
                  <a:pt x="2895479" y="483554"/>
                  <a:pt x="2872815" y="506218"/>
                  <a:pt x="2844857" y="506218"/>
                </a:cubicBezTo>
                <a:lnTo>
                  <a:pt x="50622" y="506218"/>
                </a:lnTo>
                <a:cubicBezTo>
                  <a:pt x="22664" y="506218"/>
                  <a:pt x="0" y="483554"/>
                  <a:pt x="0" y="455596"/>
                </a:cubicBezTo>
                <a:lnTo>
                  <a:pt x="0" y="5062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717" tIns="23717" rIns="23717" bIns="2371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نه اکثر شیعیان اولیه ایرانی‌اند و نه اکثر ایرانیان تازه‌مسلمان، شیعه</a:t>
            </a:r>
          </a:p>
        </p:txBody>
      </p:sp>
      <p:sp>
        <p:nvSpPr>
          <p:cNvPr id="41" name="Freeform 40"/>
          <p:cNvSpPr/>
          <p:nvPr/>
        </p:nvSpPr>
        <p:spPr>
          <a:xfrm rot="2142401">
            <a:off x="3300201" y="5089149"/>
            <a:ext cx="498729" cy="16749"/>
          </a:xfrm>
          <a:custGeom>
            <a:avLst/>
            <a:gdLst>
              <a:gd name="connsiteX0" fmla="*/ 0 w 498728"/>
              <a:gd name="connsiteY0" fmla="*/ 8374 h 16748"/>
              <a:gd name="connsiteX1" fmla="*/ 498728 w 498728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8728" h="16748">
                <a:moveTo>
                  <a:pt x="498728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9595" tIns="-4093" rIns="249597" bIns="-409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2" name="Freeform 41"/>
          <p:cNvSpPr/>
          <p:nvPr/>
        </p:nvSpPr>
        <p:spPr>
          <a:xfrm>
            <a:off x="1595662" y="4795266"/>
            <a:ext cx="1751414" cy="313440"/>
          </a:xfrm>
          <a:custGeom>
            <a:avLst/>
            <a:gdLst>
              <a:gd name="connsiteX0" fmla="*/ 0 w 1751414"/>
              <a:gd name="connsiteY0" fmla="*/ 31344 h 313440"/>
              <a:gd name="connsiteX1" fmla="*/ 31344 w 1751414"/>
              <a:gd name="connsiteY1" fmla="*/ 0 h 313440"/>
              <a:gd name="connsiteX2" fmla="*/ 1720070 w 1751414"/>
              <a:gd name="connsiteY2" fmla="*/ 0 h 313440"/>
              <a:gd name="connsiteX3" fmla="*/ 1751414 w 1751414"/>
              <a:gd name="connsiteY3" fmla="*/ 31344 h 313440"/>
              <a:gd name="connsiteX4" fmla="*/ 1751414 w 1751414"/>
              <a:gd name="connsiteY4" fmla="*/ 282096 h 313440"/>
              <a:gd name="connsiteX5" fmla="*/ 1720070 w 1751414"/>
              <a:gd name="connsiteY5" fmla="*/ 313440 h 313440"/>
              <a:gd name="connsiteX6" fmla="*/ 31344 w 1751414"/>
              <a:gd name="connsiteY6" fmla="*/ 313440 h 313440"/>
              <a:gd name="connsiteX7" fmla="*/ 0 w 1751414"/>
              <a:gd name="connsiteY7" fmla="*/ 282096 h 313440"/>
              <a:gd name="connsiteX8" fmla="*/ 0 w 1751414"/>
              <a:gd name="connsiteY8" fmla="*/ 31344 h 313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51414" h="313440">
                <a:moveTo>
                  <a:pt x="0" y="31344"/>
                </a:moveTo>
                <a:cubicBezTo>
                  <a:pt x="0" y="14033"/>
                  <a:pt x="14033" y="0"/>
                  <a:pt x="31344" y="0"/>
                </a:cubicBezTo>
                <a:lnTo>
                  <a:pt x="1720070" y="0"/>
                </a:lnTo>
                <a:cubicBezTo>
                  <a:pt x="1737381" y="0"/>
                  <a:pt x="1751414" y="14033"/>
                  <a:pt x="1751414" y="31344"/>
                </a:cubicBezTo>
                <a:lnTo>
                  <a:pt x="1751414" y="282096"/>
                </a:lnTo>
                <a:cubicBezTo>
                  <a:pt x="1751414" y="299407"/>
                  <a:pt x="1737381" y="313440"/>
                  <a:pt x="1720070" y="313440"/>
                </a:cubicBezTo>
                <a:lnTo>
                  <a:pt x="31344" y="313440"/>
                </a:lnTo>
                <a:cubicBezTo>
                  <a:pt x="14033" y="313440"/>
                  <a:pt x="0" y="299407"/>
                  <a:pt x="0" y="282096"/>
                </a:cubicBezTo>
                <a:lnTo>
                  <a:pt x="0" y="31344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070" tIns="18070" rIns="18070" bIns="1807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بحثهای تدریجی بودن</a:t>
            </a:r>
          </a:p>
        </p:txBody>
      </p:sp>
      <p:sp>
        <p:nvSpPr>
          <p:cNvPr id="43" name="Freeform 42"/>
          <p:cNvSpPr/>
          <p:nvPr/>
        </p:nvSpPr>
        <p:spPr>
          <a:xfrm rot="20059480">
            <a:off x="3324894" y="5332030"/>
            <a:ext cx="449342" cy="16749"/>
          </a:xfrm>
          <a:custGeom>
            <a:avLst/>
            <a:gdLst>
              <a:gd name="connsiteX0" fmla="*/ 0 w 449341"/>
              <a:gd name="connsiteY0" fmla="*/ 8374 h 16748"/>
              <a:gd name="connsiteX1" fmla="*/ 449341 w 449341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9341" h="16748">
                <a:moveTo>
                  <a:pt x="449341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136" tIns="-2859" rIns="226138" bIns="-286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4" name="Freeform 43"/>
          <p:cNvSpPr/>
          <p:nvPr/>
        </p:nvSpPr>
        <p:spPr>
          <a:xfrm>
            <a:off x="2018658" y="5184639"/>
            <a:ext cx="1328418" cy="506218"/>
          </a:xfrm>
          <a:custGeom>
            <a:avLst/>
            <a:gdLst>
              <a:gd name="connsiteX0" fmla="*/ 0 w 1328418"/>
              <a:gd name="connsiteY0" fmla="*/ 50622 h 506218"/>
              <a:gd name="connsiteX1" fmla="*/ 50622 w 1328418"/>
              <a:gd name="connsiteY1" fmla="*/ 0 h 506218"/>
              <a:gd name="connsiteX2" fmla="*/ 1277796 w 1328418"/>
              <a:gd name="connsiteY2" fmla="*/ 0 h 506218"/>
              <a:gd name="connsiteX3" fmla="*/ 1328418 w 1328418"/>
              <a:gd name="connsiteY3" fmla="*/ 50622 h 506218"/>
              <a:gd name="connsiteX4" fmla="*/ 1328418 w 1328418"/>
              <a:gd name="connsiteY4" fmla="*/ 455596 h 506218"/>
              <a:gd name="connsiteX5" fmla="*/ 1277796 w 1328418"/>
              <a:gd name="connsiteY5" fmla="*/ 506218 h 506218"/>
              <a:gd name="connsiteX6" fmla="*/ 50622 w 1328418"/>
              <a:gd name="connsiteY6" fmla="*/ 506218 h 506218"/>
              <a:gd name="connsiteX7" fmla="*/ 0 w 1328418"/>
              <a:gd name="connsiteY7" fmla="*/ 455596 h 506218"/>
              <a:gd name="connsiteX8" fmla="*/ 0 w 1328418"/>
              <a:gd name="connsiteY8" fmla="*/ 50622 h 50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8418" h="506218">
                <a:moveTo>
                  <a:pt x="0" y="50622"/>
                </a:moveTo>
                <a:cubicBezTo>
                  <a:pt x="0" y="22664"/>
                  <a:pt x="22664" y="0"/>
                  <a:pt x="50622" y="0"/>
                </a:cubicBezTo>
                <a:lnTo>
                  <a:pt x="1277796" y="0"/>
                </a:lnTo>
                <a:cubicBezTo>
                  <a:pt x="1305754" y="0"/>
                  <a:pt x="1328418" y="22664"/>
                  <a:pt x="1328418" y="50622"/>
                </a:cubicBezTo>
                <a:lnTo>
                  <a:pt x="1328418" y="455596"/>
                </a:lnTo>
                <a:cubicBezTo>
                  <a:pt x="1328418" y="483554"/>
                  <a:pt x="1305754" y="506218"/>
                  <a:pt x="1277796" y="506218"/>
                </a:cubicBezTo>
                <a:lnTo>
                  <a:pt x="50622" y="506218"/>
                </a:lnTo>
                <a:cubicBezTo>
                  <a:pt x="22664" y="506218"/>
                  <a:pt x="0" y="483554"/>
                  <a:pt x="0" y="455596"/>
                </a:cubicBezTo>
                <a:lnTo>
                  <a:pt x="0" y="5062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717" tIns="23717" rIns="23717" bIns="2371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گسترش شیعه در ایران در عهد صفویه</a:t>
            </a:r>
          </a:p>
        </p:txBody>
      </p:sp>
      <p:sp>
        <p:nvSpPr>
          <p:cNvPr id="45" name="Freeform 44"/>
          <p:cNvSpPr/>
          <p:nvPr/>
        </p:nvSpPr>
        <p:spPr>
          <a:xfrm rot="17852014">
            <a:off x="3111534" y="5623106"/>
            <a:ext cx="876061" cy="16749"/>
          </a:xfrm>
          <a:custGeom>
            <a:avLst/>
            <a:gdLst>
              <a:gd name="connsiteX0" fmla="*/ 0 w 876060"/>
              <a:gd name="connsiteY0" fmla="*/ 8374 h 16748"/>
              <a:gd name="connsiteX1" fmla="*/ 876060 w 876060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6060" h="16748">
                <a:moveTo>
                  <a:pt x="876060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8828" tIns="-13527" rIns="428829" bIns="-13528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6" name="Freeform 45"/>
          <p:cNvSpPr/>
          <p:nvPr/>
        </p:nvSpPr>
        <p:spPr>
          <a:xfrm>
            <a:off x="2334640" y="5766791"/>
            <a:ext cx="1012437" cy="506218"/>
          </a:xfrm>
          <a:custGeom>
            <a:avLst/>
            <a:gdLst>
              <a:gd name="connsiteX0" fmla="*/ 0 w 1012437"/>
              <a:gd name="connsiteY0" fmla="*/ 50622 h 506218"/>
              <a:gd name="connsiteX1" fmla="*/ 50622 w 1012437"/>
              <a:gd name="connsiteY1" fmla="*/ 0 h 506218"/>
              <a:gd name="connsiteX2" fmla="*/ 961815 w 1012437"/>
              <a:gd name="connsiteY2" fmla="*/ 0 h 506218"/>
              <a:gd name="connsiteX3" fmla="*/ 1012437 w 1012437"/>
              <a:gd name="connsiteY3" fmla="*/ 50622 h 506218"/>
              <a:gd name="connsiteX4" fmla="*/ 1012437 w 1012437"/>
              <a:gd name="connsiteY4" fmla="*/ 455596 h 506218"/>
              <a:gd name="connsiteX5" fmla="*/ 961815 w 1012437"/>
              <a:gd name="connsiteY5" fmla="*/ 506218 h 506218"/>
              <a:gd name="connsiteX6" fmla="*/ 50622 w 1012437"/>
              <a:gd name="connsiteY6" fmla="*/ 506218 h 506218"/>
              <a:gd name="connsiteX7" fmla="*/ 0 w 1012437"/>
              <a:gd name="connsiteY7" fmla="*/ 455596 h 506218"/>
              <a:gd name="connsiteX8" fmla="*/ 0 w 1012437"/>
              <a:gd name="connsiteY8" fmla="*/ 50622 h 50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2437" h="506218">
                <a:moveTo>
                  <a:pt x="0" y="50622"/>
                </a:moveTo>
                <a:cubicBezTo>
                  <a:pt x="0" y="22664"/>
                  <a:pt x="22664" y="0"/>
                  <a:pt x="50622" y="0"/>
                </a:cubicBezTo>
                <a:lnTo>
                  <a:pt x="961815" y="0"/>
                </a:lnTo>
                <a:cubicBezTo>
                  <a:pt x="989773" y="0"/>
                  <a:pt x="1012437" y="22664"/>
                  <a:pt x="1012437" y="50622"/>
                </a:cubicBezTo>
                <a:lnTo>
                  <a:pt x="1012437" y="455596"/>
                </a:lnTo>
                <a:cubicBezTo>
                  <a:pt x="1012437" y="483554"/>
                  <a:pt x="989773" y="506218"/>
                  <a:pt x="961815" y="506218"/>
                </a:cubicBezTo>
                <a:lnTo>
                  <a:pt x="50622" y="506218"/>
                </a:lnTo>
                <a:cubicBezTo>
                  <a:pt x="22664" y="506218"/>
                  <a:pt x="0" y="483554"/>
                  <a:pt x="0" y="455596"/>
                </a:cubicBezTo>
                <a:lnTo>
                  <a:pt x="0" y="5062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717" tIns="23717" rIns="23717" bIns="2371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غلبه اسلام بر تعصبات</a:t>
            </a:r>
          </a:p>
        </p:txBody>
      </p:sp>
      <p:sp>
        <p:nvSpPr>
          <p:cNvPr id="47" name="Freeform 46"/>
          <p:cNvSpPr/>
          <p:nvPr/>
        </p:nvSpPr>
        <p:spPr>
          <a:xfrm>
            <a:off x="1929665" y="6011526"/>
            <a:ext cx="404975" cy="16748"/>
          </a:xfrm>
          <a:custGeom>
            <a:avLst/>
            <a:gdLst>
              <a:gd name="connsiteX0" fmla="*/ 0 w 404974"/>
              <a:gd name="connsiteY0" fmla="*/ 8374 h 16748"/>
              <a:gd name="connsiteX1" fmla="*/ 404974 w 404974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04974" h="16748">
                <a:moveTo>
                  <a:pt x="404974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5063" tIns="-1750" rIns="205064" bIns="-175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8" name="Freeform 47"/>
          <p:cNvSpPr/>
          <p:nvPr/>
        </p:nvSpPr>
        <p:spPr>
          <a:xfrm>
            <a:off x="493564" y="5439482"/>
            <a:ext cx="1436101" cy="1160835"/>
          </a:xfrm>
          <a:custGeom>
            <a:avLst/>
            <a:gdLst>
              <a:gd name="connsiteX0" fmla="*/ 0 w 1436101"/>
              <a:gd name="connsiteY0" fmla="*/ 116084 h 1160835"/>
              <a:gd name="connsiteX1" fmla="*/ 116084 w 1436101"/>
              <a:gd name="connsiteY1" fmla="*/ 0 h 1160835"/>
              <a:gd name="connsiteX2" fmla="*/ 1320018 w 1436101"/>
              <a:gd name="connsiteY2" fmla="*/ 0 h 1160835"/>
              <a:gd name="connsiteX3" fmla="*/ 1436102 w 1436101"/>
              <a:gd name="connsiteY3" fmla="*/ 116084 h 1160835"/>
              <a:gd name="connsiteX4" fmla="*/ 1436101 w 1436101"/>
              <a:gd name="connsiteY4" fmla="*/ 1044752 h 1160835"/>
              <a:gd name="connsiteX5" fmla="*/ 1320017 w 1436101"/>
              <a:gd name="connsiteY5" fmla="*/ 1160836 h 1160835"/>
              <a:gd name="connsiteX6" fmla="*/ 116084 w 1436101"/>
              <a:gd name="connsiteY6" fmla="*/ 1160835 h 1160835"/>
              <a:gd name="connsiteX7" fmla="*/ 0 w 1436101"/>
              <a:gd name="connsiteY7" fmla="*/ 1044751 h 1160835"/>
              <a:gd name="connsiteX8" fmla="*/ 0 w 1436101"/>
              <a:gd name="connsiteY8" fmla="*/ 116084 h 1160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36101" h="1160835">
                <a:moveTo>
                  <a:pt x="0" y="116084"/>
                </a:moveTo>
                <a:cubicBezTo>
                  <a:pt x="0" y="51973"/>
                  <a:pt x="51973" y="0"/>
                  <a:pt x="116084" y="0"/>
                </a:cubicBezTo>
                <a:lnTo>
                  <a:pt x="1320018" y="0"/>
                </a:lnTo>
                <a:cubicBezTo>
                  <a:pt x="1384129" y="0"/>
                  <a:pt x="1436102" y="51973"/>
                  <a:pt x="1436102" y="116084"/>
                </a:cubicBezTo>
                <a:cubicBezTo>
                  <a:pt x="1436102" y="425640"/>
                  <a:pt x="1436101" y="735196"/>
                  <a:pt x="1436101" y="1044752"/>
                </a:cubicBezTo>
                <a:cubicBezTo>
                  <a:pt x="1436101" y="1108863"/>
                  <a:pt x="1384128" y="1160836"/>
                  <a:pt x="1320017" y="1160836"/>
                </a:cubicBezTo>
                <a:lnTo>
                  <a:pt x="116084" y="1160835"/>
                </a:lnTo>
                <a:cubicBezTo>
                  <a:pt x="51973" y="1160835"/>
                  <a:pt x="0" y="1108862"/>
                  <a:pt x="0" y="1044751"/>
                </a:cubicBezTo>
                <a:lnTo>
                  <a:pt x="0" y="116084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890" tIns="42890" rIns="42890" bIns="42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اغلب پیروان مکاتب فقهی از جامعه غیر از صاحب مکتب خود بودند</a:t>
            </a:r>
          </a:p>
        </p:txBody>
      </p:sp>
      <p:sp>
        <p:nvSpPr>
          <p:cNvPr id="49" name="Freeform 48"/>
          <p:cNvSpPr/>
          <p:nvPr/>
        </p:nvSpPr>
        <p:spPr>
          <a:xfrm rot="17195634">
            <a:off x="2840541" y="5914181"/>
            <a:ext cx="1418046" cy="16749"/>
          </a:xfrm>
          <a:custGeom>
            <a:avLst/>
            <a:gdLst>
              <a:gd name="connsiteX0" fmla="*/ 0 w 1418046"/>
              <a:gd name="connsiteY0" fmla="*/ 8374 h 16748"/>
              <a:gd name="connsiteX1" fmla="*/ 1418046 w 1418046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18046" h="16748">
                <a:moveTo>
                  <a:pt x="1418046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6271" tIns="-27077" rIns="686272" bIns="-2707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50" name="Freeform 49"/>
          <p:cNvSpPr/>
          <p:nvPr/>
        </p:nvSpPr>
        <p:spPr>
          <a:xfrm>
            <a:off x="2334640" y="6348942"/>
            <a:ext cx="1012437" cy="506218"/>
          </a:xfrm>
          <a:custGeom>
            <a:avLst/>
            <a:gdLst>
              <a:gd name="connsiteX0" fmla="*/ 0 w 1012437"/>
              <a:gd name="connsiteY0" fmla="*/ 50622 h 506218"/>
              <a:gd name="connsiteX1" fmla="*/ 50622 w 1012437"/>
              <a:gd name="connsiteY1" fmla="*/ 0 h 506218"/>
              <a:gd name="connsiteX2" fmla="*/ 961815 w 1012437"/>
              <a:gd name="connsiteY2" fmla="*/ 0 h 506218"/>
              <a:gd name="connsiteX3" fmla="*/ 1012437 w 1012437"/>
              <a:gd name="connsiteY3" fmla="*/ 50622 h 506218"/>
              <a:gd name="connsiteX4" fmla="*/ 1012437 w 1012437"/>
              <a:gd name="connsiteY4" fmla="*/ 455596 h 506218"/>
              <a:gd name="connsiteX5" fmla="*/ 961815 w 1012437"/>
              <a:gd name="connsiteY5" fmla="*/ 506218 h 506218"/>
              <a:gd name="connsiteX6" fmla="*/ 50622 w 1012437"/>
              <a:gd name="connsiteY6" fmla="*/ 506218 h 506218"/>
              <a:gd name="connsiteX7" fmla="*/ 0 w 1012437"/>
              <a:gd name="connsiteY7" fmla="*/ 455596 h 506218"/>
              <a:gd name="connsiteX8" fmla="*/ 0 w 1012437"/>
              <a:gd name="connsiteY8" fmla="*/ 50622 h 50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2437" h="506218">
                <a:moveTo>
                  <a:pt x="0" y="50622"/>
                </a:moveTo>
                <a:cubicBezTo>
                  <a:pt x="0" y="22664"/>
                  <a:pt x="22664" y="0"/>
                  <a:pt x="50622" y="0"/>
                </a:cubicBezTo>
                <a:lnTo>
                  <a:pt x="961815" y="0"/>
                </a:lnTo>
                <a:cubicBezTo>
                  <a:pt x="989773" y="0"/>
                  <a:pt x="1012437" y="22664"/>
                  <a:pt x="1012437" y="50622"/>
                </a:cubicBezTo>
                <a:lnTo>
                  <a:pt x="1012437" y="455596"/>
                </a:lnTo>
                <a:cubicBezTo>
                  <a:pt x="1012437" y="483554"/>
                  <a:pt x="989773" y="506218"/>
                  <a:pt x="961815" y="506218"/>
                </a:cubicBezTo>
                <a:lnTo>
                  <a:pt x="50622" y="506218"/>
                </a:lnTo>
                <a:cubicBezTo>
                  <a:pt x="22664" y="506218"/>
                  <a:pt x="0" y="483554"/>
                  <a:pt x="0" y="455596"/>
                </a:cubicBezTo>
                <a:lnTo>
                  <a:pt x="0" y="5062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717" tIns="23717" rIns="23717" bIns="2371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این توهین به ایرانی است</a:t>
            </a:r>
          </a:p>
        </p:txBody>
      </p:sp>
      <p:sp>
        <p:nvSpPr>
          <p:cNvPr id="51" name="Freeform 50"/>
          <p:cNvSpPr/>
          <p:nvPr/>
        </p:nvSpPr>
        <p:spPr>
          <a:xfrm rot="18493453">
            <a:off x="6057131" y="4895343"/>
            <a:ext cx="654514" cy="16748"/>
          </a:xfrm>
          <a:custGeom>
            <a:avLst/>
            <a:gdLst>
              <a:gd name="connsiteX0" fmla="*/ 0 w 654514"/>
              <a:gd name="connsiteY0" fmla="*/ 8374 h 16748"/>
              <a:gd name="connsiteX1" fmla="*/ 654514 w 654514"/>
              <a:gd name="connsiteY1" fmla="*/ 8374 h 1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4514" h="16748">
                <a:moveTo>
                  <a:pt x="654514" y="8374"/>
                </a:moveTo>
                <a:lnTo>
                  <a:pt x="0" y="837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23595" tIns="-7989" rIns="323593" bIns="-798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52" name="Freeform 51"/>
          <p:cNvSpPr/>
          <p:nvPr/>
        </p:nvSpPr>
        <p:spPr>
          <a:xfrm>
            <a:off x="5169464" y="4533566"/>
            <a:ext cx="1012437" cy="1254485"/>
          </a:xfrm>
          <a:custGeom>
            <a:avLst/>
            <a:gdLst>
              <a:gd name="connsiteX0" fmla="*/ 0 w 1012437"/>
              <a:gd name="connsiteY0" fmla="*/ 101244 h 1254485"/>
              <a:gd name="connsiteX1" fmla="*/ 101244 w 1012437"/>
              <a:gd name="connsiteY1" fmla="*/ 0 h 1254485"/>
              <a:gd name="connsiteX2" fmla="*/ 911193 w 1012437"/>
              <a:gd name="connsiteY2" fmla="*/ 0 h 1254485"/>
              <a:gd name="connsiteX3" fmla="*/ 1012437 w 1012437"/>
              <a:gd name="connsiteY3" fmla="*/ 101244 h 1254485"/>
              <a:gd name="connsiteX4" fmla="*/ 1012437 w 1012437"/>
              <a:gd name="connsiteY4" fmla="*/ 1153241 h 1254485"/>
              <a:gd name="connsiteX5" fmla="*/ 911193 w 1012437"/>
              <a:gd name="connsiteY5" fmla="*/ 1254485 h 1254485"/>
              <a:gd name="connsiteX6" fmla="*/ 101244 w 1012437"/>
              <a:gd name="connsiteY6" fmla="*/ 1254485 h 1254485"/>
              <a:gd name="connsiteX7" fmla="*/ 0 w 1012437"/>
              <a:gd name="connsiteY7" fmla="*/ 1153241 h 1254485"/>
              <a:gd name="connsiteX8" fmla="*/ 0 w 1012437"/>
              <a:gd name="connsiteY8" fmla="*/ 101244 h 1254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2437" h="1254485">
                <a:moveTo>
                  <a:pt x="0" y="101244"/>
                </a:moveTo>
                <a:cubicBezTo>
                  <a:pt x="0" y="45328"/>
                  <a:pt x="45328" y="0"/>
                  <a:pt x="101244" y="0"/>
                </a:cubicBezTo>
                <a:lnTo>
                  <a:pt x="911193" y="0"/>
                </a:lnTo>
                <a:cubicBezTo>
                  <a:pt x="967109" y="0"/>
                  <a:pt x="1012437" y="45328"/>
                  <a:pt x="1012437" y="101244"/>
                </a:cubicBezTo>
                <a:lnTo>
                  <a:pt x="1012437" y="1153241"/>
                </a:lnTo>
                <a:cubicBezTo>
                  <a:pt x="1012437" y="1209157"/>
                  <a:pt x="967109" y="1254485"/>
                  <a:pt x="911193" y="1254485"/>
                </a:cubicBezTo>
                <a:lnTo>
                  <a:pt x="101244" y="1254485"/>
                </a:lnTo>
                <a:cubicBezTo>
                  <a:pt x="45328" y="1254485"/>
                  <a:pt x="0" y="1209157"/>
                  <a:pt x="0" y="1153241"/>
                </a:cubicBezTo>
                <a:lnTo>
                  <a:pt x="0" y="101244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543" tIns="38543" rIns="38543" bIns="38543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 به عنوان عکس‌العمل در برابر اسلام (سنی متعصب)</a:t>
            </a:r>
          </a:p>
        </p:txBody>
      </p:sp>
    </p:spTree>
    <p:extLst>
      <p:ext uri="{BB962C8B-B14F-4D97-AF65-F5344CB8AC3E}">
        <p14:creationId xmlns:p14="http://schemas.microsoft.com/office/powerpoint/2010/main" val="294791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00"/>
                            </p:stCondLst>
                            <p:childTnLst>
                              <p:par>
                                <p:cTn id="17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00"/>
                            </p:stCondLst>
                            <p:childTnLst>
                              <p:par>
                                <p:cTn id="18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"/>
                            </p:stCondLst>
                            <p:childTnLst>
                              <p:par>
                                <p:cTn id="20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029200"/>
          </a:xfrm>
        </p:spPr>
        <p:txBody>
          <a:bodyPr>
            <a:no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روش‌شناسی </a:t>
            </a:r>
            <a:r>
              <a:rPr lang="fa-IR" sz="2000" b="1" dirty="0">
                <a:solidFill>
                  <a:srgbClr val="7030A0"/>
                </a:solidFill>
                <a:cs typeface="B Mitra" pitchFamily="2" charset="-78"/>
              </a:rPr>
              <a:t>: چگونگی اصطیاد </a:t>
            </a: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مطالب برای اثبات دیدگاه مورد نظر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20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نحوه خدمت یک دین به مردم یک سرزمین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تغییر در اندیشه و روحیات است؛ ‌یعنی رفع سنن و نظامات مشکل‌دار و ایجاد سنن و نظامات جدید برای زندگی که آنان را در مسیر رشد و کمال قرار دهد.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پس باید نظامات مختلف فکری، اخلاقی، خانوادگی و اجتماعی جامعه مورد نظر بررسی شود؛ که قبلش آیا منحط‌تر بود یا نه؟ و سپس بررسی شود ادعاهای ضدیت اسلام به نظام متعالی (کتابسوزی ایران و مصر)</a:t>
            </a:r>
            <a:endParaRPr lang="fa-IR" sz="20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105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نحوه خدمت مردم یک سرزمین به یک دین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تبلیغ و ترویج و تبیین و تدوین و اشاعه آن و دفاع از آن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پس باید فعالیت‌های ناظر به گستراندن، دفاع (سربازی و فداکاری)، فکری (= علم و فرهنگ) و احساسی (ذوق و صنعت) بررسی شود.</a:t>
            </a:r>
            <a:endParaRPr lang="fa-IR" sz="20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2000" b="1" dirty="0" smtClean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خدمات اسلام به ایران (و ایران به اسلام)</a:t>
            </a:r>
            <a:br>
              <a:rPr lang="fa-IR" dirty="0" smtClean="0">
                <a:cs typeface="B Titr" pitchFamily="2" charset="-78"/>
              </a:rPr>
            </a:br>
            <a:r>
              <a:rPr lang="fa-IR" sz="3100" dirty="0">
                <a:cs typeface="B Mitra" pitchFamily="2" charset="-78"/>
              </a:rPr>
              <a:t>مقدمه: </a:t>
            </a:r>
            <a:r>
              <a:rPr lang="fa-IR" sz="3100" dirty="0">
                <a:cs typeface="B Mitra" pitchFamily="2" charset="-78"/>
              </a:rPr>
              <a:t>روش‌شناسی </a:t>
            </a:r>
            <a:r>
              <a:rPr lang="fa-IR" sz="3100" dirty="0">
                <a:cs typeface="B Mitra" pitchFamily="2" charset="-78"/>
              </a:rPr>
              <a:t>بحث </a:t>
            </a:r>
            <a:endParaRPr lang="fa-IR" sz="3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833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945" y="1066800"/>
            <a:ext cx="9144000" cy="5257800"/>
          </a:xfrm>
        </p:spPr>
        <p:txBody>
          <a:bodyPr>
            <a:no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20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گزارشی از دیدگاه‌ها درباره ورود اسلام به ایران: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فاجعه یا موهبت</a:t>
            </a:r>
            <a:endParaRPr lang="fa-IR" sz="2000" b="1" dirty="0" smtClean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خدمات اسلام به ایران</a:t>
            </a:r>
            <a:br>
              <a:rPr lang="fa-IR" dirty="0" smtClean="0">
                <a:cs typeface="B Titr" pitchFamily="2" charset="-78"/>
              </a:rPr>
            </a:br>
            <a:r>
              <a:rPr lang="fa-IR" sz="2800" dirty="0" smtClean="0">
                <a:cs typeface="B Titr" pitchFamily="2" charset="-78"/>
              </a:rPr>
              <a:t>الف. </a:t>
            </a:r>
            <a:r>
              <a:rPr lang="fa-IR" sz="2800" dirty="0" smtClean="0">
                <a:cs typeface="B Titr" pitchFamily="2" charset="-78"/>
              </a:rPr>
              <a:t>نظام فکری  اعتقادی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7079746" y="4114800"/>
            <a:ext cx="1908000" cy="738827"/>
          </a:xfrm>
          <a:custGeom>
            <a:avLst/>
            <a:gdLst>
              <a:gd name="connsiteX0" fmla="*/ 0 w 1908000"/>
              <a:gd name="connsiteY0" fmla="*/ 73883 h 738827"/>
              <a:gd name="connsiteX1" fmla="*/ 73883 w 1908000"/>
              <a:gd name="connsiteY1" fmla="*/ 0 h 738827"/>
              <a:gd name="connsiteX2" fmla="*/ 1834117 w 1908000"/>
              <a:gd name="connsiteY2" fmla="*/ 0 h 738827"/>
              <a:gd name="connsiteX3" fmla="*/ 1908000 w 1908000"/>
              <a:gd name="connsiteY3" fmla="*/ 73883 h 738827"/>
              <a:gd name="connsiteX4" fmla="*/ 1908000 w 1908000"/>
              <a:gd name="connsiteY4" fmla="*/ 664944 h 738827"/>
              <a:gd name="connsiteX5" fmla="*/ 1834117 w 1908000"/>
              <a:gd name="connsiteY5" fmla="*/ 738827 h 738827"/>
              <a:gd name="connsiteX6" fmla="*/ 73883 w 1908000"/>
              <a:gd name="connsiteY6" fmla="*/ 738827 h 738827"/>
              <a:gd name="connsiteX7" fmla="*/ 0 w 1908000"/>
              <a:gd name="connsiteY7" fmla="*/ 664944 h 738827"/>
              <a:gd name="connsiteX8" fmla="*/ 0 w 1908000"/>
              <a:gd name="connsiteY8" fmla="*/ 73883 h 738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738827">
                <a:moveTo>
                  <a:pt x="0" y="73883"/>
                </a:moveTo>
                <a:cubicBezTo>
                  <a:pt x="0" y="33079"/>
                  <a:pt x="33079" y="0"/>
                  <a:pt x="73883" y="0"/>
                </a:cubicBezTo>
                <a:lnTo>
                  <a:pt x="1834117" y="0"/>
                </a:lnTo>
                <a:cubicBezTo>
                  <a:pt x="1874921" y="0"/>
                  <a:pt x="1908000" y="33079"/>
                  <a:pt x="1908000" y="73883"/>
                </a:cubicBezTo>
                <a:lnTo>
                  <a:pt x="1908000" y="664944"/>
                </a:lnTo>
                <a:cubicBezTo>
                  <a:pt x="1908000" y="705748"/>
                  <a:pt x="1874921" y="738827"/>
                  <a:pt x="1834117" y="738827"/>
                </a:cubicBezTo>
                <a:lnTo>
                  <a:pt x="73883" y="738827"/>
                </a:lnTo>
                <a:cubicBezTo>
                  <a:pt x="33079" y="738827"/>
                  <a:pt x="0" y="705748"/>
                  <a:pt x="0" y="664944"/>
                </a:cubicBezTo>
                <a:lnTo>
                  <a:pt x="0" y="73883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530" tIns="30530" rIns="30530" bIns="3053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نظام فکری و اعتقادی 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(</a:t>
            </a:r>
            <a:r>
              <a:rPr lang="fa-IR" sz="1400" b="1" kern="1200" dirty="0" smtClean="0">
                <a:cs typeface="B Mitra" panose="00000400000000000000" pitchFamily="2" charset="-78"/>
              </a:rPr>
              <a:t>وضعیت آشفته ادیان)</a:t>
            </a:r>
            <a:endParaRPr lang="en-US" sz="1400" b="1" kern="1200" dirty="0">
              <a:cs typeface="B Mitra" panose="00000400000000000000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 rot="4482263">
            <a:off x="6180997" y="3790342"/>
            <a:ext cx="1422297" cy="15826"/>
          </a:xfrm>
          <a:custGeom>
            <a:avLst/>
            <a:gdLst>
              <a:gd name="connsiteX0" fmla="*/ 0 w 1422297"/>
              <a:gd name="connsiteY0" fmla="*/ 7913 h 15826"/>
              <a:gd name="connsiteX1" fmla="*/ 1422297 w 1422297"/>
              <a:gd name="connsiteY1" fmla="*/ 7913 h 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22297" h="15826">
                <a:moveTo>
                  <a:pt x="1422297" y="7913"/>
                </a:moveTo>
                <a:lnTo>
                  <a:pt x="0" y="791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8290" tIns="-27645" rIns="688292" bIns="-2764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1" name="Freeform 10"/>
          <p:cNvSpPr/>
          <p:nvPr/>
        </p:nvSpPr>
        <p:spPr>
          <a:xfrm>
            <a:off x="4796545" y="2877796"/>
            <a:ext cx="1908000" cy="469001"/>
          </a:xfrm>
          <a:custGeom>
            <a:avLst/>
            <a:gdLst>
              <a:gd name="connsiteX0" fmla="*/ 0 w 1908000"/>
              <a:gd name="connsiteY0" fmla="*/ 46900 h 469001"/>
              <a:gd name="connsiteX1" fmla="*/ 46900 w 1908000"/>
              <a:gd name="connsiteY1" fmla="*/ 0 h 469001"/>
              <a:gd name="connsiteX2" fmla="*/ 1861100 w 1908000"/>
              <a:gd name="connsiteY2" fmla="*/ 0 h 469001"/>
              <a:gd name="connsiteX3" fmla="*/ 1908000 w 1908000"/>
              <a:gd name="connsiteY3" fmla="*/ 46900 h 469001"/>
              <a:gd name="connsiteX4" fmla="*/ 1908000 w 1908000"/>
              <a:gd name="connsiteY4" fmla="*/ 422101 h 469001"/>
              <a:gd name="connsiteX5" fmla="*/ 1861100 w 1908000"/>
              <a:gd name="connsiteY5" fmla="*/ 469001 h 469001"/>
              <a:gd name="connsiteX6" fmla="*/ 46900 w 1908000"/>
              <a:gd name="connsiteY6" fmla="*/ 469001 h 469001"/>
              <a:gd name="connsiteX7" fmla="*/ 0 w 1908000"/>
              <a:gd name="connsiteY7" fmla="*/ 422101 h 469001"/>
              <a:gd name="connsiteX8" fmla="*/ 0 w 1908000"/>
              <a:gd name="connsiteY8" fmla="*/ 46900 h 46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469001">
                <a:moveTo>
                  <a:pt x="0" y="46900"/>
                </a:moveTo>
                <a:cubicBezTo>
                  <a:pt x="0" y="20998"/>
                  <a:pt x="20998" y="0"/>
                  <a:pt x="46900" y="0"/>
                </a:cubicBezTo>
                <a:lnTo>
                  <a:pt x="1861100" y="0"/>
                </a:lnTo>
                <a:cubicBezTo>
                  <a:pt x="1887002" y="0"/>
                  <a:pt x="1908000" y="20998"/>
                  <a:pt x="1908000" y="46900"/>
                </a:cubicBezTo>
                <a:lnTo>
                  <a:pt x="1908000" y="422101"/>
                </a:lnTo>
                <a:cubicBezTo>
                  <a:pt x="1908000" y="448003"/>
                  <a:pt x="1887002" y="469001"/>
                  <a:pt x="1861100" y="469001"/>
                </a:cubicBezTo>
                <a:lnTo>
                  <a:pt x="46900" y="469001"/>
                </a:lnTo>
                <a:cubicBezTo>
                  <a:pt x="20998" y="469001"/>
                  <a:pt x="0" y="448003"/>
                  <a:pt x="0" y="422101"/>
                </a:cubicBezTo>
                <a:lnTo>
                  <a:pt x="0" y="469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27" tIns="22627" rIns="22627" bIns="2262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ادیان موجود و وضعیت هریک</a:t>
            </a:r>
          </a:p>
        </p:txBody>
      </p:sp>
      <p:sp>
        <p:nvSpPr>
          <p:cNvPr id="12" name="Freeform 11"/>
          <p:cNvSpPr/>
          <p:nvPr/>
        </p:nvSpPr>
        <p:spPr>
          <a:xfrm rot="4467012">
            <a:off x="3909141" y="2430193"/>
            <a:ext cx="1399607" cy="15827"/>
          </a:xfrm>
          <a:custGeom>
            <a:avLst/>
            <a:gdLst>
              <a:gd name="connsiteX0" fmla="*/ 0 w 1399607"/>
              <a:gd name="connsiteY0" fmla="*/ 7913 h 15826"/>
              <a:gd name="connsiteX1" fmla="*/ 1399607 w 1399607"/>
              <a:gd name="connsiteY1" fmla="*/ 7913 h 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99607" h="15826">
                <a:moveTo>
                  <a:pt x="1399607" y="7913"/>
                </a:moveTo>
                <a:lnTo>
                  <a:pt x="0" y="791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7513" tIns="-27077" rIns="677513" bIns="-2707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3" name="Freeform 12"/>
          <p:cNvSpPr/>
          <p:nvPr/>
        </p:nvSpPr>
        <p:spPr>
          <a:xfrm>
            <a:off x="2513344" y="1529417"/>
            <a:ext cx="1908000" cy="469001"/>
          </a:xfrm>
          <a:custGeom>
            <a:avLst/>
            <a:gdLst>
              <a:gd name="connsiteX0" fmla="*/ 0 w 1908000"/>
              <a:gd name="connsiteY0" fmla="*/ 46900 h 469001"/>
              <a:gd name="connsiteX1" fmla="*/ 46900 w 1908000"/>
              <a:gd name="connsiteY1" fmla="*/ 0 h 469001"/>
              <a:gd name="connsiteX2" fmla="*/ 1861100 w 1908000"/>
              <a:gd name="connsiteY2" fmla="*/ 0 h 469001"/>
              <a:gd name="connsiteX3" fmla="*/ 1908000 w 1908000"/>
              <a:gd name="connsiteY3" fmla="*/ 46900 h 469001"/>
              <a:gd name="connsiteX4" fmla="*/ 1908000 w 1908000"/>
              <a:gd name="connsiteY4" fmla="*/ 422101 h 469001"/>
              <a:gd name="connsiteX5" fmla="*/ 1861100 w 1908000"/>
              <a:gd name="connsiteY5" fmla="*/ 469001 h 469001"/>
              <a:gd name="connsiteX6" fmla="*/ 46900 w 1908000"/>
              <a:gd name="connsiteY6" fmla="*/ 469001 h 469001"/>
              <a:gd name="connsiteX7" fmla="*/ 0 w 1908000"/>
              <a:gd name="connsiteY7" fmla="*/ 422101 h 469001"/>
              <a:gd name="connsiteX8" fmla="*/ 0 w 1908000"/>
              <a:gd name="connsiteY8" fmla="*/ 46900 h 46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469001">
                <a:moveTo>
                  <a:pt x="0" y="46900"/>
                </a:moveTo>
                <a:cubicBezTo>
                  <a:pt x="0" y="20998"/>
                  <a:pt x="20998" y="0"/>
                  <a:pt x="46900" y="0"/>
                </a:cubicBezTo>
                <a:lnTo>
                  <a:pt x="1861100" y="0"/>
                </a:lnTo>
                <a:cubicBezTo>
                  <a:pt x="1887002" y="0"/>
                  <a:pt x="1908000" y="20998"/>
                  <a:pt x="1908000" y="46900"/>
                </a:cubicBezTo>
                <a:lnTo>
                  <a:pt x="1908000" y="422101"/>
                </a:lnTo>
                <a:cubicBezTo>
                  <a:pt x="1908000" y="448003"/>
                  <a:pt x="1887002" y="469001"/>
                  <a:pt x="1861100" y="469001"/>
                </a:cubicBezTo>
                <a:lnTo>
                  <a:pt x="46900" y="469001"/>
                </a:lnTo>
                <a:cubicBezTo>
                  <a:pt x="20998" y="469001"/>
                  <a:pt x="0" y="448003"/>
                  <a:pt x="0" y="422101"/>
                </a:cubicBezTo>
                <a:lnTo>
                  <a:pt x="0" y="469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27" tIns="22627" rIns="22627" bIns="2262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زرتشتی (مذهب رسمی و در حال افول)</a:t>
            </a:r>
          </a:p>
        </p:txBody>
      </p:sp>
      <p:sp>
        <p:nvSpPr>
          <p:cNvPr id="14" name="Freeform 13"/>
          <p:cNvSpPr/>
          <p:nvPr/>
        </p:nvSpPr>
        <p:spPr>
          <a:xfrm rot="3907178">
            <a:off x="4163046" y="2699869"/>
            <a:ext cx="891796" cy="15827"/>
          </a:xfrm>
          <a:custGeom>
            <a:avLst/>
            <a:gdLst>
              <a:gd name="connsiteX0" fmla="*/ 0 w 891796"/>
              <a:gd name="connsiteY0" fmla="*/ 7913 h 15826"/>
              <a:gd name="connsiteX1" fmla="*/ 891796 w 891796"/>
              <a:gd name="connsiteY1" fmla="*/ 7913 h 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1796" h="15826">
                <a:moveTo>
                  <a:pt x="891796" y="7913"/>
                </a:moveTo>
                <a:lnTo>
                  <a:pt x="0" y="791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6304" tIns="-14382" rIns="436302" bIns="-14381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5" name="Freeform 14"/>
          <p:cNvSpPr/>
          <p:nvPr/>
        </p:nvSpPr>
        <p:spPr>
          <a:xfrm>
            <a:off x="2513344" y="2068769"/>
            <a:ext cx="1908000" cy="469001"/>
          </a:xfrm>
          <a:custGeom>
            <a:avLst/>
            <a:gdLst>
              <a:gd name="connsiteX0" fmla="*/ 0 w 1908000"/>
              <a:gd name="connsiteY0" fmla="*/ 46900 h 469001"/>
              <a:gd name="connsiteX1" fmla="*/ 46900 w 1908000"/>
              <a:gd name="connsiteY1" fmla="*/ 0 h 469001"/>
              <a:gd name="connsiteX2" fmla="*/ 1861100 w 1908000"/>
              <a:gd name="connsiteY2" fmla="*/ 0 h 469001"/>
              <a:gd name="connsiteX3" fmla="*/ 1908000 w 1908000"/>
              <a:gd name="connsiteY3" fmla="*/ 46900 h 469001"/>
              <a:gd name="connsiteX4" fmla="*/ 1908000 w 1908000"/>
              <a:gd name="connsiteY4" fmla="*/ 422101 h 469001"/>
              <a:gd name="connsiteX5" fmla="*/ 1861100 w 1908000"/>
              <a:gd name="connsiteY5" fmla="*/ 469001 h 469001"/>
              <a:gd name="connsiteX6" fmla="*/ 46900 w 1908000"/>
              <a:gd name="connsiteY6" fmla="*/ 469001 h 469001"/>
              <a:gd name="connsiteX7" fmla="*/ 0 w 1908000"/>
              <a:gd name="connsiteY7" fmla="*/ 422101 h 469001"/>
              <a:gd name="connsiteX8" fmla="*/ 0 w 1908000"/>
              <a:gd name="connsiteY8" fmla="*/ 46900 h 46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469001">
                <a:moveTo>
                  <a:pt x="0" y="46900"/>
                </a:moveTo>
                <a:cubicBezTo>
                  <a:pt x="0" y="20998"/>
                  <a:pt x="20998" y="0"/>
                  <a:pt x="46900" y="0"/>
                </a:cubicBezTo>
                <a:lnTo>
                  <a:pt x="1861100" y="0"/>
                </a:lnTo>
                <a:cubicBezTo>
                  <a:pt x="1887002" y="0"/>
                  <a:pt x="1908000" y="20998"/>
                  <a:pt x="1908000" y="46900"/>
                </a:cubicBezTo>
                <a:lnTo>
                  <a:pt x="1908000" y="422101"/>
                </a:lnTo>
                <a:cubicBezTo>
                  <a:pt x="1908000" y="448003"/>
                  <a:pt x="1887002" y="469001"/>
                  <a:pt x="1861100" y="469001"/>
                </a:cubicBezTo>
                <a:lnTo>
                  <a:pt x="46900" y="469001"/>
                </a:lnTo>
                <a:cubicBezTo>
                  <a:pt x="20998" y="469001"/>
                  <a:pt x="0" y="448003"/>
                  <a:pt x="0" y="422101"/>
                </a:cubicBezTo>
                <a:lnTo>
                  <a:pt x="0" y="469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27" tIns="22627" rIns="22627" bIns="2262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یهودی</a:t>
            </a:r>
          </a:p>
        </p:txBody>
      </p:sp>
      <p:sp>
        <p:nvSpPr>
          <p:cNvPr id="16" name="Freeform 15"/>
          <p:cNvSpPr/>
          <p:nvPr/>
        </p:nvSpPr>
        <p:spPr>
          <a:xfrm rot="2142401">
            <a:off x="4377914" y="2969544"/>
            <a:ext cx="462061" cy="15827"/>
          </a:xfrm>
          <a:custGeom>
            <a:avLst/>
            <a:gdLst>
              <a:gd name="connsiteX0" fmla="*/ 0 w 462061"/>
              <a:gd name="connsiteY0" fmla="*/ 7913 h 15826"/>
              <a:gd name="connsiteX1" fmla="*/ 462061 w 462061"/>
              <a:gd name="connsiteY1" fmla="*/ 7913 h 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2061" h="15826">
                <a:moveTo>
                  <a:pt x="462061" y="7913"/>
                </a:moveTo>
                <a:lnTo>
                  <a:pt x="0" y="791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2179" tIns="-3638" rIns="232178" bIns="-363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7" name="Freeform 16"/>
          <p:cNvSpPr/>
          <p:nvPr/>
        </p:nvSpPr>
        <p:spPr>
          <a:xfrm>
            <a:off x="2513344" y="2608120"/>
            <a:ext cx="1908000" cy="469001"/>
          </a:xfrm>
          <a:custGeom>
            <a:avLst/>
            <a:gdLst>
              <a:gd name="connsiteX0" fmla="*/ 0 w 1908000"/>
              <a:gd name="connsiteY0" fmla="*/ 46900 h 469001"/>
              <a:gd name="connsiteX1" fmla="*/ 46900 w 1908000"/>
              <a:gd name="connsiteY1" fmla="*/ 0 h 469001"/>
              <a:gd name="connsiteX2" fmla="*/ 1861100 w 1908000"/>
              <a:gd name="connsiteY2" fmla="*/ 0 h 469001"/>
              <a:gd name="connsiteX3" fmla="*/ 1908000 w 1908000"/>
              <a:gd name="connsiteY3" fmla="*/ 46900 h 469001"/>
              <a:gd name="connsiteX4" fmla="*/ 1908000 w 1908000"/>
              <a:gd name="connsiteY4" fmla="*/ 422101 h 469001"/>
              <a:gd name="connsiteX5" fmla="*/ 1861100 w 1908000"/>
              <a:gd name="connsiteY5" fmla="*/ 469001 h 469001"/>
              <a:gd name="connsiteX6" fmla="*/ 46900 w 1908000"/>
              <a:gd name="connsiteY6" fmla="*/ 469001 h 469001"/>
              <a:gd name="connsiteX7" fmla="*/ 0 w 1908000"/>
              <a:gd name="connsiteY7" fmla="*/ 422101 h 469001"/>
              <a:gd name="connsiteX8" fmla="*/ 0 w 1908000"/>
              <a:gd name="connsiteY8" fmla="*/ 46900 h 46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469001">
                <a:moveTo>
                  <a:pt x="0" y="46900"/>
                </a:moveTo>
                <a:cubicBezTo>
                  <a:pt x="0" y="20998"/>
                  <a:pt x="20998" y="0"/>
                  <a:pt x="46900" y="0"/>
                </a:cubicBezTo>
                <a:lnTo>
                  <a:pt x="1861100" y="0"/>
                </a:lnTo>
                <a:cubicBezTo>
                  <a:pt x="1887002" y="0"/>
                  <a:pt x="1908000" y="20998"/>
                  <a:pt x="1908000" y="46900"/>
                </a:cubicBezTo>
                <a:lnTo>
                  <a:pt x="1908000" y="422101"/>
                </a:lnTo>
                <a:cubicBezTo>
                  <a:pt x="1908000" y="448003"/>
                  <a:pt x="1887002" y="469001"/>
                  <a:pt x="1861100" y="469001"/>
                </a:cubicBezTo>
                <a:lnTo>
                  <a:pt x="46900" y="469001"/>
                </a:lnTo>
                <a:cubicBezTo>
                  <a:pt x="20998" y="469001"/>
                  <a:pt x="0" y="448003"/>
                  <a:pt x="0" y="422101"/>
                </a:cubicBezTo>
                <a:lnTo>
                  <a:pt x="0" y="469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27" tIns="22627" rIns="22627" bIns="2262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مسیحی (تحت فشار و در حال توسعه)</a:t>
            </a:r>
          </a:p>
        </p:txBody>
      </p:sp>
      <p:sp>
        <p:nvSpPr>
          <p:cNvPr id="18" name="Freeform 17"/>
          <p:cNvSpPr/>
          <p:nvPr/>
        </p:nvSpPr>
        <p:spPr>
          <a:xfrm>
            <a:off x="2138143" y="2834706"/>
            <a:ext cx="375201" cy="15827"/>
          </a:xfrm>
          <a:custGeom>
            <a:avLst/>
            <a:gdLst>
              <a:gd name="connsiteX0" fmla="*/ 0 w 375201"/>
              <a:gd name="connsiteY0" fmla="*/ 7913 h 15826"/>
              <a:gd name="connsiteX1" fmla="*/ 375201 w 375201"/>
              <a:gd name="connsiteY1" fmla="*/ 7913 h 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201" h="15826">
                <a:moveTo>
                  <a:pt x="375201" y="7913"/>
                </a:moveTo>
                <a:lnTo>
                  <a:pt x="0" y="791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920" tIns="-1465" rIns="190921" bIns="-1468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9" name="Freeform 18"/>
          <p:cNvSpPr/>
          <p:nvPr/>
        </p:nvSpPr>
        <p:spPr>
          <a:xfrm>
            <a:off x="230142" y="2608120"/>
            <a:ext cx="1908000" cy="469001"/>
          </a:xfrm>
          <a:custGeom>
            <a:avLst/>
            <a:gdLst>
              <a:gd name="connsiteX0" fmla="*/ 0 w 1908000"/>
              <a:gd name="connsiteY0" fmla="*/ 46900 h 469001"/>
              <a:gd name="connsiteX1" fmla="*/ 46900 w 1908000"/>
              <a:gd name="connsiteY1" fmla="*/ 0 h 469001"/>
              <a:gd name="connsiteX2" fmla="*/ 1861100 w 1908000"/>
              <a:gd name="connsiteY2" fmla="*/ 0 h 469001"/>
              <a:gd name="connsiteX3" fmla="*/ 1908000 w 1908000"/>
              <a:gd name="connsiteY3" fmla="*/ 46900 h 469001"/>
              <a:gd name="connsiteX4" fmla="*/ 1908000 w 1908000"/>
              <a:gd name="connsiteY4" fmla="*/ 422101 h 469001"/>
              <a:gd name="connsiteX5" fmla="*/ 1861100 w 1908000"/>
              <a:gd name="connsiteY5" fmla="*/ 469001 h 469001"/>
              <a:gd name="connsiteX6" fmla="*/ 46900 w 1908000"/>
              <a:gd name="connsiteY6" fmla="*/ 469001 h 469001"/>
              <a:gd name="connsiteX7" fmla="*/ 0 w 1908000"/>
              <a:gd name="connsiteY7" fmla="*/ 422101 h 469001"/>
              <a:gd name="connsiteX8" fmla="*/ 0 w 1908000"/>
              <a:gd name="connsiteY8" fmla="*/ 46900 h 46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469001">
                <a:moveTo>
                  <a:pt x="0" y="46900"/>
                </a:moveTo>
                <a:cubicBezTo>
                  <a:pt x="0" y="20998"/>
                  <a:pt x="20998" y="0"/>
                  <a:pt x="46900" y="0"/>
                </a:cubicBezTo>
                <a:lnTo>
                  <a:pt x="1861100" y="0"/>
                </a:lnTo>
                <a:cubicBezTo>
                  <a:pt x="1887002" y="0"/>
                  <a:pt x="1908000" y="20998"/>
                  <a:pt x="1908000" y="46900"/>
                </a:cubicBezTo>
                <a:lnTo>
                  <a:pt x="1908000" y="422101"/>
                </a:lnTo>
                <a:cubicBezTo>
                  <a:pt x="1908000" y="448003"/>
                  <a:pt x="1887002" y="469001"/>
                  <a:pt x="1861100" y="469001"/>
                </a:cubicBezTo>
                <a:lnTo>
                  <a:pt x="46900" y="469001"/>
                </a:lnTo>
                <a:cubicBezTo>
                  <a:pt x="20998" y="469001"/>
                  <a:pt x="0" y="448003"/>
                  <a:pt x="0" y="422101"/>
                </a:cubicBezTo>
                <a:lnTo>
                  <a:pt x="0" y="469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27" tIns="22627" rIns="22627" bIns="2262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افول بعد از اسلام</a:t>
            </a:r>
          </a:p>
        </p:txBody>
      </p:sp>
      <p:sp>
        <p:nvSpPr>
          <p:cNvPr id="20" name="Freeform 19"/>
          <p:cNvSpPr/>
          <p:nvPr/>
        </p:nvSpPr>
        <p:spPr>
          <a:xfrm rot="19457599">
            <a:off x="4377914" y="3239220"/>
            <a:ext cx="462061" cy="15827"/>
          </a:xfrm>
          <a:custGeom>
            <a:avLst/>
            <a:gdLst>
              <a:gd name="connsiteX0" fmla="*/ 0 w 462061"/>
              <a:gd name="connsiteY0" fmla="*/ 7913 h 15826"/>
              <a:gd name="connsiteX1" fmla="*/ 462061 w 462061"/>
              <a:gd name="connsiteY1" fmla="*/ 7913 h 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2061" h="15826">
                <a:moveTo>
                  <a:pt x="462061" y="7913"/>
                </a:moveTo>
                <a:lnTo>
                  <a:pt x="0" y="791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2178" tIns="-3637" rIns="232179" bIns="-364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1" name="Freeform 20"/>
          <p:cNvSpPr/>
          <p:nvPr/>
        </p:nvSpPr>
        <p:spPr>
          <a:xfrm>
            <a:off x="2513344" y="3147472"/>
            <a:ext cx="1908000" cy="469001"/>
          </a:xfrm>
          <a:custGeom>
            <a:avLst/>
            <a:gdLst>
              <a:gd name="connsiteX0" fmla="*/ 0 w 1908000"/>
              <a:gd name="connsiteY0" fmla="*/ 46900 h 469001"/>
              <a:gd name="connsiteX1" fmla="*/ 46900 w 1908000"/>
              <a:gd name="connsiteY1" fmla="*/ 0 h 469001"/>
              <a:gd name="connsiteX2" fmla="*/ 1861100 w 1908000"/>
              <a:gd name="connsiteY2" fmla="*/ 0 h 469001"/>
              <a:gd name="connsiteX3" fmla="*/ 1908000 w 1908000"/>
              <a:gd name="connsiteY3" fmla="*/ 46900 h 469001"/>
              <a:gd name="connsiteX4" fmla="*/ 1908000 w 1908000"/>
              <a:gd name="connsiteY4" fmla="*/ 422101 h 469001"/>
              <a:gd name="connsiteX5" fmla="*/ 1861100 w 1908000"/>
              <a:gd name="connsiteY5" fmla="*/ 469001 h 469001"/>
              <a:gd name="connsiteX6" fmla="*/ 46900 w 1908000"/>
              <a:gd name="connsiteY6" fmla="*/ 469001 h 469001"/>
              <a:gd name="connsiteX7" fmla="*/ 0 w 1908000"/>
              <a:gd name="connsiteY7" fmla="*/ 422101 h 469001"/>
              <a:gd name="connsiteX8" fmla="*/ 0 w 1908000"/>
              <a:gd name="connsiteY8" fmla="*/ 46900 h 46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469001">
                <a:moveTo>
                  <a:pt x="0" y="46900"/>
                </a:moveTo>
                <a:cubicBezTo>
                  <a:pt x="0" y="20998"/>
                  <a:pt x="20998" y="0"/>
                  <a:pt x="46900" y="0"/>
                </a:cubicBezTo>
                <a:lnTo>
                  <a:pt x="1861100" y="0"/>
                </a:lnTo>
                <a:cubicBezTo>
                  <a:pt x="1887002" y="0"/>
                  <a:pt x="1908000" y="20998"/>
                  <a:pt x="1908000" y="46900"/>
                </a:cubicBezTo>
                <a:lnTo>
                  <a:pt x="1908000" y="422101"/>
                </a:lnTo>
                <a:cubicBezTo>
                  <a:pt x="1908000" y="448003"/>
                  <a:pt x="1887002" y="469001"/>
                  <a:pt x="1861100" y="469001"/>
                </a:cubicBezTo>
                <a:lnTo>
                  <a:pt x="46900" y="469001"/>
                </a:lnTo>
                <a:cubicBezTo>
                  <a:pt x="20998" y="469001"/>
                  <a:pt x="0" y="448003"/>
                  <a:pt x="0" y="422101"/>
                </a:cubicBezTo>
                <a:lnTo>
                  <a:pt x="0" y="469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27" tIns="22627" rIns="22627" bIns="2262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مانوی </a:t>
            </a:r>
            <a:r>
              <a:rPr lang="fa-IR" sz="1400" b="1" kern="1200" dirty="0" smtClean="0">
                <a:cs typeface="B Mitra" panose="00000400000000000000" pitchFamily="2" charset="-78"/>
              </a:rPr>
              <a:t>(تحت فشار و در حال توسعه)</a:t>
            </a:r>
            <a:endParaRPr lang="fa-IR" sz="1400" b="1" kern="1200" dirty="0" smtClean="0">
              <a:cs typeface="B Mitra" panose="00000400000000000000" pitchFamily="2" charset="-7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138143" y="3374058"/>
            <a:ext cx="375201" cy="15827"/>
          </a:xfrm>
          <a:custGeom>
            <a:avLst/>
            <a:gdLst>
              <a:gd name="connsiteX0" fmla="*/ 0 w 375201"/>
              <a:gd name="connsiteY0" fmla="*/ 7913 h 15826"/>
              <a:gd name="connsiteX1" fmla="*/ 375201 w 375201"/>
              <a:gd name="connsiteY1" fmla="*/ 7913 h 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201" h="15826">
                <a:moveTo>
                  <a:pt x="375201" y="7913"/>
                </a:moveTo>
                <a:lnTo>
                  <a:pt x="0" y="791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920" tIns="-1466" rIns="190921" bIns="-146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3" name="Freeform 22"/>
          <p:cNvSpPr/>
          <p:nvPr/>
        </p:nvSpPr>
        <p:spPr>
          <a:xfrm>
            <a:off x="230142" y="3147472"/>
            <a:ext cx="1908000" cy="469001"/>
          </a:xfrm>
          <a:custGeom>
            <a:avLst/>
            <a:gdLst>
              <a:gd name="connsiteX0" fmla="*/ 0 w 1908000"/>
              <a:gd name="connsiteY0" fmla="*/ 46900 h 469001"/>
              <a:gd name="connsiteX1" fmla="*/ 46900 w 1908000"/>
              <a:gd name="connsiteY1" fmla="*/ 0 h 469001"/>
              <a:gd name="connsiteX2" fmla="*/ 1861100 w 1908000"/>
              <a:gd name="connsiteY2" fmla="*/ 0 h 469001"/>
              <a:gd name="connsiteX3" fmla="*/ 1908000 w 1908000"/>
              <a:gd name="connsiteY3" fmla="*/ 46900 h 469001"/>
              <a:gd name="connsiteX4" fmla="*/ 1908000 w 1908000"/>
              <a:gd name="connsiteY4" fmla="*/ 422101 h 469001"/>
              <a:gd name="connsiteX5" fmla="*/ 1861100 w 1908000"/>
              <a:gd name="connsiteY5" fmla="*/ 469001 h 469001"/>
              <a:gd name="connsiteX6" fmla="*/ 46900 w 1908000"/>
              <a:gd name="connsiteY6" fmla="*/ 469001 h 469001"/>
              <a:gd name="connsiteX7" fmla="*/ 0 w 1908000"/>
              <a:gd name="connsiteY7" fmla="*/ 422101 h 469001"/>
              <a:gd name="connsiteX8" fmla="*/ 0 w 1908000"/>
              <a:gd name="connsiteY8" fmla="*/ 46900 h 46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469001">
                <a:moveTo>
                  <a:pt x="0" y="46900"/>
                </a:moveTo>
                <a:cubicBezTo>
                  <a:pt x="0" y="20998"/>
                  <a:pt x="20998" y="0"/>
                  <a:pt x="46900" y="0"/>
                </a:cubicBezTo>
                <a:lnTo>
                  <a:pt x="1861100" y="0"/>
                </a:lnTo>
                <a:cubicBezTo>
                  <a:pt x="1887002" y="0"/>
                  <a:pt x="1908000" y="20998"/>
                  <a:pt x="1908000" y="46900"/>
                </a:cubicBezTo>
                <a:lnTo>
                  <a:pt x="1908000" y="422101"/>
                </a:lnTo>
                <a:cubicBezTo>
                  <a:pt x="1908000" y="448003"/>
                  <a:pt x="1887002" y="469001"/>
                  <a:pt x="1861100" y="469001"/>
                </a:cubicBezTo>
                <a:lnTo>
                  <a:pt x="46900" y="469001"/>
                </a:lnTo>
                <a:cubicBezTo>
                  <a:pt x="20998" y="469001"/>
                  <a:pt x="0" y="448003"/>
                  <a:pt x="0" y="422101"/>
                </a:cubicBezTo>
                <a:lnTo>
                  <a:pt x="0" y="469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27" tIns="22627" rIns="22627" bIns="2262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انقراض بعد از اسلام</a:t>
            </a:r>
          </a:p>
        </p:txBody>
      </p:sp>
      <p:sp>
        <p:nvSpPr>
          <p:cNvPr id="24" name="Freeform 23"/>
          <p:cNvSpPr/>
          <p:nvPr/>
        </p:nvSpPr>
        <p:spPr>
          <a:xfrm rot="17692822">
            <a:off x="4163046" y="3508896"/>
            <a:ext cx="891796" cy="15827"/>
          </a:xfrm>
          <a:custGeom>
            <a:avLst/>
            <a:gdLst>
              <a:gd name="connsiteX0" fmla="*/ 0 w 891796"/>
              <a:gd name="connsiteY0" fmla="*/ 7913 h 15826"/>
              <a:gd name="connsiteX1" fmla="*/ 891796 w 891796"/>
              <a:gd name="connsiteY1" fmla="*/ 7913 h 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1796" h="15826">
                <a:moveTo>
                  <a:pt x="891796" y="7913"/>
                </a:moveTo>
                <a:lnTo>
                  <a:pt x="0" y="791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6303" tIns="-14381" rIns="436303" bIns="-1438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5" name="Freeform 24"/>
          <p:cNvSpPr/>
          <p:nvPr/>
        </p:nvSpPr>
        <p:spPr>
          <a:xfrm>
            <a:off x="2513344" y="3686823"/>
            <a:ext cx="1908000" cy="469001"/>
          </a:xfrm>
          <a:custGeom>
            <a:avLst/>
            <a:gdLst>
              <a:gd name="connsiteX0" fmla="*/ 0 w 1908000"/>
              <a:gd name="connsiteY0" fmla="*/ 46900 h 469001"/>
              <a:gd name="connsiteX1" fmla="*/ 46900 w 1908000"/>
              <a:gd name="connsiteY1" fmla="*/ 0 h 469001"/>
              <a:gd name="connsiteX2" fmla="*/ 1861100 w 1908000"/>
              <a:gd name="connsiteY2" fmla="*/ 0 h 469001"/>
              <a:gd name="connsiteX3" fmla="*/ 1908000 w 1908000"/>
              <a:gd name="connsiteY3" fmla="*/ 46900 h 469001"/>
              <a:gd name="connsiteX4" fmla="*/ 1908000 w 1908000"/>
              <a:gd name="connsiteY4" fmla="*/ 422101 h 469001"/>
              <a:gd name="connsiteX5" fmla="*/ 1861100 w 1908000"/>
              <a:gd name="connsiteY5" fmla="*/ 469001 h 469001"/>
              <a:gd name="connsiteX6" fmla="*/ 46900 w 1908000"/>
              <a:gd name="connsiteY6" fmla="*/ 469001 h 469001"/>
              <a:gd name="connsiteX7" fmla="*/ 0 w 1908000"/>
              <a:gd name="connsiteY7" fmla="*/ 422101 h 469001"/>
              <a:gd name="connsiteX8" fmla="*/ 0 w 1908000"/>
              <a:gd name="connsiteY8" fmla="*/ 46900 h 46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469001">
                <a:moveTo>
                  <a:pt x="0" y="46900"/>
                </a:moveTo>
                <a:cubicBezTo>
                  <a:pt x="0" y="20998"/>
                  <a:pt x="20998" y="0"/>
                  <a:pt x="46900" y="0"/>
                </a:cubicBezTo>
                <a:lnTo>
                  <a:pt x="1861100" y="0"/>
                </a:lnTo>
                <a:cubicBezTo>
                  <a:pt x="1887002" y="0"/>
                  <a:pt x="1908000" y="20998"/>
                  <a:pt x="1908000" y="46900"/>
                </a:cubicBezTo>
                <a:lnTo>
                  <a:pt x="1908000" y="422101"/>
                </a:lnTo>
                <a:cubicBezTo>
                  <a:pt x="1908000" y="448003"/>
                  <a:pt x="1887002" y="469001"/>
                  <a:pt x="1861100" y="469001"/>
                </a:cubicBezTo>
                <a:lnTo>
                  <a:pt x="46900" y="469001"/>
                </a:lnTo>
                <a:cubicBezTo>
                  <a:pt x="20998" y="469001"/>
                  <a:pt x="0" y="448003"/>
                  <a:pt x="0" y="422101"/>
                </a:cubicBezTo>
                <a:lnTo>
                  <a:pt x="0" y="469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27" tIns="22627" rIns="22627" bIns="2262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مزدکی </a:t>
            </a:r>
            <a:r>
              <a:rPr lang="fa-IR" sz="1400" b="1" kern="1200" dirty="0" smtClean="0">
                <a:cs typeface="B Mitra" panose="00000400000000000000" pitchFamily="2" charset="-78"/>
              </a:rPr>
              <a:t>(تحت فشار و در حال توسعه)</a:t>
            </a:r>
            <a:endParaRPr lang="fa-IR" sz="1400" b="1" kern="1200" dirty="0" smtClean="0">
              <a:cs typeface="B Mitra" panose="00000400000000000000" pitchFamily="2" charset="-7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2138143" y="3913409"/>
            <a:ext cx="375202" cy="15827"/>
          </a:xfrm>
          <a:custGeom>
            <a:avLst/>
            <a:gdLst>
              <a:gd name="connsiteX0" fmla="*/ 0 w 375201"/>
              <a:gd name="connsiteY0" fmla="*/ 7913 h 15826"/>
              <a:gd name="connsiteX1" fmla="*/ 375201 w 375201"/>
              <a:gd name="connsiteY1" fmla="*/ 7913 h 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201" h="15826">
                <a:moveTo>
                  <a:pt x="375201" y="7913"/>
                </a:moveTo>
                <a:lnTo>
                  <a:pt x="0" y="791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920" tIns="-1465" rIns="190922" bIns="-1468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7" name="Freeform 26"/>
          <p:cNvSpPr/>
          <p:nvPr/>
        </p:nvSpPr>
        <p:spPr>
          <a:xfrm>
            <a:off x="230142" y="3686823"/>
            <a:ext cx="1908000" cy="469001"/>
          </a:xfrm>
          <a:custGeom>
            <a:avLst/>
            <a:gdLst>
              <a:gd name="connsiteX0" fmla="*/ 0 w 1908000"/>
              <a:gd name="connsiteY0" fmla="*/ 46900 h 469001"/>
              <a:gd name="connsiteX1" fmla="*/ 46900 w 1908000"/>
              <a:gd name="connsiteY1" fmla="*/ 0 h 469001"/>
              <a:gd name="connsiteX2" fmla="*/ 1861100 w 1908000"/>
              <a:gd name="connsiteY2" fmla="*/ 0 h 469001"/>
              <a:gd name="connsiteX3" fmla="*/ 1908000 w 1908000"/>
              <a:gd name="connsiteY3" fmla="*/ 46900 h 469001"/>
              <a:gd name="connsiteX4" fmla="*/ 1908000 w 1908000"/>
              <a:gd name="connsiteY4" fmla="*/ 422101 h 469001"/>
              <a:gd name="connsiteX5" fmla="*/ 1861100 w 1908000"/>
              <a:gd name="connsiteY5" fmla="*/ 469001 h 469001"/>
              <a:gd name="connsiteX6" fmla="*/ 46900 w 1908000"/>
              <a:gd name="connsiteY6" fmla="*/ 469001 h 469001"/>
              <a:gd name="connsiteX7" fmla="*/ 0 w 1908000"/>
              <a:gd name="connsiteY7" fmla="*/ 422101 h 469001"/>
              <a:gd name="connsiteX8" fmla="*/ 0 w 1908000"/>
              <a:gd name="connsiteY8" fmla="*/ 46900 h 46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469001">
                <a:moveTo>
                  <a:pt x="0" y="46900"/>
                </a:moveTo>
                <a:cubicBezTo>
                  <a:pt x="0" y="20998"/>
                  <a:pt x="20998" y="0"/>
                  <a:pt x="46900" y="0"/>
                </a:cubicBezTo>
                <a:lnTo>
                  <a:pt x="1861100" y="0"/>
                </a:lnTo>
                <a:cubicBezTo>
                  <a:pt x="1887002" y="0"/>
                  <a:pt x="1908000" y="20998"/>
                  <a:pt x="1908000" y="46900"/>
                </a:cubicBezTo>
                <a:lnTo>
                  <a:pt x="1908000" y="422101"/>
                </a:lnTo>
                <a:cubicBezTo>
                  <a:pt x="1908000" y="448003"/>
                  <a:pt x="1887002" y="469001"/>
                  <a:pt x="1861100" y="469001"/>
                </a:cubicBezTo>
                <a:lnTo>
                  <a:pt x="46900" y="469001"/>
                </a:lnTo>
                <a:cubicBezTo>
                  <a:pt x="20998" y="469001"/>
                  <a:pt x="0" y="448003"/>
                  <a:pt x="0" y="422101"/>
                </a:cubicBezTo>
                <a:lnTo>
                  <a:pt x="0" y="469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27" tIns="22627" rIns="22627" bIns="2262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انقراض بعد از اسلام</a:t>
            </a:r>
          </a:p>
        </p:txBody>
      </p:sp>
      <p:sp>
        <p:nvSpPr>
          <p:cNvPr id="28" name="Freeform 27"/>
          <p:cNvSpPr/>
          <p:nvPr/>
        </p:nvSpPr>
        <p:spPr>
          <a:xfrm rot="17132988">
            <a:off x="3909141" y="3778572"/>
            <a:ext cx="1399607" cy="15827"/>
          </a:xfrm>
          <a:custGeom>
            <a:avLst/>
            <a:gdLst>
              <a:gd name="connsiteX0" fmla="*/ 0 w 1399607"/>
              <a:gd name="connsiteY0" fmla="*/ 7913 h 15826"/>
              <a:gd name="connsiteX1" fmla="*/ 1399607 w 1399607"/>
              <a:gd name="connsiteY1" fmla="*/ 7913 h 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99607" h="15826">
                <a:moveTo>
                  <a:pt x="1399607" y="7913"/>
                </a:moveTo>
                <a:lnTo>
                  <a:pt x="0" y="791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7512" tIns="-27077" rIns="677514" bIns="-2707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9" name="Freeform 28"/>
          <p:cNvSpPr/>
          <p:nvPr/>
        </p:nvSpPr>
        <p:spPr>
          <a:xfrm>
            <a:off x="2513344" y="4226175"/>
            <a:ext cx="1908000" cy="469001"/>
          </a:xfrm>
          <a:custGeom>
            <a:avLst/>
            <a:gdLst>
              <a:gd name="connsiteX0" fmla="*/ 0 w 1908000"/>
              <a:gd name="connsiteY0" fmla="*/ 46900 h 469001"/>
              <a:gd name="connsiteX1" fmla="*/ 46900 w 1908000"/>
              <a:gd name="connsiteY1" fmla="*/ 0 h 469001"/>
              <a:gd name="connsiteX2" fmla="*/ 1861100 w 1908000"/>
              <a:gd name="connsiteY2" fmla="*/ 0 h 469001"/>
              <a:gd name="connsiteX3" fmla="*/ 1908000 w 1908000"/>
              <a:gd name="connsiteY3" fmla="*/ 46900 h 469001"/>
              <a:gd name="connsiteX4" fmla="*/ 1908000 w 1908000"/>
              <a:gd name="connsiteY4" fmla="*/ 422101 h 469001"/>
              <a:gd name="connsiteX5" fmla="*/ 1861100 w 1908000"/>
              <a:gd name="connsiteY5" fmla="*/ 469001 h 469001"/>
              <a:gd name="connsiteX6" fmla="*/ 46900 w 1908000"/>
              <a:gd name="connsiteY6" fmla="*/ 469001 h 469001"/>
              <a:gd name="connsiteX7" fmla="*/ 0 w 1908000"/>
              <a:gd name="connsiteY7" fmla="*/ 422101 h 469001"/>
              <a:gd name="connsiteX8" fmla="*/ 0 w 1908000"/>
              <a:gd name="connsiteY8" fmla="*/ 46900 h 46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469001">
                <a:moveTo>
                  <a:pt x="0" y="46900"/>
                </a:moveTo>
                <a:cubicBezTo>
                  <a:pt x="0" y="20998"/>
                  <a:pt x="20998" y="0"/>
                  <a:pt x="46900" y="0"/>
                </a:cubicBezTo>
                <a:lnTo>
                  <a:pt x="1861100" y="0"/>
                </a:lnTo>
                <a:cubicBezTo>
                  <a:pt x="1887002" y="0"/>
                  <a:pt x="1908000" y="20998"/>
                  <a:pt x="1908000" y="46900"/>
                </a:cubicBezTo>
                <a:lnTo>
                  <a:pt x="1908000" y="422101"/>
                </a:lnTo>
                <a:cubicBezTo>
                  <a:pt x="1908000" y="448003"/>
                  <a:pt x="1887002" y="469001"/>
                  <a:pt x="1861100" y="469001"/>
                </a:cubicBezTo>
                <a:lnTo>
                  <a:pt x="46900" y="469001"/>
                </a:lnTo>
                <a:cubicBezTo>
                  <a:pt x="20998" y="469001"/>
                  <a:pt x="0" y="448003"/>
                  <a:pt x="0" y="422101"/>
                </a:cubicBezTo>
                <a:lnTo>
                  <a:pt x="0" y="469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27" tIns="22627" rIns="22627" bIns="2262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بودایی (کم اثر)</a:t>
            </a:r>
          </a:p>
        </p:txBody>
      </p:sp>
      <p:sp>
        <p:nvSpPr>
          <p:cNvPr id="30" name="Freeform 29"/>
          <p:cNvSpPr/>
          <p:nvPr/>
        </p:nvSpPr>
        <p:spPr>
          <a:xfrm>
            <a:off x="2138143" y="4452761"/>
            <a:ext cx="375202" cy="15827"/>
          </a:xfrm>
          <a:custGeom>
            <a:avLst/>
            <a:gdLst>
              <a:gd name="connsiteX0" fmla="*/ 0 w 375201"/>
              <a:gd name="connsiteY0" fmla="*/ 7913 h 15826"/>
              <a:gd name="connsiteX1" fmla="*/ 375201 w 375201"/>
              <a:gd name="connsiteY1" fmla="*/ 7913 h 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201" h="15826">
                <a:moveTo>
                  <a:pt x="375201" y="7913"/>
                </a:moveTo>
                <a:lnTo>
                  <a:pt x="0" y="791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920" tIns="-1466" rIns="190922" bIns="-146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1" name="Freeform 30"/>
          <p:cNvSpPr/>
          <p:nvPr/>
        </p:nvSpPr>
        <p:spPr>
          <a:xfrm>
            <a:off x="230142" y="4226175"/>
            <a:ext cx="1908000" cy="469001"/>
          </a:xfrm>
          <a:custGeom>
            <a:avLst/>
            <a:gdLst>
              <a:gd name="connsiteX0" fmla="*/ 0 w 1908000"/>
              <a:gd name="connsiteY0" fmla="*/ 46900 h 469001"/>
              <a:gd name="connsiteX1" fmla="*/ 46900 w 1908000"/>
              <a:gd name="connsiteY1" fmla="*/ 0 h 469001"/>
              <a:gd name="connsiteX2" fmla="*/ 1861100 w 1908000"/>
              <a:gd name="connsiteY2" fmla="*/ 0 h 469001"/>
              <a:gd name="connsiteX3" fmla="*/ 1908000 w 1908000"/>
              <a:gd name="connsiteY3" fmla="*/ 46900 h 469001"/>
              <a:gd name="connsiteX4" fmla="*/ 1908000 w 1908000"/>
              <a:gd name="connsiteY4" fmla="*/ 422101 h 469001"/>
              <a:gd name="connsiteX5" fmla="*/ 1861100 w 1908000"/>
              <a:gd name="connsiteY5" fmla="*/ 469001 h 469001"/>
              <a:gd name="connsiteX6" fmla="*/ 46900 w 1908000"/>
              <a:gd name="connsiteY6" fmla="*/ 469001 h 469001"/>
              <a:gd name="connsiteX7" fmla="*/ 0 w 1908000"/>
              <a:gd name="connsiteY7" fmla="*/ 422101 h 469001"/>
              <a:gd name="connsiteX8" fmla="*/ 0 w 1908000"/>
              <a:gd name="connsiteY8" fmla="*/ 46900 h 46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469001">
                <a:moveTo>
                  <a:pt x="0" y="46900"/>
                </a:moveTo>
                <a:cubicBezTo>
                  <a:pt x="0" y="20998"/>
                  <a:pt x="20998" y="0"/>
                  <a:pt x="46900" y="0"/>
                </a:cubicBezTo>
                <a:lnTo>
                  <a:pt x="1861100" y="0"/>
                </a:lnTo>
                <a:cubicBezTo>
                  <a:pt x="1887002" y="0"/>
                  <a:pt x="1908000" y="20998"/>
                  <a:pt x="1908000" y="46900"/>
                </a:cubicBezTo>
                <a:lnTo>
                  <a:pt x="1908000" y="422101"/>
                </a:lnTo>
                <a:cubicBezTo>
                  <a:pt x="1908000" y="448003"/>
                  <a:pt x="1887002" y="469001"/>
                  <a:pt x="1861100" y="469001"/>
                </a:cubicBezTo>
                <a:lnTo>
                  <a:pt x="46900" y="469001"/>
                </a:lnTo>
                <a:cubicBezTo>
                  <a:pt x="20998" y="469001"/>
                  <a:pt x="0" y="448003"/>
                  <a:pt x="0" y="422101"/>
                </a:cubicBezTo>
                <a:lnTo>
                  <a:pt x="0" y="469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27" tIns="22627" rIns="22627" bIns="2262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زوال کامل بعد از اسلام</a:t>
            </a:r>
          </a:p>
        </p:txBody>
      </p:sp>
      <p:sp>
        <p:nvSpPr>
          <p:cNvPr id="32" name="Freeform 31"/>
          <p:cNvSpPr/>
          <p:nvPr/>
        </p:nvSpPr>
        <p:spPr>
          <a:xfrm rot="17249986">
            <a:off x="6268270" y="5071301"/>
            <a:ext cx="1247750" cy="15826"/>
          </a:xfrm>
          <a:custGeom>
            <a:avLst/>
            <a:gdLst>
              <a:gd name="connsiteX0" fmla="*/ 0 w 1247750"/>
              <a:gd name="connsiteY0" fmla="*/ 7913 h 15826"/>
              <a:gd name="connsiteX1" fmla="*/ 1247750 w 1247750"/>
              <a:gd name="connsiteY1" fmla="*/ 7913 h 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47750" h="15826">
                <a:moveTo>
                  <a:pt x="1247750" y="7913"/>
                </a:moveTo>
                <a:lnTo>
                  <a:pt x="0" y="791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5381" tIns="-23280" rIns="605381" bIns="-2328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3" name="Freeform 32"/>
          <p:cNvSpPr/>
          <p:nvPr/>
        </p:nvSpPr>
        <p:spPr>
          <a:xfrm>
            <a:off x="4796545" y="5257801"/>
            <a:ext cx="1908000" cy="832828"/>
          </a:xfrm>
          <a:custGeom>
            <a:avLst/>
            <a:gdLst>
              <a:gd name="connsiteX0" fmla="*/ 0 w 1908000"/>
              <a:gd name="connsiteY0" fmla="*/ 83283 h 832828"/>
              <a:gd name="connsiteX1" fmla="*/ 83283 w 1908000"/>
              <a:gd name="connsiteY1" fmla="*/ 0 h 832828"/>
              <a:gd name="connsiteX2" fmla="*/ 1824717 w 1908000"/>
              <a:gd name="connsiteY2" fmla="*/ 0 h 832828"/>
              <a:gd name="connsiteX3" fmla="*/ 1908000 w 1908000"/>
              <a:gd name="connsiteY3" fmla="*/ 83283 h 832828"/>
              <a:gd name="connsiteX4" fmla="*/ 1908000 w 1908000"/>
              <a:gd name="connsiteY4" fmla="*/ 749545 h 832828"/>
              <a:gd name="connsiteX5" fmla="*/ 1824717 w 1908000"/>
              <a:gd name="connsiteY5" fmla="*/ 832828 h 832828"/>
              <a:gd name="connsiteX6" fmla="*/ 83283 w 1908000"/>
              <a:gd name="connsiteY6" fmla="*/ 832828 h 832828"/>
              <a:gd name="connsiteX7" fmla="*/ 0 w 1908000"/>
              <a:gd name="connsiteY7" fmla="*/ 749545 h 832828"/>
              <a:gd name="connsiteX8" fmla="*/ 0 w 1908000"/>
              <a:gd name="connsiteY8" fmla="*/ 83283 h 83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832828">
                <a:moveTo>
                  <a:pt x="0" y="83283"/>
                </a:moveTo>
                <a:cubicBezTo>
                  <a:pt x="0" y="37287"/>
                  <a:pt x="37287" y="0"/>
                  <a:pt x="83283" y="0"/>
                </a:cubicBezTo>
                <a:lnTo>
                  <a:pt x="1824717" y="0"/>
                </a:lnTo>
                <a:cubicBezTo>
                  <a:pt x="1870713" y="0"/>
                  <a:pt x="1908000" y="37287"/>
                  <a:pt x="1908000" y="83283"/>
                </a:cubicBezTo>
                <a:lnTo>
                  <a:pt x="1908000" y="749545"/>
                </a:lnTo>
                <a:cubicBezTo>
                  <a:pt x="1908000" y="795541"/>
                  <a:pt x="1870713" y="832828"/>
                  <a:pt x="1824717" y="832828"/>
                </a:cubicBezTo>
                <a:lnTo>
                  <a:pt x="83283" y="832828"/>
                </a:lnTo>
                <a:cubicBezTo>
                  <a:pt x="37287" y="832828"/>
                  <a:pt x="0" y="795541"/>
                  <a:pt x="0" y="749545"/>
                </a:cubicBezTo>
                <a:lnTo>
                  <a:pt x="0" y="83283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283" tIns="33283" rIns="33283" bIns="33283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عقاید و افکار رایج در جامعه (اکثریت زرتشتی و شباهت مانوی و مزدکی با آن)</a:t>
            </a:r>
          </a:p>
        </p:txBody>
      </p:sp>
      <p:sp>
        <p:nvSpPr>
          <p:cNvPr id="34" name="Freeform 33"/>
          <p:cNvSpPr/>
          <p:nvPr/>
        </p:nvSpPr>
        <p:spPr>
          <a:xfrm rot="3654187">
            <a:off x="4223164" y="5329207"/>
            <a:ext cx="771561" cy="15827"/>
          </a:xfrm>
          <a:custGeom>
            <a:avLst/>
            <a:gdLst>
              <a:gd name="connsiteX0" fmla="*/ 0 w 771561"/>
              <a:gd name="connsiteY0" fmla="*/ 7913 h 15826"/>
              <a:gd name="connsiteX1" fmla="*/ 771561 w 771561"/>
              <a:gd name="connsiteY1" fmla="*/ 7913 h 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71561" h="15826">
                <a:moveTo>
                  <a:pt x="771561" y="7913"/>
                </a:moveTo>
                <a:lnTo>
                  <a:pt x="0" y="791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9191" tIns="-11376" rIns="379191" bIns="-1137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5" name="Freeform 34"/>
          <p:cNvSpPr/>
          <p:nvPr/>
        </p:nvSpPr>
        <p:spPr>
          <a:xfrm>
            <a:off x="2513344" y="4765526"/>
            <a:ext cx="1908000" cy="469001"/>
          </a:xfrm>
          <a:custGeom>
            <a:avLst/>
            <a:gdLst>
              <a:gd name="connsiteX0" fmla="*/ 0 w 1908000"/>
              <a:gd name="connsiteY0" fmla="*/ 46900 h 469001"/>
              <a:gd name="connsiteX1" fmla="*/ 46900 w 1908000"/>
              <a:gd name="connsiteY1" fmla="*/ 0 h 469001"/>
              <a:gd name="connsiteX2" fmla="*/ 1861100 w 1908000"/>
              <a:gd name="connsiteY2" fmla="*/ 0 h 469001"/>
              <a:gd name="connsiteX3" fmla="*/ 1908000 w 1908000"/>
              <a:gd name="connsiteY3" fmla="*/ 46900 h 469001"/>
              <a:gd name="connsiteX4" fmla="*/ 1908000 w 1908000"/>
              <a:gd name="connsiteY4" fmla="*/ 422101 h 469001"/>
              <a:gd name="connsiteX5" fmla="*/ 1861100 w 1908000"/>
              <a:gd name="connsiteY5" fmla="*/ 469001 h 469001"/>
              <a:gd name="connsiteX6" fmla="*/ 46900 w 1908000"/>
              <a:gd name="connsiteY6" fmla="*/ 469001 h 469001"/>
              <a:gd name="connsiteX7" fmla="*/ 0 w 1908000"/>
              <a:gd name="connsiteY7" fmla="*/ 422101 h 469001"/>
              <a:gd name="connsiteX8" fmla="*/ 0 w 1908000"/>
              <a:gd name="connsiteY8" fmla="*/ 46900 h 46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469001">
                <a:moveTo>
                  <a:pt x="0" y="46900"/>
                </a:moveTo>
                <a:cubicBezTo>
                  <a:pt x="0" y="20998"/>
                  <a:pt x="20998" y="0"/>
                  <a:pt x="46900" y="0"/>
                </a:cubicBezTo>
                <a:lnTo>
                  <a:pt x="1861100" y="0"/>
                </a:lnTo>
                <a:cubicBezTo>
                  <a:pt x="1887002" y="0"/>
                  <a:pt x="1908000" y="20998"/>
                  <a:pt x="1908000" y="46900"/>
                </a:cubicBezTo>
                <a:lnTo>
                  <a:pt x="1908000" y="422101"/>
                </a:lnTo>
                <a:cubicBezTo>
                  <a:pt x="1908000" y="448003"/>
                  <a:pt x="1887002" y="469001"/>
                  <a:pt x="1861100" y="469001"/>
                </a:cubicBezTo>
                <a:lnTo>
                  <a:pt x="46900" y="469001"/>
                </a:lnTo>
                <a:cubicBezTo>
                  <a:pt x="20998" y="469001"/>
                  <a:pt x="0" y="448003"/>
                  <a:pt x="0" y="422101"/>
                </a:cubicBezTo>
                <a:lnTo>
                  <a:pt x="0" y="469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27" tIns="22627" rIns="22627" bIns="2262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عقاید آریایی قبل از زرتشت</a:t>
            </a:r>
          </a:p>
        </p:txBody>
      </p:sp>
      <p:sp>
        <p:nvSpPr>
          <p:cNvPr id="36" name="Freeform 35"/>
          <p:cNvSpPr/>
          <p:nvPr/>
        </p:nvSpPr>
        <p:spPr>
          <a:xfrm>
            <a:off x="2138143" y="4992112"/>
            <a:ext cx="375202" cy="15827"/>
          </a:xfrm>
          <a:custGeom>
            <a:avLst/>
            <a:gdLst>
              <a:gd name="connsiteX0" fmla="*/ 0 w 375201"/>
              <a:gd name="connsiteY0" fmla="*/ 7913 h 15826"/>
              <a:gd name="connsiteX1" fmla="*/ 375201 w 375201"/>
              <a:gd name="connsiteY1" fmla="*/ 7913 h 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201" h="15826">
                <a:moveTo>
                  <a:pt x="375201" y="7913"/>
                </a:moveTo>
                <a:lnTo>
                  <a:pt x="0" y="791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920" tIns="-1465" rIns="190922" bIns="-1468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7" name="Freeform 36"/>
          <p:cNvSpPr/>
          <p:nvPr/>
        </p:nvSpPr>
        <p:spPr>
          <a:xfrm>
            <a:off x="230142" y="4765526"/>
            <a:ext cx="1908000" cy="469001"/>
          </a:xfrm>
          <a:custGeom>
            <a:avLst/>
            <a:gdLst>
              <a:gd name="connsiteX0" fmla="*/ 0 w 1908000"/>
              <a:gd name="connsiteY0" fmla="*/ 46900 h 469001"/>
              <a:gd name="connsiteX1" fmla="*/ 46900 w 1908000"/>
              <a:gd name="connsiteY1" fmla="*/ 0 h 469001"/>
              <a:gd name="connsiteX2" fmla="*/ 1861100 w 1908000"/>
              <a:gd name="connsiteY2" fmla="*/ 0 h 469001"/>
              <a:gd name="connsiteX3" fmla="*/ 1908000 w 1908000"/>
              <a:gd name="connsiteY3" fmla="*/ 46900 h 469001"/>
              <a:gd name="connsiteX4" fmla="*/ 1908000 w 1908000"/>
              <a:gd name="connsiteY4" fmla="*/ 422101 h 469001"/>
              <a:gd name="connsiteX5" fmla="*/ 1861100 w 1908000"/>
              <a:gd name="connsiteY5" fmla="*/ 469001 h 469001"/>
              <a:gd name="connsiteX6" fmla="*/ 46900 w 1908000"/>
              <a:gd name="connsiteY6" fmla="*/ 469001 h 469001"/>
              <a:gd name="connsiteX7" fmla="*/ 0 w 1908000"/>
              <a:gd name="connsiteY7" fmla="*/ 422101 h 469001"/>
              <a:gd name="connsiteX8" fmla="*/ 0 w 1908000"/>
              <a:gd name="connsiteY8" fmla="*/ 46900 h 46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469001">
                <a:moveTo>
                  <a:pt x="0" y="46900"/>
                </a:moveTo>
                <a:cubicBezTo>
                  <a:pt x="0" y="20998"/>
                  <a:pt x="20998" y="0"/>
                  <a:pt x="46900" y="0"/>
                </a:cubicBezTo>
                <a:lnTo>
                  <a:pt x="1861100" y="0"/>
                </a:lnTo>
                <a:cubicBezTo>
                  <a:pt x="1887002" y="0"/>
                  <a:pt x="1908000" y="20998"/>
                  <a:pt x="1908000" y="46900"/>
                </a:cubicBezTo>
                <a:lnTo>
                  <a:pt x="1908000" y="422101"/>
                </a:lnTo>
                <a:cubicBezTo>
                  <a:pt x="1908000" y="448003"/>
                  <a:pt x="1887002" y="469001"/>
                  <a:pt x="1861100" y="469001"/>
                </a:cubicBezTo>
                <a:lnTo>
                  <a:pt x="46900" y="469001"/>
                </a:lnTo>
                <a:cubicBezTo>
                  <a:pt x="20998" y="469001"/>
                  <a:pt x="0" y="448003"/>
                  <a:pt x="0" y="422101"/>
                </a:cubicBezTo>
                <a:lnTo>
                  <a:pt x="0" y="469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27" tIns="22627" rIns="22627" bIns="2262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طبیعت‌پرستی ثنوی</a:t>
            </a:r>
          </a:p>
        </p:txBody>
      </p:sp>
      <p:sp>
        <p:nvSpPr>
          <p:cNvPr id="38" name="Freeform 37"/>
          <p:cNvSpPr/>
          <p:nvPr/>
        </p:nvSpPr>
        <p:spPr>
          <a:xfrm rot="1186030">
            <a:off x="4409597" y="5598883"/>
            <a:ext cx="398695" cy="15827"/>
          </a:xfrm>
          <a:custGeom>
            <a:avLst/>
            <a:gdLst>
              <a:gd name="connsiteX0" fmla="*/ 0 w 398694"/>
              <a:gd name="connsiteY0" fmla="*/ 7913 h 15826"/>
              <a:gd name="connsiteX1" fmla="*/ 398694 w 398694"/>
              <a:gd name="connsiteY1" fmla="*/ 7913 h 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98694" h="15826">
                <a:moveTo>
                  <a:pt x="398694" y="7913"/>
                </a:moveTo>
                <a:lnTo>
                  <a:pt x="0" y="791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2080" tIns="-2054" rIns="202080" bIns="-205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9" name="Freeform 38"/>
          <p:cNvSpPr/>
          <p:nvPr/>
        </p:nvSpPr>
        <p:spPr>
          <a:xfrm>
            <a:off x="2513344" y="5304877"/>
            <a:ext cx="1908000" cy="469001"/>
          </a:xfrm>
          <a:custGeom>
            <a:avLst/>
            <a:gdLst>
              <a:gd name="connsiteX0" fmla="*/ 0 w 1908000"/>
              <a:gd name="connsiteY0" fmla="*/ 46900 h 469001"/>
              <a:gd name="connsiteX1" fmla="*/ 46900 w 1908000"/>
              <a:gd name="connsiteY1" fmla="*/ 0 h 469001"/>
              <a:gd name="connsiteX2" fmla="*/ 1861100 w 1908000"/>
              <a:gd name="connsiteY2" fmla="*/ 0 h 469001"/>
              <a:gd name="connsiteX3" fmla="*/ 1908000 w 1908000"/>
              <a:gd name="connsiteY3" fmla="*/ 46900 h 469001"/>
              <a:gd name="connsiteX4" fmla="*/ 1908000 w 1908000"/>
              <a:gd name="connsiteY4" fmla="*/ 422101 h 469001"/>
              <a:gd name="connsiteX5" fmla="*/ 1861100 w 1908000"/>
              <a:gd name="connsiteY5" fmla="*/ 469001 h 469001"/>
              <a:gd name="connsiteX6" fmla="*/ 46900 w 1908000"/>
              <a:gd name="connsiteY6" fmla="*/ 469001 h 469001"/>
              <a:gd name="connsiteX7" fmla="*/ 0 w 1908000"/>
              <a:gd name="connsiteY7" fmla="*/ 422101 h 469001"/>
              <a:gd name="connsiteX8" fmla="*/ 0 w 1908000"/>
              <a:gd name="connsiteY8" fmla="*/ 46900 h 46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469001">
                <a:moveTo>
                  <a:pt x="0" y="46900"/>
                </a:moveTo>
                <a:cubicBezTo>
                  <a:pt x="0" y="20998"/>
                  <a:pt x="20998" y="0"/>
                  <a:pt x="46900" y="0"/>
                </a:cubicBezTo>
                <a:lnTo>
                  <a:pt x="1861100" y="0"/>
                </a:lnTo>
                <a:cubicBezTo>
                  <a:pt x="1887002" y="0"/>
                  <a:pt x="1908000" y="20998"/>
                  <a:pt x="1908000" y="46900"/>
                </a:cubicBezTo>
                <a:lnTo>
                  <a:pt x="1908000" y="422101"/>
                </a:lnTo>
                <a:cubicBezTo>
                  <a:pt x="1908000" y="448003"/>
                  <a:pt x="1887002" y="469001"/>
                  <a:pt x="1861100" y="469001"/>
                </a:cubicBezTo>
                <a:lnTo>
                  <a:pt x="46900" y="469001"/>
                </a:lnTo>
                <a:cubicBezTo>
                  <a:pt x="20998" y="469001"/>
                  <a:pt x="0" y="448003"/>
                  <a:pt x="0" y="422101"/>
                </a:cubicBezTo>
                <a:lnTo>
                  <a:pt x="0" y="469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27" tIns="22627" rIns="22627" bIns="2262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اصلاحات زرتشت</a:t>
            </a:r>
          </a:p>
        </p:txBody>
      </p:sp>
      <p:sp>
        <p:nvSpPr>
          <p:cNvPr id="40" name="Freeform 39"/>
          <p:cNvSpPr/>
          <p:nvPr/>
        </p:nvSpPr>
        <p:spPr>
          <a:xfrm>
            <a:off x="2138143" y="5531464"/>
            <a:ext cx="375202" cy="15827"/>
          </a:xfrm>
          <a:custGeom>
            <a:avLst/>
            <a:gdLst>
              <a:gd name="connsiteX0" fmla="*/ 0 w 375201"/>
              <a:gd name="connsiteY0" fmla="*/ 7913 h 15826"/>
              <a:gd name="connsiteX1" fmla="*/ 375201 w 375201"/>
              <a:gd name="connsiteY1" fmla="*/ 7913 h 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201" h="15826">
                <a:moveTo>
                  <a:pt x="375201" y="7913"/>
                </a:moveTo>
                <a:lnTo>
                  <a:pt x="0" y="791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920" tIns="-1466" rIns="190922" bIns="-146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1" name="Freeform 40"/>
          <p:cNvSpPr/>
          <p:nvPr/>
        </p:nvSpPr>
        <p:spPr>
          <a:xfrm>
            <a:off x="230142" y="5304877"/>
            <a:ext cx="1908000" cy="469001"/>
          </a:xfrm>
          <a:custGeom>
            <a:avLst/>
            <a:gdLst>
              <a:gd name="connsiteX0" fmla="*/ 0 w 1908000"/>
              <a:gd name="connsiteY0" fmla="*/ 46900 h 469001"/>
              <a:gd name="connsiteX1" fmla="*/ 46900 w 1908000"/>
              <a:gd name="connsiteY1" fmla="*/ 0 h 469001"/>
              <a:gd name="connsiteX2" fmla="*/ 1861100 w 1908000"/>
              <a:gd name="connsiteY2" fmla="*/ 0 h 469001"/>
              <a:gd name="connsiteX3" fmla="*/ 1908000 w 1908000"/>
              <a:gd name="connsiteY3" fmla="*/ 46900 h 469001"/>
              <a:gd name="connsiteX4" fmla="*/ 1908000 w 1908000"/>
              <a:gd name="connsiteY4" fmla="*/ 422101 h 469001"/>
              <a:gd name="connsiteX5" fmla="*/ 1861100 w 1908000"/>
              <a:gd name="connsiteY5" fmla="*/ 469001 h 469001"/>
              <a:gd name="connsiteX6" fmla="*/ 46900 w 1908000"/>
              <a:gd name="connsiteY6" fmla="*/ 469001 h 469001"/>
              <a:gd name="connsiteX7" fmla="*/ 0 w 1908000"/>
              <a:gd name="connsiteY7" fmla="*/ 422101 h 469001"/>
              <a:gd name="connsiteX8" fmla="*/ 0 w 1908000"/>
              <a:gd name="connsiteY8" fmla="*/ 46900 h 46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469001">
                <a:moveTo>
                  <a:pt x="0" y="46900"/>
                </a:moveTo>
                <a:cubicBezTo>
                  <a:pt x="0" y="20998"/>
                  <a:pt x="20998" y="0"/>
                  <a:pt x="46900" y="0"/>
                </a:cubicBezTo>
                <a:lnTo>
                  <a:pt x="1861100" y="0"/>
                </a:lnTo>
                <a:cubicBezTo>
                  <a:pt x="1887002" y="0"/>
                  <a:pt x="1908000" y="20998"/>
                  <a:pt x="1908000" y="46900"/>
                </a:cubicBezTo>
                <a:lnTo>
                  <a:pt x="1908000" y="422101"/>
                </a:lnTo>
                <a:cubicBezTo>
                  <a:pt x="1908000" y="448003"/>
                  <a:pt x="1887002" y="469001"/>
                  <a:pt x="1861100" y="469001"/>
                </a:cubicBezTo>
                <a:lnTo>
                  <a:pt x="46900" y="469001"/>
                </a:lnTo>
                <a:cubicBezTo>
                  <a:pt x="20998" y="469001"/>
                  <a:pt x="0" y="448003"/>
                  <a:pt x="0" y="422101"/>
                </a:cubicBezTo>
                <a:lnTo>
                  <a:pt x="0" y="469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27" tIns="22627" rIns="22627" bIns="2262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ابهامات در خود شخص وی</a:t>
            </a:r>
          </a:p>
        </p:txBody>
      </p:sp>
      <p:sp>
        <p:nvSpPr>
          <p:cNvPr id="42" name="Freeform 41"/>
          <p:cNvSpPr/>
          <p:nvPr/>
        </p:nvSpPr>
        <p:spPr>
          <a:xfrm rot="17945813">
            <a:off x="4223164" y="6003396"/>
            <a:ext cx="771561" cy="15827"/>
          </a:xfrm>
          <a:custGeom>
            <a:avLst/>
            <a:gdLst>
              <a:gd name="connsiteX0" fmla="*/ 0 w 771561"/>
              <a:gd name="connsiteY0" fmla="*/ 7913 h 15826"/>
              <a:gd name="connsiteX1" fmla="*/ 771561 w 771561"/>
              <a:gd name="connsiteY1" fmla="*/ 7913 h 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71561" h="15826">
                <a:moveTo>
                  <a:pt x="771561" y="7913"/>
                </a:moveTo>
                <a:lnTo>
                  <a:pt x="0" y="791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9189" tIns="-11376" rIns="379193" bIns="-1137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3" name="Freeform 42"/>
          <p:cNvSpPr/>
          <p:nvPr/>
        </p:nvSpPr>
        <p:spPr>
          <a:xfrm>
            <a:off x="2513344" y="6113905"/>
            <a:ext cx="1908000" cy="469001"/>
          </a:xfrm>
          <a:custGeom>
            <a:avLst/>
            <a:gdLst>
              <a:gd name="connsiteX0" fmla="*/ 0 w 1908000"/>
              <a:gd name="connsiteY0" fmla="*/ 46900 h 469001"/>
              <a:gd name="connsiteX1" fmla="*/ 46900 w 1908000"/>
              <a:gd name="connsiteY1" fmla="*/ 0 h 469001"/>
              <a:gd name="connsiteX2" fmla="*/ 1861100 w 1908000"/>
              <a:gd name="connsiteY2" fmla="*/ 0 h 469001"/>
              <a:gd name="connsiteX3" fmla="*/ 1908000 w 1908000"/>
              <a:gd name="connsiteY3" fmla="*/ 46900 h 469001"/>
              <a:gd name="connsiteX4" fmla="*/ 1908000 w 1908000"/>
              <a:gd name="connsiteY4" fmla="*/ 422101 h 469001"/>
              <a:gd name="connsiteX5" fmla="*/ 1861100 w 1908000"/>
              <a:gd name="connsiteY5" fmla="*/ 469001 h 469001"/>
              <a:gd name="connsiteX6" fmla="*/ 46900 w 1908000"/>
              <a:gd name="connsiteY6" fmla="*/ 469001 h 469001"/>
              <a:gd name="connsiteX7" fmla="*/ 0 w 1908000"/>
              <a:gd name="connsiteY7" fmla="*/ 422101 h 469001"/>
              <a:gd name="connsiteX8" fmla="*/ 0 w 1908000"/>
              <a:gd name="connsiteY8" fmla="*/ 46900 h 46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469001">
                <a:moveTo>
                  <a:pt x="0" y="46900"/>
                </a:moveTo>
                <a:cubicBezTo>
                  <a:pt x="0" y="20998"/>
                  <a:pt x="20998" y="0"/>
                  <a:pt x="46900" y="0"/>
                </a:cubicBezTo>
                <a:lnTo>
                  <a:pt x="1861100" y="0"/>
                </a:lnTo>
                <a:cubicBezTo>
                  <a:pt x="1887002" y="0"/>
                  <a:pt x="1908000" y="20998"/>
                  <a:pt x="1908000" y="46900"/>
                </a:cubicBezTo>
                <a:lnTo>
                  <a:pt x="1908000" y="422101"/>
                </a:lnTo>
                <a:cubicBezTo>
                  <a:pt x="1908000" y="448003"/>
                  <a:pt x="1887002" y="469001"/>
                  <a:pt x="1861100" y="469001"/>
                </a:cubicBezTo>
                <a:lnTo>
                  <a:pt x="46900" y="469001"/>
                </a:lnTo>
                <a:cubicBezTo>
                  <a:pt x="20998" y="469001"/>
                  <a:pt x="0" y="448003"/>
                  <a:pt x="0" y="422101"/>
                </a:cubicBezTo>
                <a:lnTo>
                  <a:pt x="0" y="469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27" tIns="22627" rIns="22627" bIns="2262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تحولات خود دین زرتشتی (انحطاط)</a:t>
            </a:r>
          </a:p>
        </p:txBody>
      </p:sp>
      <p:sp>
        <p:nvSpPr>
          <p:cNvPr id="44" name="Freeform 43"/>
          <p:cNvSpPr/>
          <p:nvPr/>
        </p:nvSpPr>
        <p:spPr>
          <a:xfrm rot="2142401">
            <a:off x="2094712" y="6205654"/>
            <a:ext cx="462062" cy="15826"/>
          </a:xfrm>
          <a:custGeom>
            <a:avLst/>
            <a:gdLst>
              <a:gd name="connsiteX0" fmla="*/ 0 w 462061"/>
              <a:gd name="connsiteY0" fmla="*/ 7913 h 15826"/>
              <a:gd name="connsiteX1" fmla="*/ 462061 w 462061"/>
              <a:gd name="connsiteY1" fmla="*/ 7913 h 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2061" h="15826">
                <a:moveTo>
                  <a:pt x="462061" y="7913"/>
                </a:moveTo>
                <a:lnTo>
                  <a:pt x="0" y="791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2180" tIns="-3639" rIns="232178" bIns="-363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5" name="Freeform 44"/>
          <p:cNvSpPr/>
          <p:nvPr/>
        </p:nvSpPr>
        <p:spPr>
          <a:xfrm>
            <a:off x="230142" y="5844229"/>
            <a:ext cx="1908000" cy="469001"/>
          </a:xfrm>
          <a:custGeom>
            <a:avLst/>
            <a:gdLst>
              <a:gd name="connsiteX0" fmla="*/ 0 w 1908000"/>
              <a:gd name="connsiteY0" fmla="*/ 46900 h 469001"/>
              <a:gd name="connsiteX1" fmla="*/ 46900 w 1908000"/>
              <a:gd name="connsiteY1" fmla="*/ 0 h 469001"/>
              <a:gd name="connsiteX2" fmla="*/ 1861100 w 1908000"/>
              <a:gd name="connsiteY2" fmla="*/ 0 h 469001"/>
              <a:gd name="connsiteX3" fmla="*/ 1908000 w 1908000"/>
              <a:gd name="connsiteY3" fmla="*/ 46900 h 469001"/>
              <a:gd name="connsiteX4" fmla="*/ 1908000 w 1908000"/>
              <a:gd name="connsiteY4" fmla="*/ 422101 h 469001"/>
              <a:gd name="connsiteX5" fmla="*/ 1861100 w 1908000"/>
              <a:gd name="connsiteY5" fmla="*/ 469001 h 469001"/>
              <a:gd name="connsiteX6" fmla="*/ 46900 w 1908000"/>
              <a:gd name="connsiteY6" fmla="*/ 469001 h 469001"/>
              <a:gd name="connsiteX7" fmla="*/ 0 w 1908000"/>
              <a:gd name="connsiteY7" fmla="*/ 422101 h 469001"/>
              <a:gd name="connsiteX8" fmla="*/ 0 w 1908000"/>
              <a:gd name="connsiteY8" fmla="*/ 46900 h 46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469001">
                <a:moveTo>
                  <a:pt x="0" y="46900"/>
                </a:moveTo>
                <a:cubicBezTo>
                  <a:pt x="0" y="20998"/>
                  <a:pt x="20998" y="0"/>
                  <a:pt x="46900" y="0"/>
                </a:cubicBezTo>
                <a:lnTo>
                  <a:pt x="1861100" y="0"/>
                </a:lnTo>
                <a:cubicBezTo>
                  <a:pt x="1887002" y="0"/>
                  <a:pt x="1908000" y="20998"/>
                  <a:pt x="1908000" y="46900"/>
                </a:cubicBezTo>
                <a:lnTo>
                  <a:pt x="1908000" y="422101"/>
                </a:lnTo>
                <a:cubicBezTo>
                  <a:pt x="1908000" y="448003"/>
                  <a:pt x="1887002" y="469001"/>
                  <a:pt x="1861100" y="469001"/>
                </a:cubicBezTo>
                <a:lnTo>
                  <a:pt x="46900" y="469001"/>
                </a:lnTo>
                <a:cubicBezTo>
                  <a:pt x="20998" y="469001"/>
                  <a:pt x="0" y="448003"/>
                  <a:pt x="0" y="422101"/>
                </a:cubicBezTo>
                <a:lnTo>
                  <a:pt x="0" y="469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27" tIns="22627" rIns="22627" bIns="2262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ثنویت (عدم توحید ذاتی و افعالی)</a:t>
            </a:r>
          </a:p>
        </p:txBody>
      </p:sp>
      <p:sp>
        <p:nvSpPr>
          <p:cNvPr id="46" name="Freeform 45"/>
          <p:cNvSpPr/>
          <p:nvPr/>
        </p:nvSpPr>
        <p:spPr>
          <a:xfrm rot="19457599">
            <a:off x="2094712" y="6475330"/>
            <a:ext cx="462062" cy="15826"/>
          </a:xfrm>
          <a:custGeom>
            <a:avLst/>
            <a:gdLst>
              <a:gd name="connsiteX0" fmla="*/ 0 w 462061"/>
              <a:gd name="connsiteY0" fmla="*/ 7913 h 15826"/>
              <a:gd name="connsiteX1" fmla="*/ 462061 w 462061"/>
              <a:gd name="connsiteY1" fmla="*/ 7913 h 1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2061" h="15826">
                <a:moveTo>
                  <a:pt x="462061" y="7913"/>
                </a:moveTo>
                <a:lnTo>
                  <a:pt x="0" y="791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2179" tIns="-3638" rIns="232179" bIns="-364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7" name="Freeform 46"/>
          <p:cNvSpPr/>
          <p:nvPr/>
        </p:nvSpPr>
        <p:spPr>
          <a:xfrm>
            <a:off x="230142" y="6383580"/>
            <a:ext cx="1908000" cy="469001"/>
          </a:xfrm>
          <a:custGeom>
            <a:avLst/>
            <a:gdLst>
              <a:gd name="connsiteX0" fmla="*/ 0 w 1908000"/>
              <a:gd name="connsiteY0" fmla="*/ 46900 h 469001"/>
              <a:gd name="connsiteX1" fmla="*/ 46900 w 1908000"/>
              <a:gd name="connsiteY1" fmla="*/ 0 h 469001"/>
              <a:gd name="connsiteX2" fmla="*/ 1861100 w 1908000"/>
              <a:gd name="connsiteY2" fmla="*/ 0 h 469001"/>
              <a:gd name="connsiteX3" fmla="*/ 1908000 w 1908000"/>
              <a:gd name="connsiteY3" fmla="*/ 46900 h 469001"/>
              <a:gd name="connsiteX4" fmla="*/ 1908000 w 1908000"/>
              <a:gd name="connsiteY4" fmla="*/ 422101 h 469001"/>
              <a:gd name="connsiteX5" fmla="*/ 1861100 w 1908000"/>
              <a:gd name="connsiteY5" fmla="*/ 469001 h 469001"/>
              <a:gd name="connsiteX6" fmla="*/ 46900 w 1908000"/>
              <a:gd name="connsiteY6" fmla="*/ 469001 h 469001"/>
              <a:gd name="connsiteX7" fmla="*/ 0 w 1908000"/>
              <a:gd name="connsiteY7" fmla="*/ 422101 h 469001"/>
              <a:gd name="connsiteX8" fmla="*/ 0 w 1908000"/>
              <a:gd name="connsiteY8" fmla="*/ 46900 h 46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00" h="469001">
                <a:moveTo>
                  <a:pt x="0" y="46900"/>
                </a:moveTo>
                <a:cubicBezTo>
                  <a:pt x="0" y="20998"/>
                  <a:pt x="20998" y="0"/>
                  <a:pt x="46900" y="0"/>
                </a:cubicBezTo>
                <a:lnTo>
                  <a:pt x="1861100" y="0"/>
                </a:lnTo>
                <a:cubicBezTo>
                  <a:pt x="1887002" y="0"/>
                  <a:pt x="1908000" y="20998"/>
                  <a:pt x="1908000" y="46900"/>
                </a:cubicBezTo>
                <a:lnTo>
                  <a:pt x="1908000" y="422101"/>
                </a:lnTo>
                <a:cubicBezTo>
                  <a:pt x="1908000" y="448003"/>
                  <a:pt x="1887002" y="469001"/>
                  <a:pt x="1861100" y="469001"/>
                </a:cubicBezTo>
                <a:lnTo>
                  <a:pt x="46900" y="469001"/>
                </a:lnTo>
                <a:cubicBezTo>
                  <a:pt x="20998" y="469001"/>
                  <a:pt x="0" y="448003"/>
                  <a:pt x="0" y="422101"/>
                </a:cubicBezTo>
                <a:lnTo>
                  <a:pt x="0" y="469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27" tIns="22627" rIns="22627" bIns="2262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آتش‌پرستی (عدم توحید در عبادت)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705600" y="6172200"/>
            <a:ext cx="2337740" cy="596094"/>
            <a:chOff x="296051" y="863722"/>
            <a:chExt cx="1499540" cy="887390"/>
          </a:xfrm>
        </p:grpSpPr>
        <p:sp>
          <p:nvSpPr>
            <p:cNvPr id="6" name="Rounded Rectangle 5"/>
            <p:cNvSpPr/>
            <p:nvPr/>
          </p:nvSpPr>
          <p:spPr>
            <a:xfrm>
              <a:off x="296051" y="863722"/>
              <a:ext cx="1499540" cy="88739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ed Rectangle 4"/>
            <p:cNvSpPr txBox="1"/>
            <p:nvPr/>
          </p:nvSpPr>
          <p:spPr>
            <a:xfrm>
              <a:off x="322042" y="889713"/>
              <a:ext cx="1447558" cy="8354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1600" b="1" kern="1200" dirty="0" smtClean="0">
                  <a:cs typeface="B Mitra" panose="00000400000000000000" pitchFamily="2" charset="-78"/>
                </a:rPr>
                <a:t>شبهه: کتابسوزی ایران و مصر</a:t>
              </a:r>
              <a:endParaRPr lang="fa-IR" sz="1600" b="1" kern="1200" dirty="0" smtClean="0">
                <a:cs typeface="B Mitra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044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00"/>
                            </p:stCondLst>
                            <p:childTnLst>
                              <p:par>
                                <p:cTn id="17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00"/>
                            </p:stCondLst>
                            <p:childTnLst>
                              <p:par>
                                <p:cTn id="18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4161918" y="3447801"/>
            <a:ext cx="1471402" cy="735701"/>
          </a:xfrm>
          <a:custGeom>
            <a:avLst/>
            <a:gdLst>
              <a:gd name="connsiteX0" fmla="*/ 0 w 1471402"/>
              <a:gd name="connsiteY0" fmla="*/ 73570 h 735701"/>
              <a:gd name="connsiteX1" fmla="*/ 73570 w 1471402"/>
              <a:gd name="connsiteY1" fmla="*/ 0 h 735701"/>
              <a:gd name="connsiteX2" fmla="*/ 1397832 w 1471402"/>
              <a:gd name="connsiteY2" fmla="*/ 0 h 735701"/>
              <a:gd name="connsiteX3" fmla="*/ 1471402 w 1471402"/>
              <a:gd name="connsiteY3" fmla="*/ 73570 h 735701"/>
              <a:gd name="connsiteX4" fmla="*/ 1471402 w 1471402"/>
              <a:gd name="connsiteY4" fmla="*/ 662131 h 735701"/>
              <a:gd name="connsiteX5" fmla="*/ 1397832 w 1471402"/>
              <a:gd name="connsiteY5" fmla="*/ 735701 h 735701"/>
              <a:gd name="connsiteX6" fmla="*/ 73570 w 1471402"/>
              <a:gd name="connsiteY6" fmla="*/ 735701 h 735701"/>
              <a:gd name="connsiteX7" fmla="*/ 0 w 1471402"/>
              <a:gd name="connsiteY7" fmla="*/ 662131 h 735701"/>
              <a:gd name="connsiteX8" fmla="*/ 0 w 1471402"/>
              <a:gd name="connsiteY8" fmla="*/ 73570 h 735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71402" h="735701">
                <a:moveTo>
                  <a:pt x="0" y="73570"/>
                </a:moveTo>
                <a:cubicBezTo>
                  <a:pt x="0" y="32938"/>
                  <a:pt x="32938" y="0"/>
                  <a:pt x="73570" y="0"/>
                </a:cubicBezTo>
                <a:lnTo>
                  <a:pt x="1397832" y="0"/>
                </a:lnTo>
                <a:cubicBezTo>
                  <a:pt x="1438464" y="0"/>
                  <a:pt x="1471402" y="32938"/>
                  <a:pt x="1471402" y="73570"/>
                </a:cubicBezTo>
                <a:lnTo>
                  <a:pt x="1471402" y="662131"/>
                </a:lnTo>
                <a:cubicBezTo>
                  <a:pt x="1471402" y="702763"/>
                  <a:pt x="1438464" y="735701"/>
                  <a:pt x="1397832" y="735701"/>
                </a:cubicBezTo>
                <a:lnTo>
                  <a:pt x="73570" y="735701"/>
                </a:lnTo>
                <a:cubicBezTo>
                  <a:pt x="32938" y="735701"/>
                  <a:pt x="0" y="702763"/>
                  <a:pt x="0" y="662131"/>
                </a:cubicBezTo>
                <a:lnTo>
                  <a:pt x="0" y="7357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708" tIns="31708" rIns="31708" bIns="3170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نظام خانوادگی</a:t>
            </a:r>
            <a:endParaRPr lang="en-US" sz="1600" b="1" kern="1200" dirty="0">
              <a:cs typeface="B Mitra" panose="00000400000000000000" pitchFamily="2" charset="-78"/>
            </a:endParaRPr>
          </a:p>
        </p:txBody>
      </p:sp>
      <p:sp>
        <p:nvSpPr>
          <p:cNvPr id="14" name="Freeform 13"/>
          <p:cNvSpPr/>
          <p:nvPr/>
        </p:nvSpPr>
        <p:spPr>
          <a:xfrm rot="4644091">
            <a:off x="2518454" y="2487811"/>
            <a:ext cx="2698367" cy="22282"/>
          </a:xfrm>
          <a:custGeom>
            <a:avLst/>
            <a:gdLst>
              <a:gd name="connsiteX0" fmla="*/ 0 w 2698367"/>
              <a:gd name="connsiteY0" fmla="*/ 11140 h 22280"/>
              <a:gd name="connsiteX1" fmla="*/ 2698367 w 2698367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98367" h="22280">
                <a:moveTo>
                  <a:pt x="2698367" y="11140"/>
                </a:moveTo>
                <a:lnTo>
                  <a:pt x="0" y="1114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94424" tIns="-56318" rIns="1294424" bIns="-56319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/>
          </a:p>
        </p:txBody>
      </p:sp>
      <p:sp>
        <p:nvSpPr>
          <p:cNvPr id="15" name="Freeform 14"/>
          <p:cNvSpPr/>
          <p:nvPr/>
        </p:nvSpPr>
        <p:spPr>
          <a:xfrm>
            <a:off x="2101955" y="928466"/>
            <a:ext cx="1471402" cy="507574"/>
          </a:xfrm>
          <a:custGeom>
            <a:avLst/>
            <a:gdLst>
              <a:gd name="connsiteX0" fmla="*/ 0 w 1471402"/>
              <a:gd name="connsiteY0" fmla="*/ 50757 h 507574"/>
              <a:gd name="connsiteX1" fmla="*/ 50757 w 1471402"/>
              <a:gd name="connsiteY1" fmla="*/ 0 h 507574"/>
              <a:gd name="connsiteX2" fmla="*/ 1420645 w 1471402"/>
              <a:gd name="connsiteY2" fmla="*/ 0 h 507574"/>
              <a:gd name="connsiteX3" fmla="*/ 1471402 w 1471402"/>
              <a:gd name="connsiteY3" fmla="*/ 50757 h 507574"/>
              <a:gd name="connsiteX4" fmla="*/ 1471402 w 1471402"/>
              <a:gd name="connsiteY4" fmla="*/ 456817 h 507574"/>
              <a:gd name="connsiteX5" fmla="*/ 1420645 w 1471402"/>
              <a:gd name="connsiteY5" fmla="*/ 507574 h 507574"/>
              <a:gd name="connsiteX6" fmla="*/ 50757 w 1471402"/>
              <a:gd name="connsiteY6" fmla="*/ 507574 h 507574"/>
              <a:gd name="connsiteX7" fmla="*/ 0 w 1471402"/>
              <a:gd name="connsiteY7" fmla="*/ 456817 h 507574"/>
              <a:gd name="connsiteX8" fmla="*/ 0 w 1471402"/>
              <a:gd name="connsiteY8" fmla="*/ 50757 h 507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71402" h="507574">
                <a:moveTo>
                  <a:pt x="0" y="50757"/>
                </a:moveTo>
                <a:cubicBezTo>
                  <a:pt x="0" y="22725"/>
                  <a:pt x="22725" y="0"/>
                  <a:pt x="50757" y="0"/>
                </a:cubicBezTo>
                <a:lnTo>
                  <a:pt x="1420645" y="0"/>
                </a:lnTo>
                <a:cubicBezTo>
                  <a:pt x="1448677" y="0"/>
                  <a:pt x="1471402" y="22725"/>
                  <a:pt x="1471402" y="50757"/>
                </a:cubicBezTo>
                <a:lnTo>
                  <a:pt x="1471402" y="456817"/>
                </a:lnTo>
                <a:cubicBezTo>
                  <a:pt x="1471402" y="484849"/>
                  <a:pt x="1448677" y="507574"/>
                  <a:pt x="1420645" y="507574"/>
                </a:cubicBezTo>
                <a:lnTo>
                  <a:pt x="50757" y="507574"/>
                </a:lnTo>
                <a:cubicBezTo>
                  <a:pt x="22725" y="507574"/>
                  <a:pt x="0" y="484849"/>
                  <a:pt x="0" y="456817"/>
                </a:cubicBezTo>
                <a:lnTo>
                  <a:pt x="0" y="50757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026" tIns="25026" rIns="25026" bIns="25026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محور: نژاد و ثروت</a:t>
            </a:r>
            <a:endParaRPr lang="en-US" sz="1600" b="1" kern="1200" dirty="0">
              <a:cs typeface="B Mitra" panose="00000400000000000000" pitchFamily="2" charset="-78"/>
            </a:endParaRPr>
          </a:p>
        </p:txBody>
      </p:sp>
      <p:sp>
        <p:nvSpPr>
          <p:cNvPr id="16" name="Freeform 15"/>
          <p:cNvSpPr/>
          <p:nvPr/>
        </p:nvSpPr>
        <p:spPr>
          <a:xfrm rot="4368037">
            <a:off x="2872431" y="2853808"/>
            <a:ext cx="1990412" cy="22282"/>
          </a:xfrm>
          <a:custGeom>
            <a:avLst/>
            <a:gdLst>
              <a:gd name="connsiteX0" fmla="*/ 0 w 1990412"/>
              <a:gd name="connsiteY0" fmla="*/ 11140 h 22280"/>
              <a:gd name="connsiteX1" fmla="*/ 1990412 w 1990412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90412" h="22280">
                <a:moveTo>
                  <a:pt x="1990412" y="11140"/>
                </a:moveTo>
                <a:lnTo>
                  <a:pt x="0" y="1114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58146" tIns="-38619" rIns="958146" bIns="-3862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7" name="Freeform 16"/>
          <p:cNvSpPr/>
          <p:nvPr/>
        </p:nvSpPr>
        <p:spPr>
          <a:xfrm>
            <a:off x="2101955" y="1546396"/>
            <a:ext cx="1471402" cy="735701"/>
          </a:xfrm>
          <a:custGeom>
            <a:avLst/>
            <a:gdLst>
              <a:gd name="connsiteX0" fmla="*/ 0 w 1471402"/>
              <a:gd name="connsiteY0" fmla="*/ 73570 h 735701"/>
              <a:gd name="connsiteX1" fmla="*/ 73570 w 1471402"/>
              <a:gd name="connsiteY1" fmla="*/ 0 h 735701"/>
              <a:gd name="connsiteX2" fmla="*/ 1397832 w 1471402"/>
              <a:gd name="connsiteY2" fmla="*/ 0 h 735701"/>
              <a:gd name="connsiteX3" fmla="*/ 1471402 w 1471402"/>
              <a:gd name="connsiteY3" fmla="*/ 73570 h 735701"/>
              <a:gd name="connsiteX4" fmla="*/ 1471402 w 1471402"/>
              <a:gd name="connsiteY4" fmla="*/ 662131 h 735701"/>
              <a:gd name="connsiteX5" fmla="*/ 1397832 w 1471402"/>
              <a:gd name="connsiteY5" fmla="*/ 735701 h 735701"/>
              <a:gd name="connsiteX6" fmla="*/ 73570 w 1471402"/>
              <a:gd name="connsiteY6" fmla="*/ 735701 h 735701"/>
              <a:gd name="connsiteX7" fmla="*/ 0 w 1471402"/>
              <a:gd name="connsiteY7" fmla="*/ 662131 h 735701"/>
              <a:gd name="connsiteX8" fmla="*/ 0 w 1471402"/>
              <a:gd name="connsiteY8" fmla="*/ 73570 h 735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71402" h="735701">
                <a:moveTo>
                  <a:pt x="0" y="73570"/>
                </a:moveTo>
                <a:cubicBezTo>
                  <a:pt x="0" y="32938"/>
                  <a:pt x="32938" y="0"/>
                  <a:pt x="73570" y="0"/>
                </a:cubicBezTo>
                <a:lnTo>
                  <a:pt x="1397832" y="0"/>
                </a:lnTo>
                <a:cubicBezTo>
                  <a:pt x="1438464" y="0"/>
                  <a:pt x="1471402" y="32938"/>
                  <a:pt x="1471402" y="73570"/>
                </a:cubicBezTo>
                <a:lnTo>
                  <a:pt x="1471402" y="662131"/>
                </a:lnTo>
                <a:cubicBezTo>
                  <a:pt x="1471402" y="702763"/>
                  <a:pt x="1438464" y="735701"/>
                  <a:pt x="1397832" y="735701"/>
                </a:cubicBezTo>
                <a:lnTo>
                  <a:pt x="73570" y="735701"/>
                </a:lnTo>
                <a:cubicBezTo>
                  <a:pt x="32938" y="735701"/>
                  <a:pt x="0" y="702763"/>
                  <a:pt x="0" y="662131"/>
                </a:cubicBezTo>
                <a:lnTo>
                  <a:pt x="0" y="7357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708" tIns="31708" rIns="31708" bIns="3170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عدم حق زن در خصوص</a:t>
            </a:r>
            <a:endParaRPr lang="en-US" sz="1600" b="1" kern="1200" dirty="0">
              <a:cs typeface="B Mitra" panose="00000400000000000000" pitchFamily="2" charset="-78"/>
            </a:endParaRPr>
          </a:p>
        </p:txBody>
      </p:sp>
      <p:sp>
        <p:nvSpPr>
          <p:cNvPr id="18" name="Freeform 17"/>
          <p:cNvSpPr/>
          <p:nvPr/>
        </p:nvSpPr>
        <p:spPr>
          <a:xfrm rot="3076650">
            <a:off x="1337239" y="1536080"/>
            <a:ext cx="940870" cy="22281"/>
          </a:xfrm>
          <a:custGeom>
            <a:avLst/>
            <a:gdLst>
              <a:gd name="connsiteX0" fmla="*/ 0 w 940870"/>
              <a:gd name="connsiteY0" fmla="*/ 11140 h 22280"/>
              <a:gd name="connsiteX1" fmla="*/ 940870 w 940870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40870" h="22280">
                <a:moveTo>
                  <a:pt x="940870" y="11140"/>
                </a:moveTo>
                <a:lnTo>
                  <a:pt x="0" y="1114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9614" tIns="-12382" rIns="459612" bIns="-12381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9" name="Freeform 18"/>
          <p:cNvSpPr/>
          <p:nvPr/>
        </p:nvSpPr>
        <p:spPr>
          <a:xfrm>
            <a:off x="41992" y="917162"/>
            <a:ext cx="1471402" cy="526063"/>
          </a:xfrm>
          <a:custGeom>
            <a:avLst/>
            <a:gdLst>
              <a:gd name="connsiteX0" fmla="*/ 0 w 1471402"/>
              <a:gd name="connsiteY0" fmla="*/ 52606 h 526063"/>
              <a:gd name="connsiteX1" fmla="*/ 52606 w 1471402"/>
              <a:gd name="connsiteY1" fmla="*/ 0 h 526063"/>
              <a:gd name="connsiteX2" fmla="*/ 1418796 w 1471402"/>
              <a:gd name="connsiteY2" fmla="*/ 0 h 526063"/>
              <a:gd name="connsiteX3" fmla="*/ 1471402 w 1471402"/>
              <a:gd name="connsiteY3" fmla="*/ 52606 h 526063"/>
              <a:gd name="connsiteX4" fmla="*/ 1471402 w 1471402"/>
              <a:gd name="connsiteY4" fmla="*/ 473457 h 526063"/>
              <a:gd name="connsiteX5" fmla="*/ 1418796 w 1471402"/>
              <a:gd name="connsiteY5" fmla="*/ 526063 h 526063"/>
              <a:gd name="connsiteX6" fmla="*/ 52606 w 1471402"/>
              <a:gd name="connsiteY6" fmla="*/ 526063 h 526063"/>
              <a:gd name="connsiteX7" fmla="*/ 0 w 1471402"/>
              <a:gd name="connsiteY7" fmla="*/ 473457 h 526063"/>
              <a:gd name="connsiteX8" fmla="*/ 0 w 1471402"/>
              <a:gd name="connsiteY8" fmla="*/ 52606 h 526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71402" h="526063">
                <a:moveTo>
                  <a:pt x="0" y="52606"/>
                </a:moveTo>
                <a:cubicBezTo>
                  <a:pt x="0" y="23553"/>
                  <a:pt x="23553" y="0"/>
                  <a:pt x="52606" y="0"/>
                </a:cubicBezTo>
                <a:lnTo>
                  <a:pt x="1418796" y="0"/>
                </a:lnTo>
                <a:cubicBezTo>
                  <a:pt x="1447849" y="0"/>
                  <a:pt x="1471402" y="23553"/>
                  <a:pt x="1471402" y="52606"/>
                </a:cubicBezTo>
                <a:lnTo>
                  <a:pt x="1471402" y="473457"/>
                </a:lnTo>
                <a:cubicBezTo>
                  <a:pt x="1471402" y="502510"/>
                  <a:pt x="1447849" y="526063"/>
                  <a:pt x="1418796" y="526063"/>
                </a:cubicBezTo>
                <a:lnTo>
                  <a:pt x="52606" y="526063"/>
                </a:lnTo>
                <a:cubicBezTo>
                  <a:pt x="23553" y="526063"/>
                  <a:pt x="0" y="502510"/>
                  <a:pt x="0" y="473457"/>
                </a:cubicBezTo>
                <a:lnTo>
                  <a:pt x="0" y="52606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568" tIns="25568" rIns="25568" bIns="2556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ازدواج</a:t>
            </a:r>
            <a:endParaRPr lang="en-US" sz="1600" b="1" kern="1200" dirty="0">
              <a:cs typeface="B Mitra" panose="00000400000000000000" pitchFamily="2" charset="-78"/>
            </a:endParaRPr>
          </a:p>
        </p:txBody>
      </p:sp>
      <p:sp>
        <p:nvSpPr>
          <p:cNvPr id="20" name="Freeform 19"/>
          <p:cNvSpPr/>
          <p:nvPr/>
        </p:nvSpPr>
        <p:spPr>
          <a:xfrm rot="605889">
            <a:off x="1508764" y="1850697"/>
            <a:ext cx="597822" cy="22280"/>
          </a:xfrm>
          <a:custGeom>
            <a:avLst/>
            <a:gdLst>
              <a:gd name="connsiteX0" fmla="*/ 0 w 597821"/>
              <a:gd name="connsiteY0" fmla="*/ 11140 h 22280"/>
              <a:gd name="connsiteX1" fmla="*/ 597821 w 597821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7821" h="22280">
                <a:moveTo>
                  <a:pt x="597821" y="11140"/>
                </a:moveTo>
                <a:lnTo>
                  <a:pt x="0" y="1114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6665" tIns="-3805" rIns="296665" bIns="-380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1" name="Freeform 20"/>
          <p:cNvSpPr/>
          <p:nvPr/>
        </p:nvSpPr>
        <p:spPr>
          <a:xfrm>
            <a:off x="41992" y="1553581"/>
            <a:ext cx="1471402" cy="511694"/>
          </a:xfrm>
          <a:custGeom>
            <a:avLst/>
            <a:gdLst>
              <a:gd name="connsiteX0" fmla="*/ 0 w 1471402"/>
              <a:gd name="connsiteY0" fmla="*/ 51169 h 511694"/>
              <a:gd name="connsiteX1" fmla="*/ 51169 w 1471402"/>
              <a:gd name="connsiteY1" fmla="*/ 0 h 511694"/>
              <a:gd name="connsiteX2" fmla="*/ 1420233 w 1471402"/>
              <a:gd name="connsiteY2" fmla="*/ 0 h 511694"/>
              <a:gd name="connsiteX3" fmla="*/ 1471402 w 1471402"/>
              <a:gd name="connsiteY3" fmla="*/ 51169 h 511694"/>
              <a:gd name="connsiteX4" fmla="*/ 1471402 w 1471402"/>
              <a:gd name="connsiteY4" fmla="*/ 460525 h 511694"/>
              <a:gd name="connsiteX5" fmla="*/ 1420233 w 1471402"/>
              <a:gd name="connsiteY5" fmla="*/ 511694 h 511694"/>
              <a:gd name="connsiteX6" fmla="*/ 51169 w 1471402"/>
              <a:gd name="connsiteY6" fmla="*/ 511694 h 511694"/>
              <a:gd name="connsiteX7" fmla="*/ 0 w 1471402"/>
              <a:gd name="connsiteY7" fmla="*/ 460525 h 511694"/>
              <a:gd name="connsiteX8" fmla="*/ 0 w 1471402"/>
              <a:gd name="connsiteY8" fmla="*/ 51169 h 511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71402" h="511694">
                <a:moveTo>
                  <a:pt x="0" y="51169"/>
                </a:moveTo>
                <a:cubicBezTo>
                  <a:pt x="0" y="22909"/>
                  <a:pt x="22909" y="0"/>
                  <a:pt x="51169" y="0"/>
                </a:cubicBezTo>
                <a:lnTo>
                  <a:pt x="1420233" y="0"/>
                </a:lnTo>
                <a:cubicBezTo>
                  <a:pt x="1448493" y="0"/>
                  <a:pt x="1471402" y="22909"/>
                  <a:pt x="1471402" y="51169"/>
                </a:cubicBezTo>
                <a:lnTo>
                  <a:pt x="1471402" y="460525"/>
                </a:lnTo>
                <a:cubicBezTo>
                  <a:pt x="1471402" y="488785"/>
                  <a:pt x="1448493" y="511694"/>
                  <a:pt x="1420233" y="511694"/>
                </a:cubicBezTo>
                <a:lnTo>
                  <a:pt x="51169" y="511694"/>
                </a:lnTo>
                <a:cubicBezTo>
                  <a:pt x="22909" y="511694"/>
                  <a:pt x="0" y="488785"/>
                  <a:pt x="0" y="460525"/>
                </a:cubicBezTo>
                <a:lnTo>
                  <a:pt x="0" y="51169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147" tIns="25147" rIns="25147" bIns="2514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مالکیت</a:t>
            </a:r>
            <a:endParaRPr lang="en-US" sz="1600" b="1" kern="1200" dirty="0">
              <a:cs typeface="B Mitra" panose="00000400000000000000" pitchFamily="2" charset="-78"/>
            </a:endParaRPr>
          </a:p>
        </p:txBody>
      </p:sp>
      <p:sp>
        <p:nvSpPr>
          <p:cNvPr id="22" name="Freeform 21"/>
          <p:cNvSpPr/>
          <p:nvPr/>
        </p:nvSpPr>
        <p:spPr>
          <a:xfrm rot="18785225">
            <a:off x="1376879" y="2217723"/>
            <a:ext cx="861591" cy="22281"/>
          </a:xfrm>
          <a:custGeom>
            <a:avLst/>
            <a:gdLst>
              <a:gd name="connsiteX0" fmla="*/ 0 w 861591"/>
              <a:gd name="connsiteY0" fmla="*/ 11140 h 22280"/>
              <a:gd name="connsiteX1" fmla="*/ 861591 w 861591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1591" h="22280">
                <a:moveTo>
                  <a:pt x="861591" y="11140"/>
                </a:moveTo>
                <a:lnTo>
                  <a:pt x="0" y="1114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1955" tIns="-10399" rIns="421956" bIns="-1040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3" name="Freeform 22"/>
          <p:cNvSpPr/>
          <p:nvPr/>
        </p:nvSpPr>
        <p:spPr>
          <a:xfrm>
            <a:off x="41992" y="2175631"/>
            <a:ext cx="1471402" cy="735701"/>
          </a:xfrm>
          <a:custGeom>
            <a:avLst/>
            <a:gdLst>
              <a:gd name="connsiteX0" fmla="*/ 0 w 1471402"/>
              <a:gd name="connsiteY0" fmla="*/ 73570 h 735701"/>
              <a:gd name="connsiteX1" fmla="*/ 73570 w 1471402"/>
              <a:gd name="connsiteY1" fmla="*/ 0 h 735701"/>
              <a:gd name="connsiteX2" fmla="*/ 1397832 w 1471402"/>
              <a:gd name="connsiteY2" fmla="*/ 0 h 735701"/>
              <a:gd name="connsiteX3" fmla="*/ 1471402 w 1471402"/>
              <a:gd name="connsiteY3" fmla="*/ 73570 h 735701"/>
              <a:gd name="connsiteX4" fmla="*/ 1471402 w 1471402"/>
              <a:gd name="connsiteY4" fmla="*/ 662131 h 735701"/>
              <a:gd name="connsiteX5" fmla="*/ 1397832 w 1471402"/>
              <a:gd name="connsiteY5" fmla="*/ 735701 h 735701"/>
              <a:gd name="connsiteX6" fmla="*/ 73570 w 1471402"/>
              <a:gd name="connsiteY6" fmla="*/ 735701 h 735701"/>
              <a:gd name="connsiteX7" fmla="*/ 0 w 1471402"/>
              <a:gd name="connsiteY7" fmla="*/ 662131 h 735701"/>
              <a:gd name="connsiteX8" fmla="*/ 0 w 1471402"/>
              <a:gd name="connsiteY8" fmla="*/ 73570 h 735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71402" h="735701">
                <a:moveTo>
                  <a:pt x="0" y="73570"/>
                </a:moveTo>
                <a:cubicBezTo>
                  <a:pt x="0" y="32938"/>
                  <a:pt x="32938" y="0"/>
                  <a:pt x="73570" y="0"/>
                </a:cubicBezTo>
                <a:lnTo>
                  <a:pt x="1397832" y="0"/>
                </a:lnTo>
                <a:cubicBezTo>
                  <a:pt x="1438464" y="0"/>
                  <a:pt x="1471402" y="32938"/>
                  <a:pt x="1471402" y="73570"/>
                </a:cubicBezTo>
                <a:lnTo>
                  <a:pt x="1471402" y="662131"/>
                </a:lnTo>
                <a:cubicBezTo>
                  <a:pt x="1471402" y="702763"/>
                  <a:pt x="1438464" y="735701"/>
                  <a:pt x="1397832" y="735701"/>
                </a:cubicBezTo>
                <a:lnTo>
                  <a:pt x="73570" y="735701"/>
                </a:lnTo>
                <a:cubicBezTo>
                  <a:pt x="32938" y="735701"/>
                  <a:pt x="0" y="702763"/>
                  <a:pt x="0" y="662131"/>
                </a:cubicBezTo>
                <a:lnTo>
                  <a:pt x="0" y="7357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708" tIns="31708" rIns="31708" bIns="3170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تعلیم و تعلم فقط برای  طبقه ممتاز</a:t>
            </a:r>
            <a:endParaRPr lang="en-US" sz="1600" b="1" kern="1200" dirty="0">
              <a:cs typeface="B Mitra" panose="00000400000000000000" pitchFamily="2" charset="-78"/>
            </a:endParaRPr>
          </a:p>
        </p:txBody>
      </p:sp>
      <p:sp>
        <p:nvSpPr>
          <p:cNvPr id="24" name="Freeform 23"/>
          <p:cNvSpPr/>
          <p:nvPr/>
        </p:nvSpPr>
        <p:spPr>
          <a:xfrm rot="18096970">
            <a:off x="3306276" y="4282554"/>
            <a:ext cx="1122723" cy="22281"/>
          </a:xfrm>
          <a:custGeom>
            <a:avLst/>
            <a:gdLst>
              <a:gd name="connsiteX0" fmla="*/ 0 w 1122723"/>
              <a:gd name="connsiteY0" fmla="*/ 11140 h 22280"/>
              <a:gd name="connsiteX1" fmla="*/ 1122723 w 1122723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22723" h="22280">
                <a:moveTo>
                  <a:pt x="1122723" y="11140"/>
                </a:moveTo>
                <a:lnTo>
                  <a:pt x="0" y="1114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5992" tIns="-16928" rIns="545994" bIns="-16928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5" name="Freeform 24"/>
          <p:cNvSpPr/>
          <p:nvPr/>
        </p:nvSpPr>
        <p:spPr>
          <a:xfrm>
            <a:off x="2101955" y="4403889"/>
            <a:ext cx="1471402" cy="735701"/>
          </a:xfrm>
          <a:custGeom>
            <a:avLst/>
            <a:gdLst>
              <a:gd name="connsiteX0" fmla="*/ 0 w 1471402"/>
              <a:gd name="connsiteY0" fmla="*/ 73570 h 735701"/>
              <a:gd name="connsiteX1" fmla="*/ 73570 w 1471402"/>
              <a:gd name="connsiteY1" fmla="*/ 0 h 735701"/>
              <a:gd name="connsiteX2" fmla="*/ 1397832 w 1471402"/>
              <a:gd name="connsiteY2" fmla="*/ 0 h 735701"/>
              <a:gd name="connsiteX3" fmla="*/ 1471402 w 1471402"/>
              <a:gd name="connsiteY3" fmla="*/ 73570 h 735701"/>
              <a:gd name="connsiteX4" fmla="*/ 1471402 w 1471402"/>
              <a:gd name="connsiteY4" fmla="*/ 662131 h 735701"/>
              <a:gd name="connsiteX5" fmla="*/ 1397832 w 1471402"/>
              <a:gd name="connsiteY5" fmla="*/ 735701 h 735701"/>
              <a:gd name="connsiteX6" fmla="*/ 73570 w 1471402"/>
              <a:gd name="connsiteY6" fmla="*/ 735701 h 735701"/>
              <a:gd name="connsiteX7" fmla="*/ 0 w 1471402"/>
              <a:gd name="connsiteY7" fmla="*/ 662131 h 735701"/>
              <a:gd name="connsiteX8" fmla="*/ 0 w 1471402"/>
              <a:gd name="connsiteY8" fmla="*/ 73570 h 735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71402" h="735701">
                <a:moveTo>
                  <a:pt x="0" y="73570"/>
                </a:moveTo>
                <a:cubicBezTo>
                  <a:pt x="0" y="32938"/>
                  <a:pt x="32938" y="0"/>
                  <a:pt x="73570" y="0"/>
                </a:cubicBezTo>
                <a:lnTo>
                  <a:pt x="1397832" y="0"/>
                </a:lnTo>
                <a:cubicBezTo>
                  <a:pt x="1438464" y="0"/>
                  <a:pt x="1471402" y="32938"/>
                  <a:pt x="1471402" y="73570"/>
                </a:cubicBezTo>
                <a:lnTo>
                  <a:pt x="1471402" y="662131"/>
                </a:lnTo>
                <a:cubicBezTo>
                  <a:pt x="1471402" y="702763"/>
                  <a:pt x="1438464" y="735701"/>
                  <a:pt x="1397832" y="735701"/>
                </a:cubicBezTo>
                <a:lnTo>
                  <a:pt x="73570" y="735701"/>
                </a:lnTo>
                <a:cubicBezTo>
                  <a:pt x="32938" y="735701"/>
                  <a:pt x="0" y="702763"/>
                  <a:pt x="0" y="662131"/>
                </a:cubicBezTo>
                <a:lnTo>
                  <a:pt x="0" y="7357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708" tIns="31708" rIns="31708" bIns="3170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تعدد زوجات اما در حد:</a:t>
            </a:r>
          </a:p>
        </p:txBody>
      </p:sp>
      <p:sp>
        <p:nvSpPr>
          <p:cNvPr id="26" name="Freeform 25"/>
          <p:cNvSpPr/>
          <p:nvPr/>
        </p:nvSpPr>
        <p:spPr>
          <a:xfrm rot="4016101">
            <a:off x="1056528" y="4069497"/>
            <a:ext cx="1502293" cy="22281"/>
          </a:xfrm>
          <a:custGeom>
            <a:avLst/>
            <a:gdLst>
              <a:gd name="connsiteX0" fmla="*/ 0 w 1502293"/>
              <a:gd name="connsiteY0" fmla="*/ 11140 h 22280"/>
              <a:gd name="connsiteX1" fmla="*/ 1502293 w 1502293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2293" h="22280">
                <a:moveTo>
                  <a:pt x="1502293" y="11140"/>
                </a:moveTo>
                <a:lnTo>
                  <a:pt x="0" y="1114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6289" tIns="-26417" rIns="726289" bIns="-2641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7" name="Freeform 26"/>
          <p:cNvSpPr/>
          <p:nvPr/>
        </p:nvSpPr>
        <p:spPr>
          <a:xfrm>
            <a:off x="41992" y="3021687"/>
            <a:ext cx="1471402" cy="735701"/>
          </a:xfrm>
          <a:custGeom>
            <a:avLst/>
            <a:gdLst>
              <a:gd name="connsiteX0" fmla="*/ 0 w 1471402"/>
              <a:gd name="connsiteY0" fmla="*/ 73570 h 735701"/>
              <a:gd name="connsiteX1" fmla="*/ 73570 w 1471402"/>
              <a:gd name="connsiteY1" fmla="*/ 0 h 735701"/>
              <a:gd name="connsiteX2" fmla="*/ 1397832 w 1471402"/>
              <a:gd name="connsiteY2" fmla="*/ 0 h 735701"/>
              <a:gd name="connsiteX3" fmla="*/ 1471402 w 1471402"/>
              <a:gd name="connsiteY3" fmla="*/ 73570 h 735701"/>
              <a:gd name="connsiteX4" fmla="*/ 1471402 w 1471402"/>
              <a:gd name="connsiteY4" fmla="*/ 662131 h 735701"/>
              <a:gd name="connsiteX5" fmla="*/ 1397832 w 1471402"/>
              <a:gd name="connsiteY5" fmla="*/ 735701 h 735701"/>
              <a:gd name="connsiteX6" fmla="*/ 73570 w 1471402"/>
              <a:gd name="connsiteY6" fmla="*/ 735701 h 735701"/>
              <a:gd name="connsiteX7" fmla="*/ 0 w 1471402"/>
              <a:gd name="connsiteY7" fmla="*/ 662131 h 735701"/>
              <a:gd name="connsiteX8" fmla="*/ 0 w 1471402"/>
              <a:gd name="connsiteY8" fmla="*/ 73570 h 735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71402" h="735701">
                <a:moveTo>
                  <a:pt x="0" y="73570"/>
                </a:moveTo>
                <a:cubicBezTo>
                  <a:pt x="0" y="32938"/>
                  <a:pt x="32938" y="0"/>
                  <a:pt x="73570" y="0"/>
                </a:cubicBezTo>
                <a:lnTo>
                  <a:pt x="1397832" y="0"/>
                </a:lnTo>
                <a:cubicBezTo>
                  <a:pt x="1438464" y="0"/>
                  <a:pt x="1471402" y="32938"/>
                  <a:pt x="1471402" y="73570"/>
                </a:cubicBezTo>
                <a:lnTo>
                  <a:pt x="1471402" y="662131"/>
                </a:lnTo>
                <a:cubicBezTo>
                  <a:pt x="1471402" y="702763"/>
                  <a:pt x="1438464" y="735701"/>
                  <a:pt x="1397832" y="735701"/>
                </a:cubicBezTo>
                <a:lnTo>
                  <a:pt x="73570" y="735701"/>
                </a:lnTo>
                <a:cubicBezTo>
                  <a:pt x="32938" y="735701"/>
                  <a:pt x="0" y="702763"/>
                  <a:pt x="0" y="662131"/>
                </a:cubicBezTo>
                <a:lnTo>
                  <a:pt x="0" y="7357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708" tIns="31708" rIns="31708" bIns="3170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آزادی: چاکر شدن برای مرد دیگر</a:t>
            </a:r>
          </a:p>
        </p:txBody>
      </p:sp>
      <p:sp>
        <p:nvSpPr>
          <p:cNvPr id="28" name="Freeform 27"/>
          <p:cNvSpPr/>
          <p:nvPr/>
        </p:nvSpPr>
        <p:spPr>
          <a:xfrm rot="2539906">
            <a:off x="1409599" y="4492525"/>
            <a:ext cx="796150" cy="22281"/>
          </a:xfrm>
          <a:custGeom>
            <a:avLst/>
            <a:gdLst>
              <a:gd name="connsiteX0" fmla="*/ 0 w 796150"/>
              <a:gd name="connsiteY0" fmla="*/ 11140 h 22280"/>
              <a:gd name="connsiteX1" fmla="*/ 796150 w 796150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96150" h="22280">
                <a:moveTo>
                  <a:pt x="796150" y="11140"/>
                </a:moveTo>
                <a:lnTo>
                  <a:pt x="0" y="1114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90872" tIns="-8764" rIns="390870" bIns="-8763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9" name="Freeform 28"/>
          <p:cNvSpPr/>
          <p:nvPr/>
        </p:nvSpPr>
        <p:spPr>
          <a:xfrm>
            <a:off x="41992" y="3867743"/>
            <a:ext cx="1471402" cy="735701"/>
          </a:xfrm>
          <a:custGeom>
            <a:avLst/>
            <a:gdLst>
              <a:gd name="connsiteX0" fmla="*/ 0 w 1471402"/>
              <a:gd name="connsiteY0" fmla="*/ 73570 h 735701"/>
              <a:gd name="connsiteX1" fmla="*/ 73570 w 1471402"/>
              <a:gd name="connsiteY1" fmla="*/ 0 h 735701"/>
              <a:gd name="connsiteX2" fmla="*/ 1397832 w 1471402"/>
              <a:gd name="connsiteY2" fmla="*/ 0 h 735701"/>
              <a:gd name="connsiteX3" fmla="*/ 1471402 w 1471402"/>
              <a:gd name="connsiteY3" fmla="*/ 73570 h 735701"/>
              <a:gd name="connsiteX4" fmla="*/ 1471402 w 1471402"/>
              <a:gd name="connsiteY4" fmla="*/ 662131 h 735701"/>
              <a:gd name="connsiteX5" fmla="*/ 1397832 w 1471402"/>
              <a:gd name="connsiteY5" fmla="*/ 735701 h 735701"/>
              <a:gd name="connsiteX6" fmla="*/ 73570 w 1471402"/>
              <a:gd name="connsiteY6" fmla="*/ 735701 h 735701"/>
              <a:gd name="connsiteX7" fmla="*/ 0 w 1471402"/>
              <a:gd name="connsiteY7" fmla="*/ 662131 h 735701"/>
              <a:gd name="connsiteX8" fmla="*/ 0 w 1471402"/>
              <a:gd name="connsiteY8" fmla="*/ 73570 h 735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71402" h="735701">
                <a:moveTo>
                  <a:pt x="0" y="73570"/>
                </a:moveTo>
                <a:cubicBezTo>
                  <a:pt x="0" y="32938"/>
                  <a:pt x="32938" y="0"/>
                  <a:pt x="73570" y="0"/>
                </a:cubicBezTo>
                <a:lnTo>
                  <a:pt x="1397832" y="0"/>
                </a:lnTo>
                <a:cubicBezTo>
                  <a:pt x="1438464" y="0"/>
                  <a:pt x="1471402" y="32938"/>
                  <a:pt x="1471402" y="73570"/>
                </a:cubicBezTo>
                <a:lnTo>
                  <a:pt x="1471402" y="662131"/>
                </a:lnTo>
                <a:cubicBezTo>
                  <a:pt x="1471402" y="702763"/>
                  <a:pt x="1438464" y="735701"/>
                  <a:pt x="1397832" y="735701"/>
                </a:cubicBezTo>
                <a:lnTo>
                  <a:pt x="73570" y="735701"/>
                </a:lnTo>
                <a:cubicBezTo>
                  <a:pt x="32938" y="735701"/>
                  <a:pt x="0" y="702763"/>
                  <a:pt x="0" y="662131"/>
                </a:cubicBezTo>
                <a:lnTo>
                  <a:pt x="0" y="7357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708" tIns="31708" rIns="31708" bIns="3170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smtClean="0">
                <a:cs typeface="B Mitra" panose="00000400000000000000" pitchFamily="2" charset="-78"/>
              </a:rPr>
              <a:t>عاریه </a:t>
            </a:r>
            <a:r>
              <a:rPr lang="fa-IR" sz="1600" b="1" kern="1200" dirty="0" smtClean="0">
                <a:cs typeface="B Mitra" panose="00000400000000000000" pitchFamily="2" charset="-78"/>
              </a:rPr>
              <a:t>دادن زن به مردان دیگر</a:t>
            </a:r>
          </a:p>
        </p:txBody>
      </p:sp>
      <p:sp>
        <p:nvSpPr>
          <p:cNvPr id="30" name="Freeform 29"/>
          <p:cNvSpPr/>
          <p:nvPr/>
        </p:nvSpPr>
        <p:spPr>
          <a:xfrm rot="19933840">
            <a:off x="1475091" y="4915553"/>
            <a:ext cx="665167" cy="22281"/>
          </a:xfrm>
          <a:custGeom>
            <a:avLst/>
            <a:gdLst>
              <a:gd name="connsiteX0" fmla="*/ 0 w 665167"/>
              <a:gd name="connsiteY0" fmla="*/ 11140 h 22280"/>
              <a:gd name="connsiteX1" fmla="*/ 665167 w 665167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65167" h="22280">
                <a:moveTo>
                  <a:pt x="665167" y="11140"/>
                </a:moveTo>
                <a:lnTo>
                  <a:pt x="0" y="1114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28653" tIns="-5489" rIns="328655" bIns="-548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1" name="Freeform 30"/>
          <p:cNvSpPr/>
          <p:nvPr/>
        </p:nvSpPr>
        <p:spPr>
          <a:xfrm>
            <a:off x="41992" y="4713799"/>
            <a:ext cx="1471402" cy="735701"/>
          </a:xfrm>
          <a:custGeom>
            <a:avLst/>
            <a:gdLst>
              <a:gd name="connsiteX0" fmla="*/ 0 w 1471402"/>
              <a:gd name="connsiteY0" fmla="*/ 73570 h 735701"/>
              <a:gd name="connsiteX1" fmla="*/ 73570 w 1471402"/>
              <a:gd name="connsiteY1" fmla="*/ 0 h 735701"/>
              <a:gd name="connsiteX2" fmla="*/ 1397832 w 1471402"/>
              <a:gd name="connsiteY2" fmla="*/ 0 h 735701"/>
              <a:gd name="connsiteX3" fmla="*/ 1471402 w 1471402"/>
              <a:gd name="connsiteY3" fmla="*/ 73570 h 735701"/>
              <a:gd name="connsiteX4" fmla="*/ 1471402 w 1471402"/>
              <a:gd name="connsiteY4" fmla="*/ 662131 h 735701"/>
              <a:gd name="connsiteX5" fmla="*/ 1397832 w 1471402"/>
              <a:gd name="connsiteY5" fmla="*/ 735701 h 735701"/>
              <a:gd name="connsiteX6" fmla="*/ 73570 w 1471402"/>
              <a:gd name="connsiteY6" fmla="*/ 735701 h 735701"/>
              <a:gd name="connsiteX7" fmla="*/ 0 w 1471402"/>
              <a:gd name="connsiteY7" fmla="*/ 662131 h 735701"/>
              <a:gd name="connsiteX8" fmla="*/ 0 w 1471402"/>
              <a:gd name="connsiteY8" fmla="*/ 73570 h 735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71402" h="735701">
                <a:moveTo>
                  <a:pt x="0" y="73570"/>
                </a:moveTo>
                <a:cubicBezTo>
                  <a:pt x="0" y="32938"/>
                  <a:pt x="32938" y="0"/>
                  <a:pt x="73570" y="0"/>
                </a:cubicBezTo>
                <a:lnTo>
                  <a:pt x="1397832" y="0"/>
                </a:lnTo>
                <a:cubicBezTo>
                  <a:pt x="1438464" y="0"/>
                  <a:pt x="1471402" y="32938"/>
                  <a:pt x="1471402" y="73570"/>
                </a:cubicBezTo>
                <a:lnTo>
                  <a:pt x="1471402" y="662131"/>
                </a:lnTo>
                <a:cubicBezTo>
                  <a:pt x="1471402" y="702763"/>
                  <a:pt x="1438464" y="735701"/>
                  <a:pt x="1397832" y="735701"/>
                </a:cubicBezTo>
                <a:lnTo>
                  <a:pt x="73570" y="735701"/>
                </a:lnTo>
                <a:cubicBezTo>
                  <a:pt x="32938" y="735701"/>
                  <a:pt x="0" y="702763"/>
                  <a:pt x="0" y="662131"/>
                </a:cubicBezTo>
                <a:lnTo>
                  <a:pt x="0" y="7357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708" tIns="31708" rIns="31708" bIns="3170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عدم محدودیت در تعداد</a:t>
            </a:r>
          </a:p>
        </p:txBody>
      </p:sp>
      <p:sp>
        <p:nvSpPr>
          <p:cNvPr id="32" name="Freeform 31"/>
          <p:cNvSpPr/>
          <p:nvPr/>
        </p:nvSpPr>
        <p:spPr>
          <a:xfrm rot="17692822">
            <a:off x="1108214" y="5395141"/>
            <a:ext cx="1398920" cy="22280"/>
          </a:xfrm>
          <a:custGeom>
            <a:avLst/>
            <a:gdLst>
              <a:gd name="connsiteX0" fmla="*/ 0 w 1398920"/>
              <a:gd name="connsiteY0" fmla="*/ 11140 h 22280"/>
              <a:gd name="connsiteX1" fmla="*/ 1398920 w 1398920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98920" h="22280">
                <a:moveTo>
                  <a:pt x="1398920" y="11140"/>
                </a:moveTo>
                <a:lnTo>
                  <a:pt x="0" y="1114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7187" tIns="-23833" rIns="677186" bIns="-2383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3" name="Freeform 32"/>
          <p:cNvSpPr/>
          <p:nvPr/>
        </p:nvSpPr>
        <p:spPr>
          <a:xfrm>
            <a:off x="41992" y="5559855"/>
            <a:ext cx="1471402" cy="961936"/>
          </a:xfrm>
          <a:custGeom>
            <a:avLst/>
            <a:gdLst>
              <a:gd name="connsiteX0" fmla="*/ 0 w 1471402"/>
              <a:gd name="connsiteY0" fmla="*/ 96194 h 961936"/>
              <a:gd name="connsiteX1" fmla="*/ 96194 w 1471402"/>
              <a:gd name="connsiteY1" fmla="*/ 0 h 961936"/>
              <a:gd name="connsiteX2" fmla="*/ 1375208 w 1471402"/>
              <a:gd name="connsiteY2" fmla="*/ 0 h 961936"/>
              <a:gd name="connsiteX3" fmla="*/ 1471402 w 1471402"/>
              <a:gd name="connsiteY3" fmla="*/ 96194 h 961936"/>
              <a:gd name="connsiteX4" fmla="*/ 1471402 w 1471402"/>
              <a:gd name="connsiteY4" fmla="*/ 865742 h 961936"/>
              <a:gd name="connsiteX5" fmla="*/ 1375208 w 1471402"/>
              <a:gd name="connsiteY5" fmla="*/ 961936 h 961936"/>
              <a:gd name="connsiteX6" fmla="*/ 96194 w 1471402"/>
              <a:gd name="connsiteY6" fmla="*/ 961936 h 961936"/>
              <a:gd name="connsiteX7" fmla="*/ 0 w 1471402"/>
              <a:gd name="connsiteY7" fmla="*/ 865742 h 961936"/>
              <a:gd name="connsiteX8" fmla="*/ 0 w 1471402"/>
              <a:gd name="connsiteY8" fmla="*/ 96194 h 961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71402" h="961936">
                <a:moveTo>
                  <a:pt x="0" y="96194"/>
                </a:moveTo>
                <a:cubicBezTo>
                  <a:pt x="0" y="43068"/>
                  <a:pt x="43068" y="0"/>
                  <a:pt x="96194" y="0"/>
                </a:cubicBezTo>
                <a:lnTo>
                  <a:pt x="1375208" y="0"/>
                </a:lnTo>
                <a:cubicBezTo>
                  <a:pt x="1428334" y="0"/>
                  <a:pt x="1471402" y="43068"/>
                  <a:pt x="1471402" y="96194"/>
                </a:cubicBezTo>
                <a:lnTo>
                  <a:pt x="1471402" y="865742"/>
                </a:lnTo>
                <a:cubicBezTo>
                  <a:pt x="1471402" y="918868"/>
                  <a:pt x="1428334" y="961936"/>
                  <a:pt x="1375208" y="961936"/>
                </a:cubicBezTo>
                <a:lnTo>
                  <a:pt x="96194" y="961936"/>
                </a:lnTo>
                <a:cubicBezTo>
                  <a:pt x="43068" y="961936"/>
                  <a:pt x="0" y="918868"/>
                  <a:pt x="0" y="865742"/>
                </a:cubicBezTo>
                <a:lnTo>
                  <a:pt x="0" y="96194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334" tIns="38334" rIns="38334" bIns="38334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تفاوت بین خود زنان (عدم ارث و ... برای زنان چاکر)</a:t>
            </a:r>
          </a:p>
        </p:txBody>
      </p:sp>
      <p:sp>
        <p:nvSpPr>
          <p:cNvPr id="34" name="Freeform 33"/>
          <p:cNvSpPr/>
          <p:nvPr/>
        </p:nvSpPr>
        <p:spPr>
          <a:xfrm rot="17285189">
            <a:off x="2919728" y="4705582"/>
            <a:ext cx="1895818" cy="22281"/>
          </a:xfrm>
          <a:custGeom>
            <a:avLst/>
            <a:gdLst>
              <a:gd name="connsiteX0" fmla="*/ 0 w 1895818"/>
              <a:gd name="connsiteY0" fmla="*/ 11140 h 22280"/>
              <a:gd name="connsiteX1" fmla="*/ 1895818 w 1895818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95818" h="22280">
                <a:moveTo>
                  <a:pt x="1895818" y="11140"/>
                </a:moveTo>
                <a:lnTo>
                  <a:pt x="0" y="1114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3213" tIns="-36255" rIns="913214" bIns="-3625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5" name="Freeform 34"/>
          <p:cNvSpPr/>
          <p:nvPr/>
        </p:nvSpPr>
        <p:spPr>
          <a:xfrm>
            <a:off x="2101955" y="5249945"/>
            <a:ext cx="1471402" cy="735701"/>
          </a:xfrm>
          <a:custGeom>
            <a:avLst/>
            <a:gdLst>
              <a:gd name="connsiteX0" fmla="*/ 0 w 1471402"/>
              <a:gd name="connsiteY0" fmla="*/ 73570 h 735701"/>
              <a:gd name="connsiteX1" fmla="*/ 73570 w 1471402"/>
              <a:gd name="connsiteY1" fmla="*/ 0 h 735701"/>
              <a:gd name="connsiteX2" fmla="*/ 1397832 w 1471402"/>
              <a:gd name="connsiteY2" fmla="*/ 0 h 735701"/>
              <a:gd name="connsiteX3" fmla="*/ 1471402 w 1471402"/>
              <a:gd name="connsiteY3" fmla="*/ 73570 h 735701"/>
              <a:gd name="connsiteX4" fmla="*/ 1471402 w 1471402"/>
              <a:gd name="connsiteY4" fmla="*/ 662131 h 735701"/>
              <a:gd name="connsiteX5" fmla="*/ 1397832 w 1471402"/>
              <a:gd name="connsiteY5" fmla="*/ 735701 h 735701"/>
              <a:gd name="connsiteX6" fmla="*/ 73570 w 1471402"/>
              <a:gd name="connsiteY6" fmla="*/ 735701 h 735701"/>
              <a:gd name="connsiteX7" fmla="*/ 0 w 1471402"/>
              <a:gd name="connsiteY7" fmla="*/ 662131 h 735701"/>
              <a:gd name="connsiteX8" fmla="*/ 0 w 1471402"/>
              <a:gd name="connsiteY8" fmla="*/ 73570 h 735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71402" h="735701">
                <a:moveTo>
                  <a:pt x="0" y="73570"/>
                </a:moveTo>
                <a:cubicBezTo>
                  <a:pt x="0" y="32938"/>
                  <a:pt x="32938" y="0"/>
                  <a:pt x="73570" y="0"/>
                </a:cubicBezTo>
                <a:lnTo>
                  <a:pt x="1397832" y="0"/>
                </a:lnTo>
                <a:cubicBezTo>
                  <a:pt x="1438464" y="0"/>
                  <a:pt x="1471402" y="32938"/>
                  <a:pt x="1471402" y="73570"/>
                </a:cubicBezTo>
                <a:lnTo>
                  <a:pt x="1471402" y="662131"/>
                </a:lnTo>
                <a:cubicBezTo>
                  <a:pt x="1471402" y="702763"/>
                  <a:pt x="1438464" y="735701"/>
                  <a:pt x="1397832" y="735701"/>
                </a:cubicBezTo>
                <a:lnTo>
                  <a:pt x="73570" y="735701"/>
                </a:lnTo>
                <a:cubicBezTo>
                  <a:pt x="32938" y="735701"/>
                  <a:pt x="0" y="702763"/>
                  <a:pt x="0" y="662131"/>
                </a:cubicBezTo>
                <a:lnTo>
                  <a:pt x="0" y="7357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708" tIns="31708" rIns="31708" bIns="3170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تصاحب زنِ مرد متوفی به عنوان ارث</a:t>
            </a:r>
          </a:p>
        </p:txBody>
      </p:sp>
      <p:sp>
        <p:nvSpPr>
          <p:cNvPr id="36" name="Freeform 35"/>
          <p:cNvSpPr/>
          <p:nvPr/>
        </p:nvSpPr>
        <p:spPr>
          <a:xfrm rot="16969952">
            <a:off x="2542660" y="5096394"/>
            <a:ext cx="2649954" cy="22281"/>
          </a:xfrm>
          <a:custGeom>
            <a:avLst/>
            <a:gdLst>
              <a:gd name="connsiteX0" fmla="*/ 0 w 2649954"/>
              <a:gd name="connsiteY0" fmla="*/ 11140 h 22280"/>
              <a:gd name="connsiteX1" fmla="*/ 2649954 w 2649954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49954" h="22280">
                <a:moveTo>
                  <a:pt x="2649954" y="11140"/>
                </a:moveTo>
                <a:lnTo>
                  <a:pt x="0" y="1114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71428" tIns="-55108" rIns="1271428" bIns="-55109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/>
          </a:p>
        </p:txBody>
      </p:sp>
      <p:sp>
        <p:nvSpPr>
          <p:cNvPr id="37" name="Freeform 36"/>
          <p:cNvSpPr/>
          <p:nvPr/>
        </p:nvSpPr>
        <p:spPr>
          <a:xfrm>
            <a:off x="2101955" y="6096001"/>
            <a:ext cx="1471402" cy="606835"/>
          </a:xfrm>
          <a:custGeom>
            <a:avLst/>
            <a:gdLst>
              <a:gd name="connsiteX0" fmla="*/ 0 w 1471402"/>
              <a:gd name="connsiteY0" fmla="*/ 60684 h 606835"/>
              <a:gd name="connsiteX1" fmla="*/ 60684 w 1471402"/>
              <a:gd name="connsiteY1" fmla="*/ 0 h 606835"/>
              <a:gd name="connsiteX2" fmla="*/ 1410719 w 1471402"/>
              <a:gd name="connsiteY2" fmla="*/ 0 h 606835"/>
              <a:gd name="connsiteX3" fmla="*/ 1471403 w 1471402"/>
              <a:gd name="connsiteY3" fmla="*/ 60684 h 606835"/>
              <a:gd name="connsiteX4" fmla="*/ 1471402 w 1471402"/>
              <a:gd name="connsiteY4" fmla="*/ 546152 h 606835"/>
              <a:gd name="connsiteX5" fmla="*/ 1410718 w 1471402"/>
              <a:gd name="connsiteY5" fmla="*/ 606836 h 606835"/>
              <a:gd name="connsiteX6" fmla="*/ 60684 w 1471402"/>
              <a:gd name="connsiteY6" fmla="*/ 606835 h 606835"/>
              <a:gd name="connsiteX7" fmla="*/ 0 w 1471402"/>
              <a:gd name="connsiteY7" fmla="*/ 546151 h 606835"/>
              <a:gd name="connsiteX8" fmla="*/ 0 w 1471402"/>
              <a:gd name="connsiteY8" fmla="*/ 60684 h 606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71402" h="606835">
                <a:moveTo>
                  <a:pt x="0" y="60684"/>
                </a:moveTo>
                <a:cubicBezTo>
                  <a:pt x="0" y="27169"/>
                  <a:pt x="27169" y="0"/>
                  <a:pt x="60684" y="0"/>
                </a:cubicBezTo>
                <a:lnTo>
                  <a:pt x="1410719" y="0"/>
                </a:lnTo>
                <a:cubicBezTo>
                  <a:pt x="1444234" y="0"/>
                  <a:pt x="1471403" y="27169"/>
                  <a:pt x="1471403" y="60684"/>
                </a:cubicBezTo>
                <a:cubicBezTo>
                  <a:pt x="1471403" y="222507"/>
                  <a:pt x="1471402" y="384329"/>
                  <a:pt x="1471402" y="546152"/>
                </a:cubicBezTo>
                <a:cubicBezTo>
                  <a:pt x="1471402" y="579667"/>
                  <a:pt x="1444233" y="606836"/>
                  <a:pt x="1410718" y="606836"/>
                </a:cubicBezTo>
                <a:lnTo>
                  <a:pt x="60684" y="606835"/>
                </a:lnTo>
                <a:cubicBezTo>
                  <a:pt x="27169" y="606835"/>
                  <a:pt x="0" y="579666"/>
                  <a:pt x="0" y="546151"/>
                </a:cubicBezTo>
                <a:lnTo>
                  <a:pt x="0" y="60684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34" tIns="27934" rIns="27934" bIns="27934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ازدواج با محارم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60438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خدمات اسلام به ایران</a:t>
            </a:r>
            <a:br>
              <a:rPr lang="fa-IR" dirty="0" smtClean="0">
                <a:cs typeface="B Titr" pitchFamily="2" charset="-78"/>
              </a:rPr>
            </a:br>
            <a:r>
              <a:rPr lang="fa-IR" sz="2800" dirty="0" smtClean="0">
                <a:cs typeface="B Titr" pitchFamily="2" charset="-78"/>
              </a:rPr>
              <a:t>الف. </a:t>
            </a:r>
            <a:r>
              <a:rPr lang="fa-IR" sz="2800" dirty="0" smtClean="0">
                <a:cs typeface="B Titr" pitchFamily="2" charset="-78"/>
              </a:rPr>
              <a:t>سایر نظامات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7284186" y="4768614"/>
            <a:ext cx="1499540" cy="749770"/>
          </a:xfrm>
          <a:custGeom>
            <a:avLst/>
            <a:gdLst>
              <a:gd name="connsiteX0" fmla="*/ 0 w 1499540"/>
              <a:gd name="connsiteY0" fmla="*/ 74977 h 749770"/>
              <a:gd name="connsiteX1" fmla="*/ 74977 w 1499540"/>
              <a:gd name="connsiteY1" fmla="*/ 0 h 749770"/>
              <a:gd name="connsiteX2" fmla="*/ 1424563 w 1499540"/>
              <a:gd name="connsiteY2" fmla="*/ 0 h 749770"/>
              <a:gd name="connsiteX3" fmla="*/ 1499540 w 1499540"/>
              <a:gd name="connsiteY3" fmla="*/ 74977 h 749770"/>
              <a:gd name="connsiteX4" fmla="*/ 1499540 w 1499540"/>
              <a:gd name="connsiteY4" fmla="*/ 674793 h 749770"/>
              <a:gd name="connsiteX5" fmla="*/ 1424563 w 1499540"/>
              <a:gd name="connsiteY5" fmla="*/ 749770 h 749770"/>
              <a:gd name="connsiteX6" fmla="*/ 74977 w 1499540"/>
              <a:gd name="connsiteY6" fmla="*/ 749770 h 749770"/>
              <a:gd name="connsiteX7" fmla="*/ 0 w 1499540"/>
              <a:gd name="connsiteY7" fmla="*/ 674793 h 749770"/>
              <a:gd name="connsiteX8" fmla="*/ 0 w 1499540"/>
              <a:gd name="connsiteY8" fmla="*/ 74977 h 749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9540" h="749770">
                <a:moveTo>
                  <a:pt x="0" y="74977"/>
                </a:moveTo>
                <a:cubicBezTo>
                  <a:pt x="0" y="33568"/>
                  <a:pt x="33568" y="0"/>
                  <a:pt x="74977" y="0"/>
                </a:cubicBezTo>
                <a:lnTo>
                  <a:pt x="1424563" y="0"/>
                </a:lnTo>
                <a:cubicBezTo>
                  <a:pt x="1465972" y="0"/>
                  <a:pt x="1499540" y="33568"/>
                  <a:pt x="1499540" y="74977"/>
                </a:cubicBezTo>
                <a:lnTo>
                  <a:pt x="1499540" y="674793"/>
                </a:lnTo>
                <a:cubicBezTo>
                  <a:pt x="1499540" y="716202"/>
                  <a:pt x="1465972" y="749770"/>
                  <a:pt x="1424563" y="749770"/>
                </a:cubicBezTo>
                <a:lnTo>
                  <a:pt x="74977" y="749770"/>
                </a:lnTo>
                <a:cubicBezTo>
                  <a:pt x="33568" y="749770"/>
                  <a:pt x="0" y="716202"/>
                  <a:pt x="0" y="674793"/>
                </a:cubicBezTo>
                <a:lnTo>
                  <a:pt x="0" y="74977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2120" tIns="32120" rIns="32120" bIns="3212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نظام اخلاقی</a:t>
            </a:r>
            <a:endParaRPr lang="en-US" sz="1600" kern="1200" dirty="0"/>
          </a:p>
        </p:txBody>
      </p:sp>
      <p:sp>
        <p:nvSpPr>
          <p:cNvPr id="46" name="Freeform 45"/>
          <p:cNvSpPr/>
          <p:nvPr/>
        </p:nvSpPr>
        <p:spPr>
          <a:xfrm rot="2388609">
            <a:off x="6593859" y="4855032"/>
            <a:ext cx="780837" cy="77005"/>
          </a:xfrm>
          <a:custGeom>
            <a:avLst/>
            <a:gdLst>
              <a:gd name="connsiteX0" fmla="*/ 0 w 780837"/>
              <a:gd name="connsiteY0" fmla="*/ 38502 h 77004"/>
              <a:gd name="connsiteX1" fmla="*/ 780837 w 780837"/>
              <a:gd name="connsiteY1" fmla="*/ 38502 h 77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80837" h="77004">
                <a:moveTo>
                  <a:pt x="780837" y="38502"/>
                </a:moveTo>
                <a:lnTo>
                  <a:pt x="0" y="3850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3598" tIns="18982" rIns="383597" bIns="18981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7" name="Freeform 46"/>
          <p:cNvSpPr/>
          <p:nvPr/>
        </p:nvSpPr>
        <p:spPr>
          <a:xfrm>
            <a:off x="5184829" y="4268686"/>
            <a:ext cx="1499540" cy="749770"/>
          </a:xfrm>
          <a:custGeom>
            <a:avLst/>
            <a:gdLst>
              <a:gd name="connsiteX0" fmla="*/ 0 w 1499540"/>
              <a:gd name="connsiteY0" fmla="*/ 74977 h 749770"/>
              <a:gd name="connsiteX1" fmla="*/ 74977 w 1499540"/>
              <a:gd name="connsiteY1" fmla="*/ 0 h 749770"/>
              <a:gd name="connsiteX2" fmla="*/ 1424563 w 1499540"/>
              <a:gd name="connsiteY2" fmla="*/ 0 h 749770"/>
              <a:gd name="connsiteX3" fmla="*/ 1499540 w 1499540"/>
              <a:gd name="connsiteY3" fmla="*/ 74977 h 749770"/>
              <a:gd name="connsiteX4" fmla="*/ 1499540 w 1499540"/>
              <a:gd name="connsiteY4" fmla="*/ 674793 h 749770"/>
              <a:gd name="connsiteX5" fmla="*/ 1424563 w 1499540"/>
              <a:gd name="connsiteY5" fmla="*/ 749770 h 749770"/>
              <a:gd name="connsiteX6" fmla="*/ 74977 w 1499540"/>
              <a:gd name="connsiteY6" fmla="*/ 749770 h 749770"/>
              <a:gd name="connsiteX7" fmla="*/ 0 w 1499540"/>
              <a:gd name="connsiteY7" fmla="*/ 674793 h 749770"/>
              <a:gd name="connsiteX8" fmla="*/ 0 w 1499540"/>
              <a:gd name="connsiteY8" fmla="*/ 74977 h 749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9540" h="749770">
                <a:moveTo>
                  <a:pt x="0" y="74977"/>
                </a:moveTo>
                <a:cubicBezTo>
                  <a:pt x="0" y="33568"/>
                  <a:pt x="33568" y="0"/>
                  <a:pt x="74977" y="0"/>
                </a:cubicBezTo>
                <a:lnTo>
                  <a:pt x="1424563" y="0"/>
                </a:lnTo>
                <a:cubicBezTo>
                  <a:pt x="1465972" y="0"/>
                  <a:pt x="1499540" y="33568"/>
                  <a:pt x="1499540" y="74977"/>
                </a:cubicBezTo>
                <a:lnTo>
                  <a:pt x="1499540" y="674793"/>
                </a:lnTo>
                <a:cubicBezTo>
                  <a:pt x="1499540" y="716202"/>
                  <a:pt x="1465972" y="749770"/>
                  <a:pt x="1424563" y="749770"/>
                </a:cubicBezTo>
                <a:lnTo>
                  <a:pt x="74977" y="749770"/>
                </a:lnTo>
                <a:cubicBezTo>
                  <a:pt x="33568" y="749770"/>
                  <a:pt x="0" y="716202"/>
                  <a:pt x="0" y="674793"/>
                </a:cubicBezTo>
                <a:lnTo>
                  <a:pt x="0" y="74977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2120" tIns="32120" rIns="32120" bIns="3212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حسن: آزادفکری و دانش‌دوستی</a:t>
            </a:r>
          </a:p>
        </p:txBody>
      </p:sp>
      <p:sp>
        <p:nvSpPr>
          <p:cNvPr id="48" name="Freeform 47"/>
          <p:cNvSpPr/>
          <p:nvPr/>
        </p:nvSpPr>
        <p:spPr>
          <a:xfrm rot="19457599">
            <a:off x="6614940" y="5320555"/>
            <a:ext cx="738675" cy="77005"/>
          </a:xfrm>
          <a:custGeom>
            <a:avLst/>
            <a:gdLst>
              <a:gd name="connsiteX0" fmla="*/ 0 w 738675"/>
              <a:gd name="connsiteY0" fmla="*/ 38502 h 77004"/>
              <a:gd name="connsiteX1" fmla="*/ 738675 w 738675"/>
              <a:gd name="connsiteY1" fmla="*/ 38502 h 77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38675" h="77004">
                <a:moveTo>
                  <a:pt x="738675" y="38502"/>
                </a:moveTo>
                <a:lnTo>
                  <a:pt x="0" y="3850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3570" tIns="20037" rIns="363571" bIns="2003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9" name="Freeform 48"/>
          <p:cNvSpPr/>
          <p:nvPr/>
        </p:nvSpPr>
        <p:spPr>
          <a:xfrm>
            <a:off x="5184829" y="5130922"/>
            <a:ext cx="1499540" cy="887390"/>
          </a:xfrm>
          <a:custGeom>
            <a:avLst/>
            <a:gdLst>
              <a:gd name="connsiteX0" fmla="*/ 0 w 1499540"/>
              <a:gd name="connsiteY0" fmla="*/ 88739 h 887390"/>
              <a:gd name="connsiteX1" fmla="*/ 88739 w 1499540"/>
              <a:gd name="connsiteY1" fmla="*/ 0 h 887390"/>
              <a:gd name="connsiteX2" fmla="*/ 1410801 w 1499540"/>
              <a:gd name="connsiteY2" fmla="*/ 0 h 887390"/>
              <a:gd name="connsiteX3" fmla="*/ 1499540 w 1499540"/>
              <a:gd name="connsiteY3" fmla="*/ 88739 h 887390"/>
              <a:gd name="connsiteX4" fmla="*/ 1499540 w 1499540"/>
              <a:gd name="connsiteY4" fmla="*/ 798651 h 887390"/>
              <a:gd name="connsiteX5" fmla="*/ 1410801 w 1499540"/>
              <a:gd name="connsiteY5" fmla="*/ 887390 h 887390"/>
              <a:gd name="connsiteX6" fmla="*/ 88739 w 1499540"/>
              <a:gd name="connsiteY6" fmla="*/ 887390 h 887390"/>
              <a:gd name="connsiteX7" fmla="*/ 0 w 1499540"/>
              <a:gd name="connsiteY7" fmla="*/ 798651 h 887390"/>
              <a:gd name="connsiteX8" fmla="*/ 0 w 1499540"/>
              <a:gd name="connsiteY8" fmla="*/ 88739 h 887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9540" h="887390">
                <a:moveTo>
                  <a:pt x="0" y="88739"/>
                </a:moveTo>
                <a:cubicBezTo>
                  <a:pt x="0" y="39730"/>
                  <a:pt x="39730" y="0"/>
                  <a:pt x="88739" y="0"/>
                </a:cubicBezTo>
                <a:lnTo>
                  <a:pt x="1410801" y="0"/>
                </a:lnTo>
                <a:cubicBezTo>
                  <a:pt x="1459810" y="0"/>
                  <a:pt x="1499540" y="39730"/>
                  <a:pt x="1499540" y="88739"/>
                </a:cubicBezTo>
                <a:lnTo>
                  <a:pt x="1499540" y="798651"/>
                </a:lnTo>
                <a:cubicBezTo>
                  <a:pt x="1499540" y="847660"/>
                  <a:pt x="1459810" y="887390"/>
                  <a:pt x="1410801" y="887390"/>
                </a:cubicBezTo>
                <a:lnTo>
                  <a:pt x="88739" y="887390"/>
                </a:lnTo>
                <a:cubicBezTo>
                  <a:pt x="39730" y="887390"/>
                  <a:pt x="0" y="847660"/>
                  <a:pt x="0" y="798651"/>
                </a:cubicBezTo>
                <a:lnTo>
                  <a:pt x="0" y="88739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151" tIns="36151" rIns="36151" bIns="36151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عیب: اثرات روابط طبقاتی: اقلیت متنعم و اکثریت محروم</a:t>
            </a:r>
          </a:p>
        </p:txBody>
      </p:sp>
      <p:sp>
        <p:nvSpPr>
          <p:cNvPr id="39" name="Freeform 38"/>
          <p:cNvSpPr/>
          <p:nvPr/>
        </p:nvSpPr>
        <p:spPr>
          <a:xfrm>
            <a:off x="7237726" y="1875978"/>
            <a:ext cx="1487685" cy="743842"/>
          </a:xfrm>
          <a:custGeom>
            <a:avLst/>
            <a:gdLst>
              <a:gd name="connsiteX0" fmla="*/ 0 w 1487685"/>
              <a:gd name="connsiteY0" fmla="*/ 74384 h 743842"/>
              <a:gd name="connsiteX1" fmla="*/ 74384 w 1487685"/>
              <a:gd name="connsiteY1" fmla="*/ 0 h 743842"/>
              <a:gd name="connsiteX2" fmla="*/ 1413301 w 1487685"/>
              <a:gd name="connsiteY2" fmla="*/ 0 h 743842"/>
              <a:gd name="connsiteX3" fmla="*/ 1487685 w 1487685"/>
              <a:gd name="connsiteY3" fmla="*/ 74384 h 743842"/>
              <a:gd name="connsiteX4" fmla="*/ 1487685 w 1487685"/>
              <a:gd name="connsiteY4" fmla="*/ 669458 h 743842"/>
              <a:gd name="connsiteX5" fmla="*/ 1413301 w 1487685"/>
              <a:gd name="connsiteY5" fmla="*/ 743842 h 743842"/>
              <a:gd name="connsiteX6" fmla="*/ 74384 w 1487685"/>
              <a:gd name="connsiteY6" fmla="*/ 743842 h 743842"/>
              <a:gd name="connsiteX7" fmla="*/ 0 w 1487685"/>
              <a:gd name="connsiteY7" fmla="*/ 669458 h 743842"/>
              <a:gd name="connsiteX8" fmla="*/ 0 w 1487685"/>
              <a:gd name="connsiteY8" fmla="*/ 74384 h 74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7685" h="743842">
                <a:moveTo>
                  <a:pt x="0" y="74384"/>
                </a:moveTo>
                <a:cubicBezTo>
                  <a:pt x="0" y="33303"/>
                  <a:pt x="33303" y="0"/>
                  <a:pt x="74384" y="0"/>
                </a:cubicBezTo>
                <a:lnTo>
                  <a:pt x="1413301" y="0"/>
                </a:lnTo>
                <a:cubicBezTo>
                  <a:pt x="1454382" y="0"/>
                  <a:pt x="1487685" y="33303"/>
                  <a:pt x="1487685" y="74384"/>
                </a:cubicBezTo>
                <a:lnTo>
                  <a:pt x="1487685" y="669458"/>
                </a:lnTo>
                <a:cubicBezTo>
                  <a:pt x="1487685" y="710539"/>
                  <a:pt x="1454382" y="743842"/>
                  <a:pt x="1413301" y="743842"/>
                </a:cubicBezTo>
                <a:lnTo>
                  <a:pt x="74384" y="743842"/>
                </a:lnTo>
                <a:cubicBezTo>
                  <a:pt x="33303" y="743842"/>
                  <a:pt x="0" y="710539"/>
                  <a:pt x="0" y="669458"/>
                </a:cubicBezTo>
                <a:lnTo>
                  <a:pt x="0" y="74384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5756" tIns="35756" rIns="35756" bIns="35756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200" b="1" kern="1200" smtClean="0">
                <a:cs typeface="B Mitra" panose="00000400000000000000" pitchFamily="2" charset="-78"/>
              </a:rPr>
              <a:t>نظام اجتماعی</a:t>
            </a:r>
            <a:endParaRPr lang="en-US" sz="2200" kern="1200" dirty="0"/>
          </a:p>
        </p:txBody>
      </p:sp>
      <p:sp>
        <p:nvSpPr>
          <p:cNvPr id="40" name="Freeform 39"/>
          <p:cNvSpPr/>
          <p:nvPr/>
        </p:nvSpPr>
        <p:spPr>
          <a:xfrm rot="2142401">
            <a:off x="6573770" y="1992208"/>
            <a:ext cx="732836" cy="83672"/>
          </a:xfrm>
          <a:custGeom>
            <a:avLst/>
            <a:gdLst>
              <a:gd name="connsiteX0" fmla="*/ 0 w 732836"/>
              <a:gd name="connsiteY0" fmla="*/ 41835 h 83671"/>
              <a:gd name="connsiteX1" fmla="*/ 732836 w 732836"/>
              <a:gd name="connsiteY1" fmla="*/ 41835 h 83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32836" h="83671">
                <a:moveTo>
                  <a:pt x="732836" y="41836"/>
                </a:moveTo>
                <a:lnTo>
                  <a:pt x="0" y="41836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0798" tIns="23515" rIns="360796" bIns="2351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1" name="Freeform 40"/>
          <p:cNvSpPr/>
          <p:nvPr/>
        </p:nvSpPr>
        <p:spPr>
          <a:xfrm>
            <a:off x="5154965" y="1448268"/>
            <a:ext cx="1487685" cy="743842"/>
          </a:xfrm>
          <a:custGeom>
            <a:avLst/>
            <a:gdLst>
              <a:gd name="connsiteX0" fmla="*/ 0 w 1487685"/>
              <a:gd name="connsiteY0" fmla="*/ 74384 h 743842"/>
              <a:gd name="connsiteX1" fmla="*/ 74384 w 1487685"/>
              <a:gd name="connsiteY1" fmla="*/ 0 h 743842"/>
              <a:gd name="connsiteX2" fmla="*/ 1413301 w 1487685"/>
              <a:gd name="connsiteY2" fmla="*/ 0 h 743842"/>
              <a:gd name="connsiteX3" fmla="*/ 1487685 w 1487685"/>
              <a:gd name="connsiteY3" fmla="*/ 74384 h 743842"/>
              <a:gd name="connsiteX4" fmla="*/ 1487685 w 1487685"/>
              <a:gd name="connsiteY4" fmla="*/ 669458 h 743842"/>
              <a:gd name="connsiteX5" fmla="*/ 1413301 w 1487685"/>
              <a:gd name="connsiteY5" fmla="*/ 743842 h 743842"/>
              <a:gd name="connsiteX6" fmla="*/ 74384 w 1487685"/>
              <a:gd name="connsiteY6" fmla="*/ 743842 h 743842"/>
              <a:gd name="connsiteX7" fmla="*/ 0 w 1487685"/>
              <a:gd name="connsiteY7" fmla="*/ 669458 h 743842"/>
              <a:gd name="connsiteX8" fmla="*/ 0 w 1487685"/>
              <a:gd name="connsiteY8" fmla="*/ 74384 h 74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7685" h="743842">
                <a:moveTo>
                  <a:pt x="0" y="74384"/>
                </a:moveTo>
                <a:cubicBezTo>
                  <a:pt x="0" y="33303"/>
                  <a:pt x="33303" y="0"/>
                  <a:pt x="74384" y="0"/>
                </a:cubicBezTo>
                <a:lnTo>
                  <a:pt x="1413301" y="0"/>
                </a:lnTo>
                <a:cubicBezTo>
                  <a:pt x="1454382" y="0"/>
                  <a:pt x="1487685" y="33303"/>
                  <a:pt x="1487685" y="74384"/>
                </a:cubicBezTo>
                <a:lnTo>
                  <a:pt x="1487685" y="669458"/>
                </a:lnTo>
                <a:cubicBezTo>
                  <a:pt x="1487685" y="710539"/>
                  <a:pt x="1454382" y="743842"/>
                  <a:pt x="1413301" y="743842"/>
                </a:cubicBezTo>
                <a:lnTo>
                  <a:pt x="74384" y="743842"/>
                </a:lnTo>
                <a:cubicBezTo>
                  <a:pt x="33303" y="743842"/>
                  <a:pt x="0" y="710539"/>
                  <a:pt x="0" y="669458"/>
                </a:cubicBezTo>
                <a:lnTo>
                  <a:pt x="0" y="74384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5756" tIns="35756" rIns="35756" bIns="35756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200" b="1" kern="1200" dirty="0" smtClean="0">
                <a:cs typeface="B Mitra" panose="00000400000000000000" pitchFamily="2" charset="-78"/>
              </a:rPr>
              <a:t>اختلاف طبقاتی</a:t>
            </a:r>
            <a:endParaRPr lang="en-US" sz="2200" b="1" kern="1200" dirty="0">
              <a:cs typeface="B Mitra" panose="00000400000000000000" pitchFamily="2" charset="-78"/>
            </a:endParaRPr>
          </a:p>
        </p:txBody>
      </p:sp>
      <p:sp>
        <p:nvSpPr>
          <p:cNvPr id="42" name="Freeform 41"/>
          <p:cNvSpPr/>
          <p:nvPr/>
        </p:nvSpPr>
        <p:spPr>
          <a:xfrm rot="19457599">
            <a:off x="6573770" y="2419918"/>
            <a:ext cx="732836" cy="83671"/>
          </a:xfrm>
          <a:custGeom>
            <a:avLst/>
            <a:gdLst>
              <a:gd name="connsiteX0" fmla="*/ 0 w 732836"/>
              <a:gd name="connsiteY0" fmla="*/ 41835 h 83671"/>
              <a:gd name="connsiteX1" fmla="*/ 732836 w 732836"/>
              <a:gd name="connsiteY1" fmla="*/ 41835 h 83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32836" h="83671">
                <a:moveTo>
                  <a:pt x="732836" y="41836"/>
                </a:moveTo>
                <a:lnTo>
                  <a:pt x="0" y="41836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0797" tIns="23515" rIns="360797" bIns="2351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3" name="Freeform 42"/>
          <p:cNvSpPr/>
          <p:nvPr/>
        </p:nvSpPr>
        <p:spPr>
          <a:xfrm>
            <a:off x="5154965" y="2303688"/>
            <a:ext cx="1487685" cy="743842"/>
          </a:xfrm>
          <a:custGeom>
            <a:avLst/>
            <a:gdLst>
              <a:gd name="connsiteX0" fmla="*/ 0 w 1487685"/>
              <a:gd name="connsiteY0" fmla="*/ 74384 h 743842"/>
              <a:gd name="connsiteX1" fmla="*/ 74384 w 1487685"/>
              <a:gd name="connsiteY1" fmla="*/ 0 h 743842"/>
              <a:gd name="connsiteX2" fmla="*/ 1413301 w 1487685"/>
              <a:gd name="connsiteY2" fmla="*/ 0 h 743842"/>
              <a:gd name="connsiteX3" fmla="*/ 1487685 w 1487685"/>
              <a:gd name="connsiteY3" fmla="*/ 74384 h 743842"/>
              <a:gd name="connsiteX4" fmla="*/ 1487685 w 1487685"/>
              <a:gd name="connsiteY4" fmla="*/ 669458 h 743842"/>
              <a:gd name="connsiteX5" fmla="*/ 1413301 w 1487685"/>
              <a:gd name="connsiteY5" fmla="*/ 743842 h 743842"/>
              <a:gd name="connsiteX6" fmla="*/ 74384 w 1487685"/>
              <a:gd name="connsiteY6" fmla="*/ 743842 h 743842"/>
              <a:gd name="connsiteX7" fmla="*/ 0 w 1487685"/>
              <a:gd name="connsiteY7" fmla="*/ 669458 h 743842"/>
              <a:gd name="connsiteX8" fmla="*/ 0 w 1487685"/>
              <a:gd name="connsiteY8" fmla="*/ 74384 h 74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7685" h="743842">
                <a:moveTo>
                  <a:pt x="0" y="74384"/>
                </a:moveTo>
                <a:cubicBezTo>
                  <a:pt x="0" y="33303"/>
                  <a:pt x="33303" y="0"/>
                  <a:pt x="74384" y="0"/>
                </a:cubicBezTo>
                <a:lnTo>
                  <a:pt x="1413301" y="0"/>
                </a:lnTo>
                <a:cubicBezTo>
                  <a:pt x="1454382" y="0"/>
                  <a:pt x="1487685" y="33303"/>
                  <a:pt x="1487685" y="74384"/>
                </a:cubicBezTo>
                <a:lnTo>
                  <a:pt x="1487685" y="669458"/>
                </a:lnTo>
                <a:cubicBezTo>
                  <a:pt x="1487685" y="710539"/>
                  <a:pt x="1454382" y="743842"/>
                  <a:pt x="1413301" y="743842"/>
                </a:cubicBezTo>
                <a:lnTo>
                  <a:pt x="74384" y="743842"/>
                </a:lnTo>
                <a:cubicBezTo>
                  <a:pt x="33303" y="743842"/>
                  <a:pt x="0" y="710539"/>
                  <a:pt x="0" y="669458"/>
                </a:cubicBezTo>
                <a:lnTo>
                  <a:pt x="0" y="74384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5756" tIns="35756" rIns="35756" bIns="35756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200" b="1" kern="1200" dirty="0" smtClean="0">
                <a:cs typeface="B Mitra" panose="00000400000000000000" pitchFamily="2" charset="-78"/>
              </a:rPr>
              <a:t>استبداد محض</a:t>
            </a:r>
            <a:endParaRPr lang="en-US" sz="2200" b="1" kern="12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7964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945" y="1066800"/>
            <a:ext cx="9144000" cy="5257800"/>
          </a:xfrm>
        </p:spPr>
        <p:txBody>
          <a:bodyPr>
            <a:no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2000" b="1" dirty="0" smtClean="0">
              <a:cs typeface="B Mitra" pitchFamily="2" charset="-78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800" b="1" dirty="0" smtClean="0">
                <a:cs typeface="B Mitra" pitchFamily="2" charset="-78"/>
              </a:rPr>
              <a:t>نجات ایران از تشتت دینی و برقراری وحدت کلمه بین مردم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800" b="1" dirty="0" smtClean="0">
                <a:cs typeface="B Mitra" pitchFamily="2" charset="-78"/>
              </a:rPr>
              <a:t>جلوگیری از نفوذ مسیحیت تحریف‌شده (و بالتبع تاریکی قرون وسطی)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800" b="1" dirty="0" smtClean="0">
                <a:cs typeface="B Mitra" pitchFamily="2" charset="-78"/>
              </a:rPr>
              <a:t>شکستن حصاری که مانع بروز استعدادهای این قوم شده بود (عمده جهش عظیم تمدنی در ایران بود)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800" b="1" dirty="0" smtClean="0">
                <a:cs typeface="B Mitra" pitchFamily="2" charset="-78"/>
              </a:rPr>
              <a:t>برداشتن مانع تحصیلی از سر راه توده مردم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800" b="1" dirty="0" smtClean="0">
                <a:cs typeface="B Mitra" pitchFamily="2" charset="-78"/>
              </a:rPr>
              <a:t>شناساندن نبوغ ایرانی به خودش و دیگران (اوج کارهای علمی و هنری ایرانیان مربوط به دوره اسلامی است) (احساس عزت و استقلال به حدی که بعدا مغول را در خود هضم کردند)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800" b="1" dirty="0" smtClean="0">
                <a:cs typeface="B Mitra" pitchFamily="2" charset="-78"/>
              </a:rPr>
              <a:t>خرافه‌زدایی و ارائه عقاید عالی درباره توحید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800" b="1" dirty="0" smtClean="0">
                <a:cs typeface="B Mitra" pitchFamily="2" charset="-78"/>
              </a:rPr>
              <a:t>درهم ریختن نظام طبقاتی قائم بر نزاد و ثروت و زمینه‌سازی نظام مبتنی بر تقوی (لذا علیه امویان و عباسیان هم می‌شوریدند)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800" b="1" dirty="0" smtClean="0">
                <a:cs typeface="B Mitra" pitchFamily="2" charset="-78"/>
              </a:rPr>
              <a:t>منسوخ کردن روحانیت موروثی و طبقاتی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800" b="1" dirty="0" smtClean="0">
                <a:cs typeface="B Mitra" pitchFamily="2" charset="-78"/>
              </a:rPr>
              <a:t>منسوخ کردن عقیده به آسمانی بودن شاهان (الوهی دانستن اصحاب قدرت؛‌ تفاوت مهم با امامت)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800" b="1" dirty="0" smtClean="0">
                <a:cs typeface="B Mitra" pitchFamily="2" charset="-78"/>
              </a:rPr>
              <a:t>اعاده شخصیت حقوقی زن و اصلاحات نظام خانواده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800" b="1" dirty="0" smtClean="0">
                <a:cs typeface="B Mitra" pitchFamily="2" charset="-78"/>
              </a:rPr>
              <a:t>حتی تاثیر مثبت در دین زرتشت (رها کردن ازدواج با محارم و حتی ثنویت)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2000" b="1" dirty="0" smtClean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خدمات اسلام به ایران</a:t>
            </a:r>
            <a:br>
              <a:rPr lang="fa-IR" dirty="0" smtClean="0">
                <a:cs typeface="B Titr" pitchFamily="2" charset="-78"/>
              </a:rPr>
            </a:br>
            <a:r>
              <a:rPr lang="fa-IR" sz="3600" dirty="0" smtClean="0">
                <a:cs typeface="B Titr" pitchFamily="2" charset="-78"/>
              </a:rPr>
              <a:t>ج. </a:t>
            </a:r>
            <a:r>
              <a:rPr lang="fa-IR" sz="3600" dirty="0" smtClean="0">
                <a:cs typeface="B Titr" pitchFamily="2" charset="-78"/>
              </a:rPr>
              <a:t>کارنامه اسلام</a:t>
            </a:r>
            <a:endParaRPr lang="fa-IR" sz="27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775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06945"/>
            <a:ext cx="9144000" cy="1066800"/>
          </a:xfrm>
        </p:spPr>
        <p:txBody>
          <a:bodyPr>
            <a:no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مقدمه: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ایرانیان سابقه تمدنی داشتند و این پتانسیل تمدنی خود را با اخلاص در اختیار اسلام قرار دادند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2000" b="1" dirty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20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2000" b="1" dirty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20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2000" b="1" dirty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20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2000" b="1" dirty="0" smtClean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خدمات ایران به اسلام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7073855" y="3712062"/>
            <a:ext cx="1563659" cy="962119"/>
          </a:xfrm>
          <a:custGeom>
            <a:avLst/>
            <a:gdLst>
              <a:gd name="connsiteX0" fmla="*/ 0 w 1563659"/>
              <a:gd name="connsiteY0" fmla="*/ 96212 h 962119"/>
              <a:gd name="connsiteX1" fmla="*/ 96212 w 1563659"/>
              <a:gd name="connsiteY1" fmla="*/ 0 h 962119"/>
              <a:gd name="connsiteX2" fmla="*/ 1467447 w 1563659"/>
              <a:gd name="connsiteY2" fmla="*/ 0 h 962119"/>
              <a:gd name="connsiteX3" fmla="*/ 1563659 w 1563659"/>
              <a:gd name="connsiteY3" fmla="*/ 96212 h 962119"/>
              <a:gd name="connsiteX4" fmla="*/ 1563659 w 1563659"/>
              <a:gd name="connsiteY4" fmla="*/ 865907 h 962119"/>
              <a:gd name="connsiteX5" fmla="*/ 1467447 w 1563659"/>
              <a:gd name="connsiteY5" fmla="*/ 962119 h 962119"/>
              <a:gd name="connsiteX6" fmla="*/ 96212 w 1563659"/>
              <a:gd name="connsiteY6" fmla="*/ 962119 h 962119"/>
              <a:gd name="connsiteX7" fmla="*/ 0 w 1563659"/>
              <a:gd name="connsiteY7" fmla="*/ 865907 h 962119"/>
              <a:gd name="connsiteX8" fmla="*/ 0 w 1563659"/>
              <a:gd name="connsiteY8" fmla="*/ 96212 h 962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3659" h="962119">
                <a:moveTo>
                  <a:pt x="0" y="96212"/>
                </a:moveTo>
                <a:cubicBezTo>
                  <a:pt x="0" y="43076"/>
                  <a:pt x="43076" y="0"/>
                  <a:pt x="96212" y="0"/>
                </a:cubicBezTo>
                <a:lnTo>
                  <a:pt x="1467447" y="0"/>
                </a:lnTo>
                <a:cubicBezTo>
                  <a:pt x="1520583" y="0"/>
                  <a:pt x="1563659" y="43076"/>
                  <a:pt x="1563659" y="96212"/>
                </a:cubicBezTo>
                <a:lnTo>
                  <a:pt x="1563659" y="865907"/>
                </a:lnTo>
                <a:cubicBezTo>
                  <a:pt x="1563659" y="919043"/>
                  <a:pt x="1520583" y="962119"/>
                  <a:pt x="1467447" y="962119"/>
                </a:cubicBezTo>
                <a:lnTo>
                  <a:pt x="96212" y="962119"/>
                </a:lnTo>
                <a:cubicBezTo>
                  <a:pt x="43076" y="962119"/>
                  <a:pt x="0" y="919043"/>
                  <a:pt x="0" y="865907"/>
                </a:cubicBezTo>
                <a:lnTo>
                  <a:pt x="0" y="9621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9610" tIns="39610" rIns="39610" bIns="3961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انگیزه یک قوم برای حمایت از یک دین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29" name="Freeform 28"/>
          <p:cNvSpPr/>
          <p:nvPr/>
        </p:nvSpPr>
        <p:spPr>
          <a:xfrm rot="3904217">
            <a:off x="6019184" y="3504662"/>
            <a:ext cx="1483878" cy="31303"/>
          </a:xfrm>
          <a:custGeom>
            <a:avLst/>
            <a:gdLst>
              <a:gd name="connsiteX0" fmla="*/ 0 w 1483878"/>
              <a:gd name="connsiteY0" fmla="*/ 15651 h 31302"/>
              <a:gd name="connsiteX1" fmla="*/ 1483878 w 1483878"/>
              <a:gd name="connsiteY1" fmla="*/ 15651 h 3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83878" h="31302">
                <a:moveTo>
                  <a:pt x="1483878" y="15651"/>
                </a:moveTo>
                <a:lnTo>
                  <a:pt x="0" y="1565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7541" tIns="-21446" rIns="717543" bIns="-2144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0" name="Freeform 29"/>
          <p:cNvSpPr/>
          <p:nvPr/>
        </p:nvSpPr>
        <p:spPr>
          <a:xfrm>
            <a:off x="4884731" y="2366443"/>
            <a:ext cx="1563659" cy="962119"/>
          </a:xfrm>
          <a:custGeom>
            <a:avLst/>
            <a:gdLst>
              <a:gd name="connsiteX0" fmla="*/ 0 w 1563659"/>
              <a:gd name="connsiteY0" fmla="*/ 96212 h 962119"/>
              <a:gd name="connsiteX1" fmla="*/ 96212 w 1563659"/>
              <a:gd name="connsiteY1" fmla="*/ 0 h 962119"/>
              <a:gd name="connsiteX2" fmla="*/ 1467447 w 1563659"/>
              <a:gd name="connsiteY2" fmla="*/ 0 h 962119"/>
              <a:gd name="connsiteX3" fmla="*/ 1563659 w 1563659"/>
              <a:gd name="connsiteY3" fmla="*/ 96212 h 962119"/>
              <a:gd name="connsiteX4" fmla="*/ 1563659 w 1563659"/>
              <a:gd name="connsiteY4" fmla="*/ 865907 h 962119"/>
              <a:gd name="connsiteX5" fmla="*/ 1467447 w 1563659"/>
              <a:gd name="connsiteY5" fmla="*/ 962119 h 962119"/>
              <a:gd name="connsiteX6" fmla="*/ 96212 w 1563659"/>
              <a:gd name="connsiteY6" fmla="*/ 962119 h 962119"/>
              <a:gd name="connsiteX7" fmla="*/ 0 w 1563659"/>
              <a:gd name="connsiteY7" fmla="*/ 865907 h 962119"/>
              <a:gd name="connsiteX8" fmla="*/ 0 w 1563659"/>
              <a:gd name="connsiteY8" fmla="*/ 96212 h 962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3659" h="962119">
                <a:moveTo>
                  <a:pt x="0" y="96212"/>
                </a:moveTo>
                <a:cubicBezTo>
                  <a:pt x="0" y="43076"/>
                  <a:pt x="43076" y="0"/>
                  <a:pt x="96212" y="0"/>
                </a:cubicBezTo>
                <a:lnTo>
                  <a:pt x="1467447" y="0"/>
                </a:lnTo>
                <a:cubicBezTo>
                  <a:pt x="1520583" y="0"/>
                  <a:pt x="1563659" y="43076"/>
                  <a:pt x="1563659" y="96212"/>
                </a:cubicBezTo>
                <a:lnTo>
                  <a:pt x="1563659" y="865907"/>
                </a:lnTo>
                <a:cubicBezTo>
                  <a:pt x="1563659" y="919043"/>
                  <a:pt x="1520583" y="962119"/>
                  <a:pt x="1467447" y="962119"/>
                </a:cubicBezTo>
                <a:lnTo>
                  <a:pt x="96212" y="962119"/>
                </a:lnTo>
                <a:cubicBezTo>
                  <a:pt x="43076" y="962119"/>
                  <a:pt x="0" y="919043"/>
                  <a:pt x="0" y="865907"/>
                </a:cubicBezTo>
                <a:lnTo>
                  <a:pt x="0" y="9621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9610" tIns="39610" rIns="39610" bIns="3961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روح ملی عربی</a:t>
            </a:r>
          </a:p>
        </p:txBody>
      </p:sp>
      <p:sp>
        <p:nvSpPr>
          <p:cNvPr id="31" name="Freeform 30"/>
          <p:cNvSpPr/>
          <p:nvPr/>
        </p:nvSpPr>
        <p:spPr>
          <a:xfrm>
            <a:off x="4259268" y="2831851"/>
            <a:ext cx="625463" cy="31303"/>
          </a:xfrm>
          <a:custGeom>
            <a:avLst/>
            <a:gdLst>
              <a:gd name="connsiteX0" fmla="*/ 0 w 625463"/>
              <a:gd name="connsiteY0" fmla="*/ 15651 h 31302"/>
              <a:gd name="connsiteX1" fmla="*/ 625463 w 625463"/>
              <a:gd name="connsiteY1" fmla="*/ 15651 h 3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25463" h="31302">
                <a:moveTo>
                  <a:pt x="625463" y="15651"/>
                </a:moveTo>
                <a:lnTo>
                  <a:pt x="0" y="1565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9795" tIns="16" rIns="309795" bIns="1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2" name="Freeform 31"/>
          <p:cNvSpPr/>
          <p:nvPr/>
        </p:nvSpPr>
        <p:spPr>
          <a:xfrm>
            <a:off x="2695608" y="2366443"/>
            <a:ext cx="1563659" cy="962119"/>
          </a:xfrm>
          <a:custGeom>
            <a:avLst/>
            <a:gdLst>
              <a:gd name="connsiteX0" fmla="*/ 0 w 1563659"/>
              <a:gd name="connsiteY0" fmla="*/ 96212 h 962119"/>
              <a:gd name="connsiteX1" fmla="*/ 96212 w 1563659"/>
              <a:gd name="connsiteY1" fmla="*/ 0 h 962119"/>
              <a:gd name="connsiteX2" fmla="*/ 1467447 w 1563659"/>
              <a:gd name="connsiteY2" fmla="*/ 0 h 962119"/>
              <a:gd name="connsiteX3" fmla="*/ 1563659 w 1563659"/>
              <a:gd name="connsiteY3" fmla="*/ 96212 h 962119"/>
              <a:gd name="connsiteX4" fmla="*/ 1563659 w 1563659"/>
              <a:gd name="connsiteY4" fmla="*/ 865907 h 962119"/>
              <a:gd name="connsiteX5" fmla="*/ 1467447 w 1563659"/>
              <a:gd name="connsiteY5" fmla="*/ 962119 h 962119"/>
              <a:gd name="connsiteX6" fmla="*/ 96212 w 1563659"/>
              <a:gd name="connsiteY6" fmla="*/ 962119 h 962119"/>
              <a:gd name="connsiteX7" fmla="*/ 0 w 1563659"/>
              <a:gd name="connsiteY7" fmla="*/ 865907 h 962119"/>
              <a:gd name="connsiteX8" fmla="*/ 0 w 1563659"/>
              <a:gd name="connsiteY8" fmla="*/ 96212 h 962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3659" h="962119">
                <a:moveTo>
                  <a:pt x="0" y="96212"/>
                </a:moveTo>
                <a:cubicBezTo>
                  <a:pt x="0" y="43076"/>
                  <a:pt x="43076" y="0"/>
                  <a:pt x="96212" y="0"/>
                </a:cubicBezTo>
                <a:lnTo>
                  <a:pt x="1467447" y="0"/>
                </a:lnTo>
                <a:cubicBezTo>
                  <a:pt x="1520583" y="0"/>
                  <a:pt x="1563659" y="43076"/>
                  <a:pt x="1563659" y="96212"/>
                </a:cubicBezTo>
                <a:lnTo>
                  <a:pt x="1563659" y="865907"/>
                </a:lnTo>
                <a:cubicBezTo>
                  <a:pt x="1563659" y="919043"/>
                  <a:pt x="1520583" y="962119"/>
                  <a:pt x="1467447" y="962119"/>
                </a:cubicBezTo>
                <a:lnTo>
                  <a:pt x="96212" y="962119"/>
                </a:lnTo>
                <a:cubicBezTo>
                  <a:pt x="43076" y="962119"/>
                  <a:pt x="0" y="919043"/>
                  <a:pt x="0" y="865907"/>
                </a:cubicBezTo>
                <a:lnTo>
                  <a:pt x="0" y="9621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9610" tIns="39610" rIns="39610" bIns="3961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ایرانیان حتی زبان عربی را قبول نکردند</a:t>
            </a:r>
          </a:p>
        </p:txBody>
      </p:sp>
      <p:sp>
        <p:nvSpPr>
          <p:cNvPr id="33" name="Freeform 32"/>
          <p:cNvSpPr/>
          <p:nvPr/>
        </p:nvSpPr>
        <p:spPr>
          <a:xfrm rot="1383404">
            <a:off x="6421240" y="4044359"/>
            <a:ext cx="679765" cy="31303"/>
          </a:xfrm>
          <a:custGeom>
            <a:avLst/>
            <a:gdLst>
              <a:gd name="connsiteX0" fmla="*/ 0 w 679765"/>
              <a:gd name="connsiteY0" fmla="*/ 15651 h 31302"/>
              <a:gd name="connsiteX1" fmla="*/ 679765 w 679765"/>
              <a:gd name="connsiteY1" fmla="*/ 15651 h 3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79765" h="31302">
                <a:moveTo>
                  <a:pt x="679765" y="15651"/>
                </a:moveTo>
                <a:lnTo>
                  <a:pt x="0" y="1565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5588" tIns="-1344" rIns="335588" bIns="-134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4" name="Freeform 33"/>
          <p:cNvSpPr/>
          <p:nvPr/>
        </p:nvSpPr>
        <p:spPr>
          <a:xfrm>
            <a:off x="4884731" y="3445838"/>
            <a:ext cx="1563659" cy="962119"/>
          </a:xfrm>
          <a:custGeom>
            <a:avLst/>
            <a:gdLst>
              <a:gd name="connsiteX0" fmla="*/ 0 w 1563659"/>
              <a:gd name="connsiteY0" fmla="*/ 96212 h 962119"/>
              <a:gd name="connsiteX1" fmla="*/ 96212 w 1563659"/>
              <a:gd name="connsiteY1" fmla="*/ 0 h 962119"/>
              <a:gd name="connsiteX2" fmla="*/ 1467447 w 1563659"/>
              <a:gd name="connsiteY2" fmla="*/ 0 h 962119"/>
              <a:gd name="connsiteX3" fmla="*/ 1563659 w 1563659"/>
              <a:gd name="connsiteY3" fmla="*/ 96212 h 962119"/>
              <a:gd name="connsiteX4" fmla="*/ 1563659 w 1563659"/>
              <a:gd name="connsiteY4" fmla="*/ 865907 h 962119"/>
              <a:gd name="connsiteX5" fmla="*/ 1467447 w 1563659"/>
              <a:gd name="connsiteY5" fmla="*/ 962119 h 962119"/>
              <a:gd name="connsiteX6" fmla="*/ 96212 w 1563659"/>
              <a:gd name="connsiteY6" fmla="*/ 962119 h 962119"/>
              <a:gd name="connsiteX7" fmla="*/ 0 w 1563659"/>
              <a:gd name="connsiteY7" fmla="*/ 865907 h 962119"/>
              <a:gd name="connsiteX8" fmla="*/ 0 w 1563659"/>
              <a:gd name="connsiteY8" fmla="*/ 96212 h 962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3659" h="962119">
                <a:moveTo>
                  <a:pt x="0" y="96212"/>
                </a:moveTo>
                <a:cubicBezTo>
                  <a:pt x="0" y="43076"/>
                  <a:pt x="43076" y="0"/>
                  <a:pt x="96212" y="0"/>
                </a:cubicBezTo>
                <a:lnTo>
                  <a:pt x="1467447" y="0"/>
                </a:lnTo>
                <a:cubicBezTo>
                  <a:pt x="1520583" y="0"/>
                  <a:pt x="1563659" y="43076"/>
                  <a:pt x="1563659" y="96212"/>
                </a:cubicBezTo>
                <a:lnTo>
                  <a:pt x="1563659" y="865907"/>
                </a:lnTo>
                <a:cubicBezTo>
                  <a:pt x="1563659" y="919043"/>
                  <a:pt x="1520583" y="962119"/>
                  <a:pt x="1467447" y="962119"/>
                </a:cubicBezTo>
                <a:lnTo>
                  <a:pt x="96212" y="962119"/>
                </a:lnTo>
                <a:cubicBezTo>
                  <a:pt x="43076" y="962119"/>
                  <a:pt x="0" y="919043"/>
                  <a:pt x="0" y="865907"/>
                </a:cubicBezTo>
                <a:lnTo>
                  <a:pt x="0" y="9621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9610" tIns="39610" rIns="39610" bIns="3961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هر قومی تحت ملیت خود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4259268" y="3911246"/>
            <a:ext cx="625463" cy="31302"/>
          </a:xfrm>
          <a:custGeom>
            <a:avLst/>
            <a:gdLst>
              <a:gd name="connsiteX0" fmla="*/ 0 w 625463"/>
              <a:gd name="connsiteY0" fmla="*/ 15651 h 31302"/>
              <a:gd name="connsiteX1" fmla="*/ 625463 w 625463"/>
              <a:gd name="connsiteY1" fmla="*/ 15651 h 3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25463" h="31302">
                <a:moveTo>
                  <a:pt x="625463" y="15651"/>
                </a:moveTo>
                <a:lnTo>
                  <a:pt x="0" y="1565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9795" tIns="15" rIns="309795" bIns="1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6" name="Freeform 35"/>
          <p:cNvSpPr/>
          <p:nvPr/>
        </p:nvSpPr>
        <p:spPr>
          <a:xfrm>
            <a:off x="2695608" y="3445838"/>
            <a:ext cx="1563659" cy="962119"/>
          </a:xfrm>
          <a:custGeom>
            <a:avLst/>
            <a:gdLst>
              <a:gd name="connsiteX0" fmla="*/ 0 w 1563659"/>
              <a:gd name="connsiteY0" fmla="*/ 96212 h 962119"/>
              <a:gd name="connsiteX1" fmla="*/ 96212 w 1563659"/>
              <a:gd name="connsiteY1" fmla="*/ 0 h 962119"/>
              <a:gd name="connsiteX2" fmla="*/ 1467447 w 1563659"/>
              <a:gd name="connsiteY2" fmla="*/ 0 h 962119"/>
              <a:gd name="connsiteX3" fmla="*/ 1563659 w 1563659"/>
              <a:gd name="connsiteY3" fmla="*/ 96212 h 962119"/>
              <a:gd name="connsiteX4" fmla="*/ 1563659 w 1563659"/>
              <a:gd name="connsiteY4" fmla="*/ 865907 h 962119"/>
              <a:gd name="connsiteX5" fmla="*/ 1467447 w 1563659"/>
              <a:gd name="connsiteY5" fmla="*/ 962119 h 962119"/>
              <a:gd name="connsiteX6" fmla="*/ 96212 w 1563659"/>
              <a:gd name="connsiteY6" fmla="*/ 962119 h 962119"/>
              <a:gd name="connsiteX7" fmla="*/ 0 w 1563659"/>
              <a:gd name="connsiteY7" fmla="*/ 865907 h 962119"/>
              <a:gd name="connsiteX8" fmla="*/ 0 w 1563659"/>
              <a:gd name="connsiteY8" fmla="*/ 96212 h 962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3659" h="962119">
                <a:moveTo>
                  <a:pt x="0" y="96212"/>
                </a:moveTo>
                <a:cubicBezTo>
                  <a:pt x="0" y="43076"/>
                  <a:pt x="43076" y="0"/>
                  <a:pt x="96212" y="0"/>
                </a:cubicBezTo>
                <a:lnTo>
                  <a:pt x="1467447" y="0"/>
                </a:lnTo>
                <a:cubicBezTo>
                  <a:pt x="1520583" y="0"/>
                  <a:pt x="1563659" y="43076"/>
                  <a:pt x="1563659" y="96212"/>
                </a:cubicBezTo>
                <a:lnTo>
                  <a:pt x="1563659" y="865907"/>
                </a:lnTo>
                <a:cubicBezTo>
                  <a:pt x="1563659" y="919043"/>
                  <a:pt x="1520583" y="962119"/>
                  <a:pt x="1467447" y="962119"/>
                </a:cubicBezTo>
                <a:lnTo>
                  <a:pt x="96212" y="962119"/>
                </a:lnTo>
                <a:cubicBezTo>
                  <a:pt x="43076" y="962119"/>
                  <a:pt x="0" y="919043"/>
                  <a:pt x="0" y="865907"/>
                </a:cubicBezTo>
                <a:lnTo>
                  <a:pt x="0" y="9621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9610" tIns="39610" rIns="39610" bIns="3961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برادری عظیم اسلامی را چگونه توجیه می‌کنند؟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37" name="Freeform 36"/>
          <p:cNvSpPr/>
          <p:nvPr/>
        </p:nvSpPr>
        <p:spPr>
          <a:xfrm rot="17977122">
            <a:off x="6128351" y="4727561"/>
            <a:ext cx="1265543" cy="31302"/>
          </a:xfrm>
          <a:custGeom>
            <a:avLst/>
            <a:gdLst>
              <a:gd name="connsiteX0" fmla="*/ 0 w 1265543"/>
              <a:gd name="connsiteY0" fmla="*/ 15651 h 31302"/>
              <a:gd name="connsiteX1" fmla="*/ 1265543 w 1265543"/>
              <a:gd name="connsiteY1" fmla="*/ 15651 h 3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65543" h="31302">
                <a:moveTo>
                  <a:pt x="1265543" y="15651"/>
                </a:moveTo>
                <a:lnTo>
                  <a:pt x="0" y="1565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3833" tIns="-15988" rIns="613832" bIns="-15988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8" name="Freeform 37"/>
          <p:cNvSpPr/>
          <p:nvPr/>
        </p:nvSpPr>
        <p:spPr>
          <a:xfrm>
            <a:off x="4884731" y="4566802"/>
            <a:ext cx="1563659" cy="1452999"/>
          </a:xfrm>
          <a:custGeom>
            <a:avLst/>
            <a:gdLst>
              <a:gd name="connsiteX0" fmla="*/ 0 w 1563659"/>
              <a:gd name="connsiteY0" fmla="*/ 145300 h 1452999"/>
              <a:gd name="connsiteX1" fmla="*/ 145300 w 1563659"/>
              <a:gd name="connsiteY1" fmla="*/ 0 h 1452999"/>
              <a:gd name="connsiteX2" fmla="*/ 1418359 w 1563659"/>
              <a:gd name="connsiteY2" fmla="*/ 0 h 1452999"/>
              <a:gd name="connsiteX3" fmla="*/ 1563659 w 1563659"/>
              <a:gd name="connsiteY3" fmla="*/ 145300 h 1452999"/>
              <a:gd name="connsiteX4" fmla="*/ 1563659 w 1563659"/>
              <a:gd name="connsiteY4" fmla="*/ 1307699 h 1452999"/>
              <a:gd name="connsiteX5" fmla="*/ 1418359 w 1563659"/>
              <a:gd name="connsiteY5" fmla="*/ 1452999 h 1452999"/>
              <a:gd name="connsiteX6" fmla="*/ 145300 w 1563659"/>
              <a:gd name="connsiteY6" fmla="*/ 1452999 h 1452999"/>
              <a:gd name="connsiteX7" fmla="*/ 0 w 1563659"/>
              <a:gd name="connsiteY7" fmla="*/ 1307699 h 1452999"/>
              <a:gd name="connsiteX8" fmla="*/ 0 w 1563659"/>
              <a:gd name="connsiteY8" fmla="*/ 145300 h 1452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3659" h="1452999">
                <a:moveTo>
                  <a:pt x="0" y="145300"/>
                </a:moveTo>
                <a:cubicBezTo>
                  <a:pt x="0" y="65053"/>
                  <a:pt x="65053" y="0"/>
                  <a:pt x="145300" y="0"/>
                </a:cubicBezTo>
                <a:lnTo>
                  <a:pt x="1418359" y="0"/>
                </a:lnTo>
                <a:cubicBezTo>
                  <a:pt x="1498606" y="0"/>
                  <a:pt x="1563659" y="65053"/>
                  <a:pt x="1563659" y="145300"/>
                </a:cubicBezTo>
                <a:lnTo>
                  <a:pt x="1563659" y="1307699"/>
                </a:lnTo>
                <a:cubicBezTo>
                  <a:pt x="1563659" y="1387946"/>
                  <a:pt x="1498606" y="1452999"/>
                  <a:pt x="1418359" y="1452999"/>
                </a:cubicBezTo>
                <a:lnTo>
                  <a:pt x="145300" y="1452999"/>
                </a:lnTo>
                <a:cubicBezTo>
                  <a:pt x="65053" y="1452999"/>
                  <a:pt x="0" y="1387946"/>
                  <a:pt x="0" y="1307699"/>
                </a:cubicBezTo>
                <a:lnTo>
                  <a:pt x="0" y="1453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987" tIns="53987" rIns="53987" bIns="53987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به خاطر جهان‌وطنی‌ای که ناشی از تعالیم اسلام بود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4259268" y="5277649"/>
            <a:ext cx="625463" cy="31303"/>
          </a:xfrm>
          <a:custGeom>
            <a:avLst/>
            <a:gdLst>
              <a:gd name="connsiteX0" fmla="*/ 0 w 625463"/>
              <a:gd name="connsiteY0" fmla="*/ 15651 h 31302"/>
              <a:gd name="connsiteX1" fmla="*/ 625463 w 625463"/>
              <a:gd name="connsiteY1" fmla="*/ 15651 h 3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25463" h="31302">
                <a:moveTo>
                  <a:pt x="625463" y="15651"/>
                </a:moveTo>
                <a:lnTo>
                  <a:pt x="0" y="1565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9795" tIns="16" rIns="309795" bIns="1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0" name="Freeform 39"/>
          <p:cNvSpPr/>
          <p:nvPr/>
        </p:nvSpPr>
        <p:spPr>
          <a:xfrm>
            <a:off x="2695608" y="4525232"/>
            <a:ext cx="1563659" cy="1536139"/>
          </a:xfrm>
          <a:custGeom>
            <a:avLst/>
            <a:gdLst>
              <a:gd name="connsiteX0" fmla="*/ 0 w 1563659"/>
              <a:gd name="connsiteY0" fmla="*/ 153614 h 1536139"/>
              <a:gd name="connsiteX1" fmla="*/ 153614 w 1563659"/>
              <a:gd name="connsiteY1" fmla="*/ 0 h 1536139"/>
              <a:gd name="connsiteX2" fmla="*/ 1410045 w 1563659"/>
              <a:gd name="connsiteY2" fmla="*/ 0 h 1536139"/>
              <a:gd name="connsiteX3" fmla="*/ 1563659 w 1563659"/>
              <a:gd name="connsiteY3" fmla="*/ 153614 h 1536139"/>
              <a:gd name="connsiteX4" fmla="*/ 1563659 w 1563659"/>
              <a:gd name="connsiteY4" fmla="*/ 1382525 h 1536139"/>
              <a:gd name="connsiteX5" fmla="*/ 1410045 w 1563659"/>
              <a:gd name="connsiteY5" fmla="*/ 1536139 h 1536139"/>
              <a:gd name="connsiteX6" fmla="*/ 153614 w 1563659"/>
              <a:gd name="connsiteY6" fmla="*/ 1536139 h 1536139"/>
              <a:gd name="connsiteX7" fmla="*/ 0 w 1563659"/>
              <a:gd name="connsiteY7" fmla="*/ 1382525 h 1536139"/>
              <a:gd name="connsiteX8" fmla="*/ 0 w 1563659"/>
              <a:gd name="connsiteY8" fmla="*/ 153614 h 1536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3659" h="1536139">
                <a:moveTo>
                  <a:pt x="0" y="153614"/>
                </a:moveTo>
                <a:cubicBezTo>
                  <a:pt x="0" y="68775"/>
                  <a:pt x="68775" y="0"/>
                  <a:pt x="153614" y="0"/>
                </a:cubicBezTo>
                <a:lnTo>
                  <a:pt x="1410045" y="0"/>
                </a:lnTo>
                <a:cubicBezTo>
                  <a:pt x="1494884" y="0"/>
                  <a:pt x="1563659" y="68775"/>
                  <a:pt x="1563659" y="153614"/>
                </a:cubicBezTo>
                <a:lnTo>
                  <a:pt x="1563659" y="1382525"/>
                </a:lnTo>
                <a:cubicBezTo>
                  <a:pt x="1563659" y="1467364"/>
                  <a:pt x="1494884" y="1536139"/>
                  <a:pt x="1410045" y="1536139"/>
                </a:cubicBezTo>
                <a:lnTo>
                  <a:pt x="153614" y="1536139"/>
                </a:lnTo>
                <a:cubicBezTo>
                  <a:pt x="68775" y="1536139"/>
                  <a:pt x="0" y="1467364"/>
                  <a:pt x="0" y="1382525"/>
                </a:cubicBezTo>
                <a:lnTo>
                  <a:pt x="0" y="153614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6422" tIns="56422" rIns="56422" bIns="5642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شاهد بحث: نحوه مواجهه ایرانیان با سه جریان مخالف آموزه‌های اسلامی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41" name="Freeform 40"/>
          <p:cNvSpPr/>
          <p:nvPr/>
        </p:nvSpPr>
        <p:spPr>
          <a:xfrm rot="3594570">
            <a:off x="1759118" y="4737952"/>
            <a:ext cx="1247516" cy="31303"/>
          </a:xfrm>
          <a:custGeom>
            <a:avLst/>
            <a:gdLst>
              <a:gd name="connsiteX0" fmla="*/ 0 w 1247516"/>
              <a:gd name="connsiteY0" fmla="*/ 15651 h 31302"/>
              <a:gd name="connsiteX1" fmla="*/ 1247516 w 1247516"/>
              <a:gd name="connsiteY1" fmla="*/ 15651 h 3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47516" h="31302">
                <a:moveTo>
                  <a:pt x="1247516" y="15651"/>
                </a:moveTo>
                <a:lnTo>
                  <a:pt x="0" y="1565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5270" tIns="-15536" rIns="605270" bIns="-1553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2" name="Freeform 41"/>
          <p:cNvSpPr/>
          <p:nvPr/>
        </p:nvSpPr>
        <p:spPr>
          <a:xfrm>
            <a:off x="506484" y="3732847"/>
            <a:ext cx="1563659" cy="962119"/>
          </a:xfrm>
          <a:custGeom>
            <a:avLst/>
            <a:gdLst>
              <a:gd name="connsiteX0" fmla="*/ 0 w 1563659"/>
              <a:gd name="connsiteY0" fmla="*/ 96212 h 962119"/>
              <a:gd name="connsiteX1" fmla="*/ 96212 w 1563659"/>
              <a:gd name="connsiteY1" fmla="*/ 0 h 962119"/>
              <a:gd name="connsiteX2" fmla="*/ 1467447 w 1563659"/>
              <a:gd name="connsiteY2" fmla="*/ 0 h 962119"/>
              <a:gd name="connsiteX3" fmla="*/ 1563659 w 1563659"/>
              <a:gd name="connsiteY3" fmla="*/ 96212 h 962119"/>
              <a:gd name="connsiteX4" fmla="*/ 1563659 w 1563659"/>
              <a:gd name="connsiteY4" fmla="*/ 865907 h 962119"/>
              <a:gd name="connsiteX5" fmla="*/ 1467447 w 1563659"/>
              <a:gd name="connsiteY5" fmla="*/ 962119 h 962119"/>
              <a:gd name="connsiteX6" fmla="*/ 96212 w 1563659"/>
              <a:gd name="connsiteY6" fmla="*/ 962119 h 962119"/>
              <a:gd name="connsiteX7" fmla="*/ 0 w 1563659"/>
              <a:gd name="connsiteY7" fmla="*/ 865907 h 962119"/>
              <a:gd name="connsiteX8" fmla="*/ 0 w 1563659"/>
              <a:gd name="connsiteY8" fmla="*/ 96212 h 962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3659" h="962119">
                <a:moveTo>
                  <a:pt x="0" y="96212"/>
                </a:moveTo>
                <a:cubicBezTo>
                  <a:pt x="0" y="43076"/>
                  <a:pt x="43076" y="0"/>
                  <a:pt x="96212" y="0"/>
                </a:cubicBezTo>
                <a:lnTo>
                  <a:pt x="1467447" y="0"/>
                </a:lnTo>
                <a:cubicBezTo>
                  <a:pt x="1520583" y="0"/>
                  <a:pt x="1563659" y="43076"/>
                  <a:pt x="1563659" y="96212"/>
                </a:cubicBezTo>
                <a:lnTo>
                  <a:pt x="1563659" y="865907"/>
                </a:lnTo>
                <a:cubicBezTo>
                  <a:pt x="1563659" y="919043"/>
                  <a:pt x="1520583" y="962119"/>
                  <a:pt x="1467447" y="962119"/>
                </a:cubicBezTo>
                <a:lnTo>
                  <a:pt x="96212" y="962119"/>
                </a:lnTo>
                <a:cubicBezTo>
                  <a:pt x="43076" y="962119"/>
                  <a:pt x="0" y="919043"/>
                  <a:pt x="0" y="865907"/>
                </a:cubicBezTo>
                <a:lnTo>
                  <a:pt x="0" y="9621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9610" tIns="39610" rIns="39610" bIns="3961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اعتقادی: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زنادقه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2070144" y="5277649"/>
            <a:ext cx="625463" cy="31303"/>
          </a:xfrm>
          <a:custGeom>
            <a:avLst/>
            <a:gdLst>
              <a:gd name="connsiteX0" fmla="*/ 0 w 625463"/>
              <a:gd name="connsiteY0" fmla="*/ 15651 h 31302"/>
              <a:gd name="connsiteX1" fmla="*/ 625463 w 625463"/>
              <a:gd name="connsiteY1" fmla="*/ 15651 h 3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25463" h="31302">
                <a:moveTo>
                  <a:pt x="625463" y="15651"/>
                </a:moveTo>
                <a:lnTo>
                  <a:pt x="0" y="1565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9795" tIns="16" rIns="309795" bIns="1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4" name="Freeform 43"/>
          <p:cNvSpPr/>
          <p:nvPr/>
        </p:nvSpPr>
        <p:spPr>
          <a:xfrm>
            <a:off x="506484" y="4812242"/>
            <a:ext cx="1563659" cy="962119"/>
          </a:xfrm>
          <a:custGeom>
            <a:avLst/>
            <a:gdLst>
              <a:gd name="connsiteX0" fmla="*/ 0 w 1563659"/>
              <a:gd name="connsiteY0" fmla="*/ 96212 h 962119"/>
              <a:gd name="connsiteX1" fmla="*/ 96212 w 1563659"/>
              <a:gd name="connsiteY1" fmla="*/ 0 h 962119"/>
              <a:gd name="connsiteX2" fmla="*/ 1467447 w 1563659"/>
              <a:gd name="connsiteY2" fmla="*/ 0 h 962119"/>
              <a:gd name="connsiteX3" fmla="*/ 1563659 w 1563659"/>
              <a:gd name="connsiteY3" fmla="*/ 96212 h 962119"/>
              <a:gd name="connsiteX4" fmla="*/ 1563659 w 1563659"/>
              <a:gd name="connsiteY4" fmla="*/ 865907 h 962119"/>
              <a:gd name="connsiteX5" fmla="*/ 1467447 w 1563659"/>
              <a:gd name="connsiteY5" fmla="*/ 962119 h 962119"/>
              <a:gd name="connsiteX6" fmla="*/ 96212 w 1563659"/>
              <a:gd name="connsiteY6" fmla="*/ 962119 h 962119"/>
              <a:gd name="connsiteX7" fmla="*/ 0 w 1563659"/>
              <a:gd name="connsiteY7" fmla="*/ 865907 h 962119"/>
              <a:gd name="connsiteX8" fmla="*/ 0 w 1563659"/>
              <a:gd name="connsiteY8" fmla="*/ 96212 h 962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3659" h="962119">
                <a:moveTo>
                  <a:pt x="0" y="96212"/>
                </a:moveTo>
                <a:cubicBezTo>
                  <a:pt x="0" y="43076"/>
                  <a:pt x="43076" y="0"/>
                  <a:pt x="96212" y="0"/>
                </a:cubicBezTo>
                <a:lnTo>
                  <a:pt x="1467447" y="0"/>
                </a:lnTo>
                <a:cubicBezTo>
                  <a:pt x="1520583" y="0"/>
                  <a:pt x="1563659" y="43076"/>
                  <a:pt x="1563659" y="96212"/>
                </a:cubicBezTo>
                <a:lnTo>
                  <a:pt x="1563659" y="865907"/>
                </a:lnTo>
                <a:cubicBezTo>
                  <a:pt x="1563659" y="919043"/>
                  <a:pt x="1520583" y="962119"/>
                  <a:pt x="1467447" y="962119"/>
                </a:cubicBezTo>
                <a:lnTo>
                  <a:pt x="96212" y="962119"/>
                </a:lnTo>
                <a:cubicBezTo>
                  <a:pt x="43076" y="962119"/>
                  <a:pt x="0" y="919043"/>
                  <a:pt x="0" y="865907"/>
                </a:cubicBezTo>
                <a:lnTo>
                  <a:pt x="0" y="9621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9610" tIns="39610" rIns="39610" bIns="3961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اجتماعی: تبعیض عربی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45" name="Freeform 44"/>
          <p:cNvSpPr/>
          <p:nvPr/>
        </p:nvSpPr>
        <p:spPr>
          <a:xfrm rot="18005430">
            <a:off x="1759118" y="5817346"/>
            <a:ext cx="1247516" cy="31303"/>
          </a:xfrm>
          <a:custGeom>
            <a:avLst/>
            <a:gdLst>
              <a:gd name="connsiteX0" fmla="*/ 0 w 1247516"/>
              <a:gd name="connsiteY0" fmla="*/ 15651 h 31302"/>
              <a:gd name="connsiteX1" fmla="*/ 1247516 w 1247516"/>
              <a:gd name="connsiteY1" fmla="*/ 15651 h 3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47516" h="31302">
                <a:moveTo>
                  <a:pt x="1247516" y="15651"/>
                </a:moveTo>
                <a:lnTo>
                  <a:pt x="0" y="1565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5268" tIns="-15537" rIns="605272" bIns="-1553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6" name="Freeform 45"/>
          <p:cNvSpPr/>
          <p:nvPr/>
        </p:nvSpPr>
        <p:spPr>
          <a:xfrm>
            <a:off x="506484" y="5891636"/>
            <a:ext cx="1563659" cy="962119"/>
          </a:xfrm>
          <a:custGeom>
            <a:avLst/>
            <a:gdLst>
              <a:gd name="connsiteX0" fmla="*/ 0 w 1563659"/>
              <a:gd name="connsiteY0" fmla="*/ 96212 h 962119"/>
              <a:gd name="connsiteX1" fmla="*/ 96212 w 1563659"/>
              <a:gd name="connsiteY1" fmla="*/ 0 h 962119"/>
              <a:gd name="connsiteX2" fmla="*/ 1467447 w 1563659"/>
              <a:gd name="connsiteY2" fmla="*/ 0 h 962119"/>
              <a:gd name="connsiteX3" fmla="*/ 1563659 w 1563659"/>
              <a:gd name="connsiteY3" fmla="*/ 96212 h 962119"/>
              <a:gd name="connsiteX4" fmla="*/ 1563659 w 1563659"/>
              <a:gd name="connsiteY4" fmla="*/ 865907 h 962119"/>
              <a:gd name="connsiteX5" fmla="*/ 1467447 w 1563659"/>
              <a:gd name="connsiteY5" fmla="*/ 962119 h 962119"/>
              <a:gd name="connsiteX6" fmla="*/ 96212 w 1563659"/>
              <a:gd name="connsiteY6" fmla="*/ 962119 h 962119"/>
              <a:gd name="connsiteX7" fmla="*/ 0 w 1563659"/>
              <a:gd name="connsiteY7" fmla="*/ 865907 h 962119"/>
              <a:gd name="connsiteX8" fmla="*/ 0 w 1563659"/>
              <a:gd name="connsiteY8" fmla="*/ 96212 h 962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3659" h="962119">
                <a:moveTo>
                  <a:pt x="0" y="96212"/>
                </a:moveTo>
                <a:cubicBezTo>
                  <a:pt x="0" y="43076"/>
                  <a:pt x="43076" y="0"/>
                  <a:pt x="96212" y="0"/>
                </a:cubicBezTo>
                <a:lnTo>
                  <a:pt x="1467447" y="0"/>
                </a:lnTo>
                <a:cubicBezTo>
                  <a:pt x="1520583" y="0"/>
                  <a:pt x="1563659" y="43076"/>
                  <a:pt x="1563659" y="96212"/>
                </a:cubicBezTo>
                <a:lnTo>
                  <a:pt x="1563659" y="865907"/>
                </a:lnTo>
                <a:cubicBezTo>
                  <a:pt x="1563659" y="919043"/>
                  <a:pt x="1520583" y="962119"/>
                  <a:pt x="1467447" y="962119"/>
                </a:cubicBezTo>
                <a:lnTo>
                  <a:pt x="96212" y="962119"/>
                </a:lnTo>
                <a:cubicBezTo>
                  <a:pt x="43076" y="962119"/>
                  <a:pt x="0" y="919043"/>
                  <a:pt x="0" y="865907"/>
                </a:cubicBezTo>
                <a:lnTo>
                  <a:pt x="0" y="9621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9610" tIns="39610" rIns="39610" bIns="3961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اخلاقی: شیوع لهو و غنا و عیاشی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813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خدمات ایران به اسلام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81131" y="1595005"/>
            <a:ext cx="8457937" cy="1650764"/>
          </a:xfrm>
          <a:custGeom>
            <a:avLst/>
            <a:gdLst>
              <a:gd name="connsiteX0" fmla="*/ 0 w 8457937"/>
              <a:gd name="connsiteY0" fmla="*/ 165076 h 1650764"/>
              <a:gd name="connsiteX1" fmla="*/ 165076 w 8457937"/>
              <a:gd name="connsiteY1" fmla="*/ 0 h 1650764"/>
              <a:gd name="connsiteX2" fmla="*/ 8292861 w 8457937"/>
              <a:gd name="connsiteY2" fmla="*/ 0 h 1650764"/>
              <a:gd name="connsiteX3" fmla="*/ 8457937 w 8457937"/>
              <a:gd name="connsiteY3" fmla="*/ 165076 h 1650764"/>
              <a:gd name="connsiteX4" fmla="*/ 8457937 w 8457937"/>
              <a:gd name="connsiteY4" fmla="*/ 1485688 h 1650764"/>
              <a:gd name="connsiteX5" fmla="*/ 8292861 w 8457937"/>
              <a:gd name="connsiteY5" fmla="*/ 1650764 h 1650764"/>
              <a:gd name="connsiteX6" fmla="*/ 165076 w 8457937"/>
              <a:gd name="connsiteY6" fmla="*/ 1650764 h 1650764"/>
              <a:gd name="connsiteX7" fmla="*/ 0 w 8457937"/>
              <a:gd name="connsiteY7" fmla="*/ 1485688 h 1650764"/>
              <a:gd name="connsiteX8" fmla="*/ 0 w 8457937"/>
              <a:gd name="connsiteY8" fmla="*/ 165076 h 1650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57937" h="1650764">
                <a:moveTo>
                  <a:pt x="0" y="165076"/>
                </a:moveTo>
                <a:cubicBezTo>
                  <a:pt x="0" y="73907"/>
                  <a:pt x="73907" y="0"/>
                  <a:pt x="165076" y="0"/>
                </a:cubicBezTo>
                <a:lnTo>
                  <a:pt x="8292861" y="0"/>
                </a:lnTo>
                <a:cubicBezTo>
                  <a:pt x="8384030" y="0"/>
                  <a:pt x="8457937" y="73907"/>
                  <a:pt x="8457937" y="165076"/>
                </a:cubicBezTo>
                <a:lnTo>
                  <a:pt x="8457937" y="1485688"/>
                </a:lnTo>
                <a:cubicBezTo>
                  <a:pt x="8457937" y="1576857"/>
                  <a:pt x="8384030" y="1650764"/>
                  <a:pt x="8292861" y="1650764"/>
                </a:cubicBezTo>
                <a:lnTo>
                  <a:pt x="165076" y="1650764"/>
                </a:lnTo>
                <a:cubicBezTo>
                  <a:pt x="73907" y="1650764"/>
                  <a:pt x="0" y="1576857"/>
                  <a:pt x="0" y="1485688"/>
                </a:cubicBezTo>
                <a:lnTo>
                  <a:pt x="0" y="165076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9329" tIns="269329" rIns="269329" bIns="269329" numCol="1" spcCol="1270" anchor="ctr" anchorCtr="0">
            <a:noAutofit/>
          </a:bodyPr>
          <a:lstStyle/>
          <a:p>
            <a:pPr lvl="0" algn="ctr" defTabSz="2578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5800" b="1" kern="1200" dirty="0" smtClean="0">
                <a:cs typeface="B Mitra" panose="00000400000000000000" pitchFamily="2" charset="-78"/>
              </a:rPr>
              <a:t>فعالیت‌های اسلامی ایرانیان</a:t>
            </a:r>
            <a:endParaRPr lang="en-US" sz="5800" b="1" kern="1200" dirty="0">
              <a:cs typeface="B Mitra" panose="00000400000000000000" pitchFamily="2" charset="-7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81131" y="3394481"/>
            <a:ext cx="1650841" cy="1650764"/>
          </a:xfrm>
          <a:custGeom>
            <a:avLst/>
            <a:gdLst>
              <a:gd name="connsiteX0" fmla="*/ 0 w 1650841"/>
              <a:gd name="connsiteY0" fmla="*/ 165076 h 1650764"/>
              <a:gd name="connsiteX1" fmla="*/ 165076 w 1650841"/>
              <a:gd name="connsiteY1" fmla="*/ 0 h 1650764"/>
              <a:gd name="connsiteX2" fmla="*/ 1485765 w 1650841"/>
              <a:gd name="connsiteY2" fmla="*/ 0 h 1650764"/>
              <a:gd name="connsiteX3" fmla="*/ 1650841 w 1650841"/>
              <a:gd name="connsiteY3" fmla="*/ 165076 h 1650764"/>
              <a:gd name="connsiteX4" fmla="*/ 1650841 w 1650841"/>
              <a:gd name="connsiteY4" fmla="*/ 1485688 h 1650764"/>
              <a:gd name="connsiteX5" fmla="*/ 1485765 w 1650841"/>
              <a:gd name="connsiteY5" fmla="*/ 1650764 h 1650764"/>
              <a:gd name="connsiteX6" fmla="*/ 165076 w 1650841"/>
              <a:gd name="connsiteY6" fmla="*/ 1650764 h 1650764"/>
              <a:gd name="connsiteX7" fmla="*/ 0 w 1650841"/>
              <a:gd name="connsiteY7" fmla="*/ 1485688 h 1650764"/>
              <a:gd name="connsiteX8" fmla="*/ 0 w 1650841"/>
              <a:gd name="connsiteY8" fmla="*/ 165076 h 1650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50841" h="1650764">
                <a:moveTo>
                  <a:pt x="0" y="165076"/>
                </a:moveTo>
                <a:cubicBezTo>
                  <a:pt x="0" y="73907"/>
                  <a:pt x="73907" y="0"/>
                  <a:pt x="165076" y="0"/>
                </a:cubicBezTo>
                <a:lnTo>
                  <a:pt x="1485765" y="0"/>
                </a:lnTo>
                <a:cubicBezTo>
                  <a:pt x="1576934" y="0"/>
                  <a:pt x="1650841" y="73907"/>
                  <a:pt x="1650841" y="165076"/>
                </a:cubicBezTo>
                <a:lnTo>
                  <a:pt x="1650841" y="1485688"/>
                </a:lnTo>
                <a:cubicBezTo>
                  <a:pt x="1650841" y="1576857"/>
                  <a:pt x="1576934" y="1650764"/>
                  <a:pt x="1485765" y="1650764"/>
                </a:cubicBezTo>
                <a:lnTo>
                  <a:pt x="165076" y="1650764"/>
                </a:lnTo>
                <a:cubicBezTo>
                  <a:pt x="73907" y="1650764"/>
                  <a:pt x="0" y="1576857"/>
                  <a:pt x="0" y="1485688"/>
                </a:cubicBezTo>
                <a:lnTo>
                  <a:pt x="0" y="165076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359" tIns="128359" rIns="128359" bIns="128359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100" b="1" kern="1200" dirty="0" smtClean="0">
                <a:cs typeface="B Mitra" panose="00000400000000000000" pitchFamily="2" charset="-78"/>
              </a:rPr>
              <a:t>گسترش اسلام در اقصی نقاط جهان</a:t>
            </a:r>
            <a:endParaRPr lang="en-US" sz="2100" b="1" kern="1200" dirty="0">
              <a:cs typeface="B Mitra" panose="00000400000000000000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81131" y="5193958"/>
            <a:ext cx="808443" cy="1650764"/>
          </a:xfrm>
          <a:custGeom>
            <a:avLst/>
            <a:gdLst>
              <a:gd name="connsiteX0" fmla="*/ 0 w 808443"/>
              <a:gd name="connsiteY0" fmla="*/ 80844 h 1650764"/>
              <a:gd name="connsiteX1" fmla="*/ 80844 w 808443"/>
              <a:gd name="connsiteY1" fmla="*/ 0 h 1650764"/>
              <a:gd name="connsiteX2" fmla="*/ 727599 w 808443"/>
              <a:gd name="connsiteY2" fmla="*/ 0 h 1650764"/>
              <a:gd name="connsiteX3" fmla="*/ 808443 w 808443"/>
              <a:gd name="connsiteY3" fmla="*/ 80844 h 1650764"/>
              <a:gd name="connsiteX4" fmla="*/ 808443 w 808443"/>
              <a:gd name="connsiteY4" fmla="*/ 1569920 h 1650764"/>
              <a:gd name="connsiteX5" fmla="*/ 727599 w 808443"/>
              <a:gd name="connsiteY5" fmla="*/ 1650764 h 1650764"/>
              <a:gd name="connsiteX6" fmla="*/ 80844 w 808443"/>
              <a:gd name="connsiteY6" fmla="*/ 1650764 h 1650764"/>
              <a:gd name="connsiteX7" fmla="*/ 0 w 808443"/>
              <a:gd name="connsiteY7" fmla="*/ 1569920 h 1650764"/>
              <a:gd name="connsiteX8" fmla="*/ 0 w 808443"/>
              <a:gd name="connsiteY8" fmla="*/ 80844 h 1650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8443" h="1650764">
                <a:moveTo>
                  <a:pt x="0" y="80844"/>
                </a:moveTo>
                <a:cubicBezTo>
                  <a:pt x="0" y="36195"/>
                  <a:pt x="36195" y="0"/>
                  <a:pt x="80844" y="0"/>
                </a:cubicBezTo>
                <a:lnTo>
                  <a:pt x="727599" y="0"/>
                </a:lnTo>
                <a:cubicBezTo>
                  <a:pt x="772248" y="0"/>
                  <a:pt x="808443" y="36195"/>
                  <a:pt x="808443" y="80844"/>
                </a:cubicBezTo>
                <a:lnTo>
                  <a:pt x="808443" y="1569920"/>
                </a:lnTo>
                <a:cubicBezTo>
                  <a:pt x="808443" y="1614569"/>
                  <a:pt x="772248" y="1650764"/>
                  <a:pt x="727599" y="1650764"/>
                </a:cubicBezTo>
                <a:lnTo>
                  <a:pt x="80844" y="1650764"/>
                </a:lnTo>
                <a:cubicBezTo>
                  <a:pt x="36195" y="1650764"/>
                  <a:pt x="0" y="1614569"/>
                  <a:pt x="0" y="1569920"/>
                </a:cubicBezTo>
                <a:lnTo>
                  <a:pt x="0" y="80844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778" tIns="61778" rIns="61778" bIns="61778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000" b="1" kern="1200" dirty="0" smtClean="0">
                <a:cs typeface="B Mitra" panose="00000400000000000000" pitchFamily="2" charset="-78"/>
              </a:rPr>
              <a:t>هند، </a:t>
            </a:r>
            <a:r>
              <a:rPr lang="fa-IR" sz="1200" b="1" kern="1200" dirty="0" smtClean="0">
                <a:cs typeface="B Mitra" panose="00000400000000000000" pitchFamily="2" charset="-78"/>
              </a:rPr>
              <a:t>کشمیر،جنوب شرق آسیا، آفریقای شرقی، شمال و غرب آفریقا</a:t>
            </a:r>
            <a:endParaRPr lang="en-US" sz="1200" b="1" kern="1200" dirty="0">
              <a:cs typeface="B Mitra" panose="00000400000000000000" pitchFamily="2" charset="-7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1223529" y="5193958"/>
            <a:ext cx="808443" cy="1650764"/>
          </a:xfrm>
          <a:custGeom>
            <a:avLst/>
            <a:gdLst>
              <a:gd name="connsiteX0" fmla="*/ 0 w 808443"/>
              <a:gd name="connsiteY0" fmla="*/ 80844 h 1650764"/>
              <a:gd name="connsiteX1" fmla="*/ 80844 w 808443"/>
              <a:gd name="connsiteY1" fmla="*/ 0 h 1650764"/>
              <a:gd name="connsiteX2" fmla="*/ 727599 w 808443"/>
              <a:gd name="connsiteY2" fmla="*/ 0 h 1650764"/>
              <a:gd name="connsiteX3" fmla="*/ 808443 w 808443"/>
              <a:gd name="connsiteY3" fmla="*/ 80844 h 1650764"/>
              <a:gd name="connsiteX4" fmla="*/ 808443 w 808443"/>
              <a:gd name="connsiteY4" fmla="*/ 1569920 h 1650764"/>
              <a:gd name="connsiteX5" fmla="*/ 727599 w 808443"/>
              <a:gd name="connsiteY5" fmla="*/ 1650764 h 1650764"/>
              <a:gd name="connsiteX6" fmla="*/ 80844 w 808443"/>
              <a:gd name="connsiteY6" fmla="*/ 1650764 h 1650764"/>
              <a:gd name="connsiteX7" fmla="*/ 0 w 808443"/>
              <a:gd name="connsiteY7" fmla="*/ 1569920 h 1650764"/>
              <a:gd name="connsiteX8" fmla="*/ 0 w 808443"/>
              <a:gd name="connsiteY8" fmla="*/ 80844 h 1650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8443" h="1650764">
                <a:moveTo>
                  <a:pt x="0" y="80844"/>
                </a:moveTo>
                <a:cubicBezTo>
                  <a:pt x="0" y="36195"/>
                  <a:pt x="36195" y="0"/>
                  <a:pt x="80844" y="0"/>
                </a:cubicBezTo>
                <a:lnTo>
                  <a:pt x="727599" y="0"/>
                </a:lnTo>
                <a:cubicBezTo>
                  <a:pt x="772248" y="0"/>
                  <a:pt x="808443" y="36195"/>
                  <a:pt x="808443" y="80844"/>
                </a:cubicBezTo>
                <a:lnTo>
                  <a:pt x="808443" y="1569920"/>
                </a:lnTo>
                <a:cubicBezTo>
                  <a:pt x="808443" y="1614569"/>
                  <a:pt x="772248" y="1650764"/>
                  <a:pt x="727599" y="1650764"/>
                </a:cubicBezTo>
                <a:lnTo>
                  <a:pt x="80844" y="1650764"/>
                </a:lnTo>
                <a:cubicBezTo>
                  <a:pt x="36195" y="1650764"/>
                  <a:pt x="0" y="1614569"/>
                  <a:pt x="0" y="1569920"/>
                </a:cubicBezTo>
                <a:lnTo>
                  <a:pt x="0" y="80844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4638" tIns="84638" rIns="84638" bIns="8463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سربازی و فداکاری</a:t>
            </a:r>
            <a:endParaRPr lang="en-US" sz="1600" b="1" kern="1200" dirty="0">
              <a:cs typeface="B Mitra" panose="00000400000000000000" pitchFamily="2" charset="-7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099882" y="3394481"/>
            <a:ext cx="5862833" cy="1650764"/>
          </a:xfrm>
          <a:custGeom>
            <a:avLst/>
            <a:gdLst>
              <a:gd name="connsiteX0" fmla="*/ 0 w 5862833"/>
              <a:gd name="connsiteY0" fmla="*/ 165076 h 1650764"/>
              <a:gd name="connsiteX1" fmla="*/ 165076 w 5862833"/>
              <a:gd name="connsiteY1" fmla="*/ 0 h 1650764"/>
              <a:gd name="connsiteX2" fmla="*/ 5697757 w 5862833"/>
              <a:gd name="connsiteY2" fmla="*/ 0 h 1650764"/>
              <a:gd name="connsiteX3" fmla="*/ 5862833 w 5862833"/>
              <a:gd name="connsiteY3" fmla="*/ 165076 h 1650764"/>
              <a:gd name="connsiteX4" fmla="*/ 5862833 w 5862833"/>
              <a:gd name="connsiteY4" fmla="*/ 1485688 h 1650764"/>
              <a:gd name="connsiteX5" fmla="*/ 5697757 w 5862833"/>
              <a:gd name="connsiteY5" fmla="*/ 1650764 h 1650764"/>
              <a:gd name="connsiteX6" fmla="*/ 165076 w 5862833"/>
              <a:gd name="connsiteY6" fmla="*/ 1650764 h 1650764"/>
              <a:gd name="connsiteX7" fmla="*/ 0 w 5862833"/>
              <a:gd name="connsiteY7" fmla="*/ 1485688 h 1650764"/>
              <a:gd name="connsiteX8" fmla="*/ 0 w 5862833"/>
              <a:gd name="connsiteY8" fmla="*/ 165076 h 1650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62833" h="1650764">
                <a:moveTo>
                  <a:pt x="0" y="165076"/>
                </a:moveTo>
                <a:cubicBezTo>
                  <a:pt x="0" y="73907"/>
                  <a:pt x="73907" y="0"/>
                  <a:pt x="165076" y="0"/>
                </a:cubicBezTo>
                <a:lnTo>
                  <a:pt x="5697757" y="0"/>
                </a:lnTo>
                <a:cubicBezTo>
                  <a:pt x="5788926" y="0"/>
                  <a:pt x="5862833" y="73907"/>
                  <a:pt x="5862833" y="165076"/>
                </a:cubicBezTo>
                <a:lnTo>
                  <a:pt x="5862833" y="1485688"/>
                </a:lnTo>
                <a:cubicBezTo>
                  <a:pt x="5862833" y="1576857"/>
                  <a:pt x="5788926" y="1650764"/>
                  <a:pt x="5697757" y="1650764"/>
                </a:cubicBezTo>
                <a:lnTo>
                  <a:pt x="165076" y="1650764"/>
                </a:lnTo>
                <a:cubicBezTo>
                  <a:pt x="73907" y="1650764"/>
                  <a:pt x="0" y="1576857"/>
                  <a:pt x="0" y="1485688"/>
                </a:cubicBezTo>
                <a:lnTo>
                  <a:pt x="0" y="165076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359" tIns="128359" rIns="128359" bIns="128359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100" b="1" kern="1200" dirty="0" smtClean="0">
                <a:cs typeface="B Mitra" panose="00000400000000000000" pitchFamily="2" charset="-78"/>
              </a:rPr>
              <a:t>علم و فرهنگ</a:t>
            </a:r>
            <a:endParaRPr lang="en-US" sz="2100" b="1" kern="1200" dirty="0">
              <a:cs typeface="B Mitra" panose="00000400000000000000" pitchFamily="2" charset="-7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099882" y="5193958"/>
            <a:ext cx="808443" cy="1650764"/>
          </a:xfrm>
          <a:custGeom>
            <a:avLst/>
            <a:gdLst>
              <a:gd name="connsiteX0" fmla="*/ 0 w 808443"/>
              <a:gd name="connsiteY0" fmla="*/ 80844 h 1650764"/>
              <a:gd name="connsiteX1" fmla="*/ 80844 w 808443"/>
              <a:gd name="connsiteY1" fmla="*/ 0 h 1650764"/>
              <a:gd name="connsiteX2" fmla="*/ 727599 w 808443"/>
              <a:gd name="connsiteY2" fmla="*/ 0 h 1650764"/>
              <a:gd name="connsiteX3" fmla="*/ 808443 w 808443"/>
              <a:gd name="connsiteY3" fmla="*/ 80844 h 1650764"/>
              <a:gd name="connsiteX4" fmla="*/ 808443 w 808443"/>
              <a:gd name="connsiteY4" fmla="*/ 1569920 h 1650764"/>
              <a:gd name="connsiteX5" fmla="*/ 727599 w 808443"/>
              <a:gd name="connsiteY5" fmla="*/ 1650764 h 1650764"/>
              <a:gd name="connsiteX6" fmla="*/ 80844 w 808443"/>
              <a:gd name="connsiteY6" fmla="*/ 1650764 h 1650764"/>
              <a:gd name="connsiteX7" fmla="*/ 0 w 808443"/>
              <a:gd name="connsiteY7" fmla="*/ 1569920 h 1650764"/>
              <a:gd name="connsiteX8" fmla="*/ 0 w 808443"/>
              <a:gd name="connsiteY8" fmla="*/ 80844 h 1650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8443" h="1650764">
                <a:moveTo>
                  <a:pt x="0" y="80844"/>
                </a:moveTo>
                <a:cubicBezTo>
                  <a:pt x="0" y="36195"/>
                  <a:pt x="36195" y="0"/>
                  <a:pt x="80844" y="0"/>
                </a:cubicBezTo>
                <a:lnTo>
                  <a:pt x="727599" y="0"/>
                </a:lnTo>
                <a:cubicBezTo>
                  <a:pt x="772248" y="0"/>
                  <a:pt x="808443" y="36195"/>
                  <a:pt x="808443" y="80844"/>
                </a:cubicBezTo>
                <a:lnTo>
                  <a:pt x="808443" y="1569920"/>
                </a:lnTo>
                <a:cubicBezTo>
                  <a:pt x="808443" y="1614569"/>
                  <a:pt x="772248" y="1650764"/>
                  <a:pt x="727599" y="1650764"/>
                </a:cubicBezTo>
                <a:lnTo>
                  <a:pt x="80844" y="1650764"/>
                </a:lnTo>
                <a:cubicBezTo>
                  <a:pt x="36195" y="1650764"/>
                  <a:pt x="0" y="1614569"/>
                  <a:pt x="0" y="1569920"/>
                </a:cubicBezTo>
                <a:lnTo>
                  <a:pt x="0" y="80844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258" tIns="92258" rIns="92258" bIns="9225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قرائت و تفسیر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942280" y="5193958"/>
            <a:ext cx="808443" cy="1650764"/>
          </a:xfrm>
          <a:custGeom>
            <a:avLst/>
            <a:gdLst>
              <a:gd name="connsiteX0" fmla="*/ 0 w 808443"/>
              <a:gd name="connsiteY0" fmla="*/ 80844 h 1650764"/>
              <a:gd name="connsiteX1" fmla="*/ 80844 w 808443"/>
              <a:gd name="connsiteY1" fmla="*/ 0 h 1650764"/>
              <a:gd name="connsiteX2" fmla="*/ 727599 w 808443"/>
              <a:gd name="connsiteY2" fmla="*/ 0 h 1650764"/>
              <a:gd name="connsiteX3" fmla="*/ 808443 w 808443"/>
              <a:gd name="connsiteY3" fmla="*/ 80844 h 1650764"/>
              <a:gd name="connsiteX4" fmla="*/ 808443 w 808443"/>
              <a:gd name="connsiteY4" fmla="*/ 1569920 h 1650764"/>
              <a:gd name="connsiteX5" fmla="*/ 727599 w 808443"/>
              <a:gd name="connsiteY5" fmla="*/ 1650764 h 1650764"/>
              <a:gd name="connsiteX6" fmla="*/ 80844 w 808443"/>
              <a:gd name="connsiteY6" fmla="*/ 1650764 h 1650764"/>
              <a:gd name="connsiteX7" fmla="*/ 0 w 808443"/>
              <a:gd name="connsiteY7" fmla="*/ 1569920 h 1650764"/>
              <a:gd name="connsiteX8" fmla="*/ 0 w 808443"/>
              <a:gd name="connsiteY8" fmla="*/ 80844 h 1650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8443" h="1650764">
                <a:moveTo>
                  <a:pt x="0" y="80844"/>
                </a:moveTo>
                <a:cubicBezTo>
                  <a:pt x="0" y="36195"/>
                  <a:pt x="36195" y="0"/>
                  <a:pt x="80844" y="0"/>
                </a:cubicBezTo>
                <a:lnTo>
                  <a:pt x="727599" y="0"/>
                </a:lnTo>
                <a:cubicBezTo>
                  <a:pt x="772248" y="0"/>
                  <a:pt x="808443" y="36195"/>
                  <a:pt x="808443" y="80844"/>
                </a:cubicBezTo>
                <a:lnTo>
                  <a:pt x="808443" y="1569920"/>
                </a:lnTo>
                <a:cubicBezTo>
                  <a:pt x="808443" y="1614569"/>
                  <a:pt x="772248" y="1650764"/>
                  <a:pt x="727599" y="1650764"/>
                </a:cubicBezTo>
                <a:lnTo>
                  <a:pt x="80844" y="1650764"/>
                </a:lnTo>
                <a:cubicBezTo>
                  <a:pt x="36195" y="1650764"/>
                  <a:pt x="0" y="1614569"/>
                  <a:pt x="0" y="1569920"/>
                </a:cubicBezTo>
                <a:lnTo>
                  <a:pt x="0" y="80844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258" tIns="92258" rIns="92258" bIns="9225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حدیث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3784679" y="5193958"/>
            <a:ext cx="808443" cy="1650764"/>
          </a:xfrm>
          <a:custGeom>
            <a:avLst/>
            <a:gdLst>
              <a:gd name="connsiteX0" fmla="*/ 0 w 808443"/>
              <a:gd name="connsiteY0" fmla="*/ 80844 h 1650764"/>
              <a:gd name="connsiteX1" fmla="*/ 80844 w 808443"/>
              <a:gd name="connsiteY1" fmla="*/ 0 h 1650764"/>
              <a:gd name="connsiteX2" fmla="*/ 727599 w 808443"/>
              <a:gd name="connsiteY2" fmla="*/ 0 h 1650764"/>
              <a:gd name="connsiteX3" fmla="*/ 808443 w 808443"/>
              <a:gd name="connsiteY3" fmla="*/ 80844 h 1650764"/>
              <a:gd name="connsiteX4" fmla="*/ 808443 w 808443"/>
              <a:gd name="connsiteY4" fmla="*/ 1569920 h 1650764"/>
              <a:gd name="connsiteX5" fmla="*/ 727599 w 808443"/>
              <a:gd name="connsiteY5" fmla="*/ 1650764 h 1650764"/>
              <a:gd name="connsiteX6" fmla="*/ 80844 w 808443"/>
              <a:gd name="connsiteY6" fmla="*/ 1650764 h 1650764"/>
              <a:gd name="connsiteX7" fmla="*/ 0 w 808443"/>
              <a:gd name="connsiteY7" fmla="*/ 1569920 h 1650764"/>
              <a:gd name="connsiteX8" fmla="*/ 0 w 808443"/>
              <a:gd name="connsiteY8" fmla="*/ 80844 h 1650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8443" h="1650764">
                <a:moveTo>
                  <a:pt x="0" y="80844"/>
                </a:moveTo>
                <a:cubicBezTo>
                  <a:pt x="0" y="36195"/>
                  <a:pt x="36195" y="0"/>
                  <a:pt x="80844" y="0"/>
                </a:cubicBezTo>
                <a:lnTo>
                  <a:pt x="727599" y="0"/>
                </a:lnTo>
                <a:cubicBezTo>
                  <a:pt x="772248" y="0"/>
                  <a:pt x="808443" y="36195"/>
                  <a:pt x="808443" y="80844"/>
                </a:cubicBezTo>
                <a:lnTo>
                  <a:pt x="808443" y="1569920"/>
                </a:lnTo>
                <a:cubicBezTo>
                  <a:pt x="808443" y="1614569"/>
                  <a:pt x="772248" y="1650764"/>
                  <a:pt x="727599" y="1650764"/>
                </a:cubicBezTo>
                <a:lnTo>
                  <a:pt x="80844" y="1650764"/>
                </a:lnTo>
                <a:cubicBezTo>
                  <a:pt x="36195" y="1650764"/>
                  <a:pt x="0" y="1614569"/>
                  <a:pt x="0" y="1569920"/>
                </a:cubicBezTo>
                <a:lnTo>
                  <a:pt x="0" y="80844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258" tIns="92258" rIns="92258" bIns="9225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فقه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4627077" y="5193958"/>
            <a:ext cx="808443" cy="1650764"/>
          </a:xfrm>
          <a:custGeom>
            <a:avLst/>
            <a:gdLst>
              <a:gd name="connsiteX0" fmla="*/ 0 w 808443"/>
              <a:gd name="connsiteY0" fmla="*/ 80844 h 1650764"/>
              <a:gd name="connsiteX1" fmla="*/ 80844 w 808443"/>
              <a:gd name="connsiteY1" fmla="*/ 0 h 1650764"/>
              <a:gd name="connsiteX2" fmla="*/ 727599 w 808443"/>
              <a:gd name="connsiteY2" fmla="*/ 0 h 1650764"/>
              <a:gd name="connsiteX3" fmla="*/ 808443 w 808443"/>
              <a:gd name="connsiteY3" fmla="*/ 80844 h 1650764"/>
              <a:gd name="connsiteX4" fmla="*/ 808443 w 808443"/>
              <a:gd name="connsiteY4" fmla="*/ 1569920 h 1650764"/>
              <a:gd name="connsiteX5" fmla="*/ 727599 w 808443"/>
              <a:gd name="connsiteY5" fmla="*/ 1650764 h 1650764"/>
              <a:gd name="connsiteX6" fmla="*/ 80844 w 808443"/>
              <a:gd name="connsiteY6" fmla="*/ 1650764 h 1650764"/>
              <a:gd name="connsiteX7" fmla="*/ 0 w 808443"/>
              <a:gd name="connsiteY7" fmla="*/ 1569920 h 1650764"/>
              <a:gd name="connsiteX8" fmla="*/ 0 w 808443"/>
              <a:gd name="connsiteY8" fmla="*/ 80844 h 1650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8443" h="1650764">
                <a:moveTo>
                  <a:pt x="0" y="80844"/>
                </a:moveTo>
                <a:cubicBezTo>
                  <a:pt x="0" y="36195"/>
                  <a:pt x="36195" y="0"/>
                  <a:pt x="80844" y="0"/>
                </a:cubicBezTo>
                <a:lnTo>
                  <a:pt x="727599" y="0"/>
                </a:lnTo>
                <a:cubicBezTo>
                  <a:pt x="772248" y="0"/>
                  <a:pt x="808443" y="36195"/>
                  <a:pt x="808443" y="80844"/>
                </a:cubicBezTo>
                <a:lnTo>
                  <a:pt x="808443" y="1569920"/>
                </a:lnTo>
                <a:cubicBezTo>
                  <a:pt x="808443" y="1614569"/>
                  <a:pt x="772248" y="1650764"/>
                  <a:pt x="727599" y="1650764"/>
                </a:cubicBezTo>
                <a:lnTo>
                  <a:pt x="80844" y="1650764"/>
                </a:lnTo>
                <a:cubicBezTo>
                  <a:pt x="36195" y="1650764"/>
                  <a:pt x="0" y="1614569"/>
                  <a:pt x="0" y="1569920"/>
                </a:cubicBezTo>
                <a:lnTo>
                  <a:pt x="0" y="80844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258" tIns="92258" rIns="92258" bIns="9225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ادبیات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5469475" y="5193958"/>
            <a:ext cx="808443" cy="1650764"/>
          </a:xfrm>
          <a:custGeom>
            <a:avLst/>
            <a:gdLst>
              <a:gd name="connsiteX0" fmla="*/ 0 w 808443"/>
              <a:gd name="connsiteY0" fmla="*/ 80844 h 1650764"/>
              <a:gd name="connsiteX1" fmla="*/ 80844 w 808443"/>
              <a:gd name="connsiteY1" fmla="*/ 0 h 1650764"/>
              <a:gd name="connsiteX2" fmla="*/ 727599 w 808443"/>
              <a:gd name="connsiteY2" fmla="*/ 0 h 1650764"/>
              <a:gd name="connsiteX3" fmla="*/ 808443 w 808443"/>
              <a:gd name="connsiteY3" fmla="*/ 80844 h 1650764"/>
              <a:gd name="connsiteX4" fmla="*/ 808443 w 808443"/>
              <a:gd name="connsiteY4" fmla="*/ 1569920 h 1650764"/>
              <a:gd name="connsiteX5" fmla="*/ 727599 w 808443"/>
              <a:gd name="connsiteY5" fmla="*/ 1650764 h 1650764"/>
              <a:gd name="connsiteX6" fmla="*/ 80844 w 808443"/>
              <a:gd name="connsiteY6" fmla="*/ 1650764 h 1650764"/>
              <a:gd name="connsiteX7" fmla="*/ 0 w 808443"/>
              <a:gd name="connsiteY7" fmla="*/ 1569920 h 1650764"/>
              <a:gd name="connsiteX8" fmla="*/ 0 w 808443"/>
              <a:gd name="connsiteY8" fmla="*/ 80844 h 1650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8443" h="1650764">
                <a:moveTo>
                  <a:pt x="0" y="80844"/>
                </a:moveTo>
                <a:cubicBezTo>
                  <a:pt x="0" y="36195"/>
                  <a:pt x="36195" y="0"/>
                  <a:pt x="80844" y="0"/>
                </a:cubicBezTo>
                <a:lnTo>
                  <a:pt x="727599" y="0"/>
                </a:lnTo>
                <a:cubicBezTo>
                  <a:pt x="772248" y="0"/>
                  <a:pt x="808443" y="36195"/>
                  <a:pt x="808443" y="80844"/>
                </a:cubicBezTo>
                <a:lnTo>
                  <a:pt x="808443" y="1569920"/>
                </a:lnTo>
                <a:cubicBezTo>
                  <a:pt x="808443" y="1614569"/>
                  <a:pt x="772248" y="1650764"/>
                  <a:pt x="727599" y="1650764"/>
                </a:cubicBezTo>
                <a:lnTo>
                  <a:pt x="80844" y="1650764"/>
                </a:lnTo>
                <a:cubicBezTo>
                  <a:pt x="36195" y="1650764"/>
                  <a:pt x="0" y="1614569"/>
                  <a:pt x="0" y="1569920"/>
                </a:cubicBezTo>
                <a:lnTo>
                  <a:pt x="0" y="80844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258" tIns="92258" rIns="92258" bIns="9225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کلام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6311873" y="5193958"/>
            <a:ext cx="808443" cy="1650764"/>
          </a:xfrm>
          <a:custGeom>
            <a:avLst/>
            <a:gdLst>
              <a:gd name="connsiteX0" fmla="*/ 0 w 808443"/>
              <a:gd name="connsiteY0" fmla="*/ 80844 h 1650764"/>
              <a:gd name="connsiteX1" fmla="*/ 80844 w 808443"/>
              <a:gd name="connsiteY1" fmla="*/ 0 h 1650764"/>
              <a:gd name="connsiteX2" fmla="*/ 727599 w 808443"/>
              <a:gd name="connsiteY2" fmla="*/ 0 h 1650764"/>
              <a:gd name="connsiteX3" fmla="*/ 808443 w 808443"/>
              <a:gd name="connsiteY3" fmla="*/ 80844 h 1650764"/>
              <a:gd name="connsiteX4" fmla="*/ 808443 w 808443"/>
              <a:gd name="connsiteY4" fmla="*/ 1569920 h 1650764"/>
              <a:gd name="connsiteX5" fmla="*/ 727599 w 808443"/>
              <a:gd name="connsiteY5" fmla="*/ 1650764 h 1650764"/>
              <a:gd name="connsiteX6" fmla="*/ 80844 w 808443"/>
              <a:gd name="connsiteY6" fmla="*/ 1650764 h 1650764"/>
              <a:gd name="connsiteX7" fmla="*/ 0 w 808443"/>
              <a:gd name="connsiteY7" fmla="*/ 1569920 h 1650764"/>
              <a:gd name="connsiteX8" fmla="*/ 0 w 808443"/>
              <a:gd name="connsiteY8" fmla="*/ 80844 h 1650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8443" h="1650764">
                <a:moveTo>
                  <a:pt x="0" y="80844"/>
                </a:moveTo>
                <a:cubicBezTo>
                  <a:pt x="0" y="36195"/>
                  <a:pt x="36195" y="0"/>
                  <a:pt x="80844" y="0"/>
                </a:cubicBezTo>
                <a:lnTo>
                  <a:pt x="727599" y="0"/>
                </a:lnTo>
                <a:cubicBezTo>
                  <a:pt x="772248" y="0"/>
                  <a:pt x="808443" y="36195"/>
                  <a:pt x="808443" y="80844"/>
                </a:cubicBezTo>
                <a:lnTo>
                  <a:pt x="808443" y="1569920"/>
                </a:lnTo>
                <a:cubicBezTo>
                  <a:pt x="808443" y="1614569"/>
                  <a:pt x="772248" y="1650764"/>
                  <a:pt x="727599" y="1650764"/>
                </a:cubicBezTo>
                <a:lnTo>
                  <a:pt x="80844" y="1650764"/>
                </a:lnTo>
                <a:cubicBezTo>
                  <a:pt x="36195" y="1650764"/>
                  <a:pt x="0" y="1614569"/>
                  <a:pt x="0" y="1569920"/>
                </a:cubicBezTo>
                <a:lnTo>
                  <a:pt x="0" y="80844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258" tIns="92258" rIns="92258" bIns="9225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فلسفه و حکمت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7154272" y="5193958"/>
            <a:ext cx="808443" cy="1650764"/>
          </a:xfrm>
          <a:custGeom>
            <a:avLst/>
            <a:gdLst>
              <a:gd name="connsiteX0" fmla="*/ 0 w 808443"/>
              <a:gd name="connsiteY0" fmla="*/ 80844 h 1650764"/>
              <a:gd name="connsiteX1" fmla="*/ 80844 w 808443"/>
              <a:gd name="connsiteY1" fmla="*/ 0 h 1650764"/>
              <a:gd name="connsiteX2" fmla="*/ 727599 w 808443"/>
              <a:gd name="connsiteY2" fmla="*/ 0 h 1650764"/>
              <a:gd name="connsiteX3" fmla="*/ 808443 w 808443"/>
              <a:gd name="connsiteY3" fmla="*/ 80844 h 1650764"/>
              <a:gd name="connsiteX4" fmla="*/ 808443 w 808443"/>
              <a:gd name="connsiteY4" fmla="*/ 1569920 h 1650764"/>
              <a:gd name="connsiteX5" fmla="*/ 727599 w 808443"/>
              <a:gd name="connsiteY5" fmla="*/ 1650764 h 1650764"/>
              <a:gd name="connsiteX6" fmla="*/ 80844 w 808443"/>
              <a:gd name="connsiteY6" fmla="*/ 1650764 h 1650764"/>
              <a:gd name="connsiteX7" fmla="*/ 0 w 808443"/>
              <a:gd name="connsiteY7" fmla="*/ 1569920 h 1650764"/>
              <a:gd name="connsiteX8" fmla="*/ 0 w 808443"/>
              <a:gd name="connsiteY8" fmla="*/ 80844 h 1650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8443" h="1650764">
                <a:moveTo>
                  <a:pt x="0" y="80844"/>
                </a:moveTo>
                <a:cubicBezTo>
                  <a:pt x="0" y="36195"/>
                  <a:pt x="36195" y="0"/>
                  <a:pt x="80844" y="0"/>
                </a:cubicBezTo>
                <a:lnTo>
                  <a:pt x="727599" y="0"/>
                </a:lnTo>
                <a:cubicBezTo>
                  <a:pt x="772248" y="0"/>
                  <a:pt x="808443" y="36195"/>
                  <a:pt x="808443" y="80844"/>
                </a:cubicBezTo>
                <a:lnTo>
                  <a:pt x="808443" y="1569920"/>
                </a:lnTo>
                <a:cubicBezTo>
                  <a:pt x="808443" y="1614569"/>
                  <a:pt x="772248" y="1650764"/>
                  <a:pt x="727599" y="1650764"/>
                </a:cubicBezTo>
                <a:lnTo>
                  <a:pt x="80844" y="1650764"/>
                </a:lnTo>
                <a:cubicBezTo>
                  <a:pt x="36195" y="1650764"/>
                  <a:pt x="0" y="1614569"/>
                  <a:pt x="0" y="1569920"/>
                </a:cubicBezTo>
                <a:lnTo>
                  <a:pt x="0" y="80844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258" tIns="92258" rIns="92258" bIns="9225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عرفان و تصوف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8030625" y="3394481"/>
            <a:ext cx="808443" cy="1650764"/>
          </a:xfrm>
          <a:custGeom>
            <a:avLst/>
            <a:gdLst>
              <a:gd name="connsiteX0" fmla="*/ 0 w 808443"/>
              <a:gd name="connsiteY0" fmla="*/ 80844 h 1650764"/>
              <a:gd name="connsiteX1" fmla="*/ 80844 w 808443"/>
              <a:gd name="connsiteY1" fmla="*/ 0 h 1650764"/>
              <a:gd name="connsiteX2" fmla="*/ 727599 w 808443"/>
              <a:gd name="connsiteY2" fmla="*/ 0 h 1650764"/>
              <a:gd name="connsiteX3" fmla="*/ 808443 w 808443"/>
              <a:gd name="connsiteY3" fmla="*/ 80844 h 1650764"/>
              <a:gd name="connsiteX4" fmla="*/ 808443 w 808443"/>
              <a:gd name="connsiteY4" fmla="*/ 1569920 h 1650764"/>
              <a:gd name="connsiteX5" fmla="*/ 727599 w 808443"/>
              <a:gd name="connsiteY5" fmla="*/ 1650764 h 1650764"/>
              <a:gd name="connsiteX6" fmla="*/ 80844 w 808443"/>
              <a:gd name="connsiteY6" fmla="*/ 1650764 h 1650764"/>
              <a:gd name="connsiteX7" fmla="*/ 0 w 808443"/>
              <a:gd name="connsiteY7" fmla="*/ 1569920 h 1650764"/>
              <a:gd name="connsiteX8" fmla="*/ 0 w 808443"/>
              <a:gd name="connsiteY8" fmla="*/ 80844 h 1650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8443" h="1650764">
                <a:moveTo>
                  <a:pt x="0" y="80844"/>
                </a:moveTo>
                <a:cubicBezTo>
                  <a:pt x="0" y="36195"/>
                  <a:pt x="36195" y="0"/>
                  <a:pt x="80844" y="0"/>
                </a:cubicBezTo>
                <a:lnTo>
                  <a:pt x="727599" y="0"/>
                </a:lnTo>
                <a:cubicBezTo>
                  <a:pt x="772248" y="0"/>
                  <a:pt x="808443" y="36195"/>
                  <a:pt x="808443" y="80844"/>
                </a:cubicBezTo>
                <a:lnTo>
                  <a:pt x="808443" y="1569920"/>
                </a:lnTo>
                <a:cubicBezTo>
                  <a:pt x="808443" y="1614569"/>
                  <a:pt x="772248" y="1650764"/>
                  <a:pt x="727599" y="1650764"/>
                </a:cubicBezTo>
                <a:lnTo>
                  <a:pt x="80844" y="1650764"/>
                </a:lnTo>
                <a:cubicBezTo>
                  <a:pt x="36195" y="1650764"/>
                  <a:pt x="0" y="1614569"/>
                  <a:pt x="0" y="1569920"/>
                </a:cubicBezTo>
                <a:lnTo>
                  <a:pt x="0" y="80844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3688" tIns="103688" rIns="103688" bIns="103688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100" b="1" kern="1200" dirty="0" smtClean="0">
                <a:cs typeface="B Mitra" panose="00000400000000000000" pitchFamily="2" charset="-78"/>
              </a:rPr>
              <a:t>ذوق و صنعت</a:t>
            </a:r>
            <a:endParaRPr lang="en-US" sz="2100" b="1" kern="12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4156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265238"/>
          </a:xfrm>
        </p:spPr>
        <p:txBody>
          <a:bodyPr>
            <a:noAutofit/>
          </a:bodyPr>
          <a:lstStyle/>
          <a:p>
            <a:pPr algn="ctr"/>
            <a:r>
              <a:rPr lang="fa-IR" sz="4800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و آخر دعوانا ان الحمدلله رب العالمین</a:t>
            </a:r>
            <a:endParaRPr lang="fa-IR" sz="4800" dirty="0">
              <a:solidFill>
                <a:schemeClr val="accent6">
                  <a:lumMod val="5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403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4267200"/>
          </a:xfrm>
        </p:spPr>
        <p:txBody>
          <a:bodyPr>
            <a:normAutofit/>
          </a:bodyPr>
          <a:lstStyle/>
          <a:p>
            <a:pPr algn="ctr"/>
            <a:r>
              <a:rPr lang="fa-IR" dirty="0">
                <a:cs typeface="B Titr" pitchFamily="2" charset="-78"/>
              </a:rPr>
              <a:t>سیر مطالعاتی آثار شهید مطهری</a:t>
            </a:r>
            <a:br>
              <a:rPr lang="fa-IR" dirty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/>
            </a:r>
            <a:br>
              <a:rPr lang="fa-IR" dirty="0" smtClean="0">
                <a:cs typeface="B Titr" pitchFamily="2" charset="-78"/>
              </a:rPr>
            </a:br>
            <a:r>
              <a:rPr lang="fa-IR" dirty="0">
                <a:cs typeface="B Titr" pitchFamily="2" charset="-78"/>
              </a:rPr>
              <a:t/>
            </a:r>
            <a:br>
              <a:rPr lang="fa-IR" dirty="0">
                <a:cs typeface="B Titr" pitchFamily="2" charset="-78"/>
              </a:rPr>
            </a:br>
            <a:r>
              <a:rPr lang="fa-IR" dirty="0" smtClean="0">
                <a:cs typeface="B Mitra" pitchFamily="2" charset="-78"/>
              </a:rPr>
              <a:t>خدمات متقابل اسلام و ایران</a:t>
            </a:r>
            <a:br>
              <a:rPr lang="fa-IR" dirty="0" smtClean="0">
                <a:cs typeface="B Mitra" pitchFamily="2" charset="-78"/>
              </a:rPr>
            </a:br>
            <a:r>
              <a:rPr lang="fa-IR" sz="2400" dirty="0" smtClean="0">
                <a:cs typeface="B Mitra" pitchFamily="2" charset="-78"/>
              </a:rPr>
              <a:t>پاییز 1399</a:t>
            </a:r>
            <a:endParaRPr lang="fa-IR" sz="24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144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486400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 smtClean="0">
                <a:cs typeface="B Mitra" pitchFamily="2" charset="-78"/>
              </a:rPr>
              <a:t>۱) تالیفش توسط خود استاد انجام </a:t>
            </a:r>
            <a:r>
              <a:rPr lang="fa-IR" sz="3200" b="1" dirty="0">
                <a:cs typeface="B Mitra" pitchFamily="2" charset="-78"/>
              </a:rPr>
              <a:t>شده و چند بار بازبینی شده </a:t>
            </a:r>
            <a:endParaRPr lang="fa-IR" sz="32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cs typeface="B Mitra" pitchFamily="2" charset="-78"/>
              </a:rPr>
              <a:t>در کتابهای قبلی سیر مطالعاتی: جاذبه و دافعه حضرت علی ع، ده‌گفتار، حکمتها و اندرزها، سیری در نهج‌البلاغه، زمان خود ایشان به صورت کتاب منتشر شده، که هیچیک، به یک معنای دقیق، «کتاب تالیفی خود ایشان» نیست. لذا سیر خود ایشان محور بحث خواهد بود.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 smtClean="0">
                <a:cs typeface="B Mitra" pitchFamily="2" charset="-78"/>
              </a:rPr>
              <a:t>۲) همان زمان بسیار پرمراجعه بوده 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cs typeface="B Mitra" pitchFamily="2" charset="-78"/>
              </a:rPr>
              <a:t>حساسیت موضوع</a:t>
            </a:r>
            <a:endParaRPr lang="fa-IR" sz="2000" dirty="0" smtClean="0"/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 smtClean="0">
                <a:cs typeface="B Mitra" pitchFamily="2" charset="-78"/>
              </a:rPr>
              <a:t>۳) درباره پیشگفتار (خود شهید یا انجمن اسلامی مهندسین)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cs typeface="B Mitra" pitchFamily="2" charset="-78"/>
              </a:rPr>
              <a:t>(حتی اگر هم انجمن نوشته حاوی ایده اصلی کتاب است؛ گاه این متن‌ها توسط خود فرد نوشته می‌شود و با امضای انجمن منتشر می گردد)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درباره کتاب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8231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بیان مساله در مقدمه چاپ اول</a:t>
            </a:r>
            <a:endParaRPr lang="fa-IR" dirty="0"/>
          </a:p>
        </p:txBody>
      </p:sp>
      <p:sp>
        <p:nvSpPr>
          <p:cNvPr id="7" name="Freeform 6"/>
          <p:cNvSpPr/>
          <p:nvPr/>
        </p:nvSpPr>
        <p:spPr>
          <a:xfrm>
            <a:off x="4977532" y="1798509"/>
            <a:ext cx="3905234" cy="822581"/>
          </a:xfrm>
          <a:custGeom>
            <a:avLst/>
            <a:gdLst>
              <a:gd name="connsiteX0" fmla="*/ 0 w 3905234"/>
              <a:gd name="connsiteY0" fmla="*/ 82258 h 822581"/>
              <a:gd name="connsiteX1" fmla="*/ 82258 w 3905234"/>
              <a:gd name="connsiteY1" fmla="*/ 0 h 822581"/>
              <a:gd name="connsiteX2" fmla="*/ 3822976 w 3905234"/>
              <a:gd name="connsiteY2" fmla="*/ 0 h 822581"/>
              <a:gd name="connsiteX3" fmla="*/ 3905234 w 3905234"/>
              <a:gd name="connsiteY3" fmla="*/ 82258 h 822581"/>
              <a:gd name="connsiteX4" fmla="*/ 3905234 w 3905234"/>
              <a:gd name="connsiteY4" fmla="*/ 740323 h 822581"/>
              <a:gd name="connsiteX5" fmla="*/ 3822976 w 3905234"/>
              <a:gd name="connsiteY5" fmla="*/ 822581 h 822581"/>
              <a:gd name="connsiteX6" fmla="*/ 82258 w 3905234"/>
              <a:gd name="connsiteY6" fmla="*/ 822581 h 822581"/>
              <a:gd name="connsiteX7" fmla="*/ 0 w 3905234"/>
              <a:gd name="connsiteY7" fmla="*/ 740323 h 822581"/>
              <a:gd name="connsiteX8" fmla="*/ 0 w 3905234"/>
              <a:gd name="connsiteY8" fmla="*/ 82258 h 822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5234" h="822581">
                <a:moveTo>
                  <a:pt x="0" y="82258"/>
                </a:moveTo>
                <a:cubicBezTo>
                  <a:pt x="0" y="36828"/>
                  <a:pt x="36828" y="0"/>
                  <a:pt x="82258" y="0"/>
                </a:cubicBezTo>
                <a:lnTo>
                  <a:pt x="3822976" y="0"/>
                </a:lnTo>
                <a:cubicBezTo>
                  <a:pt x="3868406" y="0"/>
                  <a:pt x="3905234" y="36828"/>
                  <a:pt x="3905234" y="82258"/>
                </a:cubicBezTo>
                <a:lnTo>
                  <a:pt x="3905234" y="740323"/>
                </a:lnTo>
                <a:cubicBezTo>
                  <a:pt x="3905234" y="785753"/>
                  <a:pt x="3868406" y="822581"/>
                  <a:pt x="3822976" y="822581"/>
                </a:cubicBezTo>
                <a:lnTo>
                  <a:pt x="82258" y="822581"/>
                </a:lnTo>
                <a:cubicBezTo>
                  <a:pt x="36828" y="822581"/>
                  <a:pt x="0" y="785753"/>
                  <a:pt x="0" y="740323"/>
                </a:cubicBezTo>
                <a:lnTo>
                  <a:pt x="0" y="82258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9333" tIns="39333" rIns="39333" bIns="39333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اغلب ما مردم ايران مسلمانيم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8" name="Freeform 7"/>
          <p:cNvSpPr/>
          <p:nvPr/>
        </p:nvSpPr>
        <p:spPr>
          <a:xfrm rot="1650191">
            <a:off x="3952688" y="1899722"/>
            <a:ext cx="1086223" cy="118537"/>
          </a:xfrm>
          <a:custGeom>
            <a:avLst/>
            <a:gdLst>
              <a:gd name="connsiteX0" fmla="*/ 0 w 1086223"/>
              <a:gd name="connsiteY0" fmla="*/ 59268 h 118536"/>
              <a:gd name="connsiteX1" fmla="*/ 1086223 w 1086223"/>
              <a:gd name="connsiteY1" fmla="*/ 59268 h 118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86223" h="118536">
                <a:moveTo>
                  <a:pt x="1086223" y="59268"/>
                </a:moveTo>
                <a:lnTo>
                  <a:pt x="0" y="59268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28656" tIns="32113" rIns="528655" bIns="3211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9" name="Freeform 8"/>
          <p:cNvSpPr/>
          <p:nvPr/>
        </p:nvSpPr>
        <p:spPr>
          <a:xfrm>
            <a:off x="108833" y="1296893"/>
            <a:ext cx="3905234" cy="822581"/>
          </a:xfrm>
          <a:custGeom>
            <a:avLst/>
            <a:gdLst>
              <a:gd name="connsiteX0" fmla="*/ 0 w 3905234"/>
              <a:gd name="connsiteY0" fmla="*/ 82258 h 822581"/>
              <a:gd name="connsiteX1" fmla="*/ 82258 w 3905234"/>
              <a:gd name="connsiteY1" fmla="*/ 0 h 822581"/>
              <a:gd name="connsiteX2" fmla="*/ 3822976 w 3905234"/>
              <a:gd name="connsiteY2" fmla="*/ 0 h 822581"/>
              <a:gd name="connsiteX3" fmla="*/ 3905234 w 3905234"/>
              <a:gd name="connsiteY3" fmla="*/ 82258 h 822581"/>
              <a:gd name="connsiteX4" fmla="*/ 3905234 w 3905234"/>
              <a:gd name="connsiteY4" fmla="*/ 740323 h 822581"/>
              <a:gd name="connsiteX5" fmla="*/ 3822976 w 3905234"/>
              <a:gd name="connsiteY5" fmla="*/ 822581 h 822581"/>
              <a:gd name="connsiteX6" fmla="*/ 82258 w 3905234"/>
              <a:gd name="connsiteY6" fmla="*/ 822581 h 822581"/>
              <a:gd name="connsiteX7" fmla="*/ 0 w 3905234"/>
              <a:gd name="connsiteY7" fmla="*/ 740323 h 822581"/>
              <a:gd name="connsiteX8" fmla="*/ 0 w 3905234"/>
              <a:gd name="connsiteY8" fmla="*/ 82258 h 822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5234" h="822581">
                <a:moveTo>
                  <a:pt x="0" y="82258"/>
                </a:moveTo>
                <a:cubicBezTo>
                  <a:pt x="0" y="36828"/>
                  <a:pt x="36828" y="0"/>
                  <a:pt x="82258" y="0"/>
                </a:cubicBezTo>
                <a:lnTo>
                  <a:pt x="3822976" y="0"/>
                </a:lnTo>
                <a:cubicBezTo>
                  <a:pt x="3868406" y="0"/>
                  <a:pt x="3905234" y="36828"/>
                  <a:pt x="3905234" y="82258"/>
                </a:cubicBezTo>
                <a:lnTo>
                  <a:pt x="3905234" y="740323"/>
                </a:lnTo>
                <a:cubicBezTo>
                  <a:pt x="3905234" y="785753"/>
                  <a:pt x="3868406" y="822581"/>
                  <a:pt x="3822976" y="822581"/>
                </a:cubicBezTo>
                <a:lnTo>
                  <a:pt x="82258" y="822581"/>
                </a:lnTo>
                <a:cubicBezTo>
                  <a:pt x="36828" y="822581"/>
                  <a:pt x="0" y="785753"/>
                  <a:pt x="0" y="740323"/>
                </a:cubicBezTo>
                <a:lnTo>
                  <a:pt x="0" y="82258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9333" tIns="39333" rIns="39333" bIns="39333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به اسلام به حكم اين كه مذهب ماست، ايمان و اعتقاد داريم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 rot="19949809">
            <a:off x="3952688" y="2401338"/>
            <a:ext cx="1086223" cy="118537"/>
          </a:xfrm>
          <a:custGeom>
            <a:avLst/>
            <a:gdLst>
              <a:gd name="connsiteX0" fmla="*/ 0 w 1086223"/>
              <a:gd name="connsiteY0" fmla="*/ 59268 h 118536"/>
              <a:gd name="connsiteX1" fmla="*/ 1086223 w 1086223"/>
              <a:gd name="connsiteY1" fmla="*/ 59268 h 118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86223" h="118536">
                <a:moveTo>
                  <a:pt x="1086223" y="59268"/>
                </a:moveTo>
                <a:lnTo>
                  <a:pt x="0" y="59268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28655" tIns="32114" rIns="528656" bIns="32111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1" name="Freeform 10"/>
          <p:cNvSpPr/>
          <p:nvPr/>
        </p:nvSpPr>
        <p:spPr>
          <a:xfrm>
            <a:off x="108833" y="2300124"/>
            <a:ext cx="3905234" cy="822581"/>
          </a:xfrm>
          <a:custGeom>
            <a:avLst/>
            <a:gdLst>
              <a:gd name="connsiteX0" fmla="*/ 0 w 3905234"/>
              <a:gd name="connsiteY0" fmla="*/ 82258 h 822581"/>
              <a:gd name="connsiteX1" fmla="*/ 82258 w 3905234"/>
              <a:gd name="connsiteY1" fmla="*/ 0 h 822581"/>
              <a:gd name="connsiteX2" fmla="*/ 3822976 w 3905234"/>
              <a:gd name="connsiteY2" fmla="*/ 0 h 822581"/>
              <a:gd name="connsiteX3" fmla="*/ 3905234 w 3905234"/>
              <a:gd name="connsiteY3" fmla="*/ 82258 h 822581"/>
              <a:gd name="connsiteX4" fmla="*/ 3905234 w 3905234"/>
              <a:gd name="connsiteY4" fmla="*/ 740323 h 822581"/>
              <a:gd name="connsiteX5" fmla="*/ 3822976 w 3905234"/>
              <a:gd name="connsiteY5" fmla="*/ 822581 h 822581"/>
              <a:gd name="connsiteX6" fmla="*/ 82258 w 3905234"/>
              <a:gd name="connsiteY6" fmla="*/ 822581 h 822581"/>
              <a:gd name="connsiteX7" fmla="*/ 0 w 3905234"/>
              <a:gd name="connsiteY7" fmla="*/ 740323 h 822581"/>
              <a:gd name="connsiteX8" fmla="*/ 0 w 3905234"/>
              <a:gd name="connsiteY8" fmla="*/ 82258 h 822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5234" h="822581">
                <a:moveTo>
                  <a:pt x="0" y="82258"/>
                </a:moveTo>
                <a:cubicBezTo>
                  <a:pt x="0" y="36828"/>
                  <a:pt x="36828" y="0"/>
                  <a:pt x="82258" y="0"/>
                </a:cubicBezTo>
                <a:lnTo>
                  <a:pt x="3822976" y="0"/>
                </a:lnTo>
                <a:cubicBezTo>
                  <a:pt x="3868406" y="0"/>
                  <a:pt x="3905234" y="36828"/>
                  <a:pt x="3905234" y="82258"/>
                </a:cubicBezTo>
                <a:lnTo>
                  <a:pt x="3905234" y="740323"/>
                </a:lnTo>
                <a:cubicBezTo>
                  <a:pt x="3905234" y="785753"/>
                  <a:pt x="3868406" y="822581"/>
                  <a:pt x="3822976" y="822581"/>
                </a:cubicBezTo>
                <a:lnTo>
                  <a:pt x="82258" y="822581"/>
                </a:lnTo>
                <a:cubicBezTo>
                  <a:pt x="36828" y="822581"/>
                  <a:pt x="0" y="785753"/>
                  <a:pt x="0" y="740323"/>
                </a:cubicBezTo>
                <a:lnTo>
                  <a:pt x="0" y="82258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9333" tIns="39333" rIns="39333" bIns="39333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به ايران، به حكم اين‏كه ميهن ماست مهر مى‏ورزيم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933846" y="4545301"/>
            <a:ext cx="2198942" cy="1043997"/>
          </a:xfrm>
          <a:custGeom>
            <a:avLst/>
            <a:gdLst>
              <a:gd name="connsiteX0" fmla="*/ 0 w 2198942"/>
              <a:gd name="connsiteY0" fmla="*/ 104400 h 1043997"/>
              <a:gd name="connsiteX1" fmla="*/ 104400 w 2198942"/>
              <a:gd name="connsiteY1" fmla="*/ 0 h 1043997"/>
              <a:gd name="connsiteX2" fmla="*/ 2094542 w 2198942"/>
              <a:gd name="connsiteY2" fmla="*/ 0 h 1043997"/>
              <a:gd name="connsiteX3" fmla="*/ 2198942 w 2198942"/>
              <a:gd name="connsiteY3" fmla="*/ 104400 h 1043997"/>
              <a:gd name="connsiteX4" fmla="*/ 2198942 w 2198942"/>
              <a:gd name="connsiteY4" fmla="*/ 939597 h 1043997"/>
              <a:gd name="connsiteX5" fmla="*/ 2094542 w 2198942"/>
              <a:gd name="connsiteY5" fmla="*/ 1043997 h 1043997"/>
              <a:gd name="connsiteX6" fmla="*/ 104400 w 2198942"/>
              <a:gd name="connsiteY6" fmla="*/ 1043997 h 1043997"/>
              <a:gd name="connsiteX7" fmla="*/ 0 w 2198942"/>
              <a:gd name="connsiteY7" fmla="*/ 939597 h 1043997"/>
              <a:gd name="connsiteX8" fmla="*/ 0 w 2198942"/>
              <a:gd name="connsiteY8" fmla="*/ 104400 h 1043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98942" h="1043997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2094542" y="0"/>
                </a:lnTo>
                <a:cubicBezTo>
                  <a:pt x="2152201" y="0"/>
                  <a:pt x="2198942" y="46741"/>
                  <a:pt x="2198942" y="104400"/>
                </a:cubicBezTo>
                <a:lnTo>
                  <a:pt x="2198942" y="939597"/>
                </a:lnTo>
                <a:cubicBezTo>
                  <a:pt x="2198942" y="997256"/>
                  <a:pt x="2152201" y="1043997"/>
                  <a:pt x="2094542" y="1043997"/>
                </a:cubicBezTo>
                <a:lnTo>
                  <a:pt x="104400" y="1043997"/>
                </a:lnTo>
                <a:cubicBezTo>
                  <a:pt x="46741" y="1043997"/>
                  <a:pt x="0" y="997256"/>
                  <a:pt x="0" y="939597"/>
                </a:cubicBezTo>
                <a:lnTo>
                  <a:pt x="0" y="1044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solidFill>
                  <a:srgbClr val="FF0000"/>
                </a:solidFill>
                <a:cs typeface="B Mitra" pitchFamily="2" charset="-78"/>
              </a:rPr>
              <a:t>نتیجه: اهمیت فهم مسائل مربوط به اين دو و روابط آن‏ها با يكديگر:</a:t>
            </a:r>
            <a:endParaRPr lang="en-US" sz="2000" kern="1200" dirty="0"/>
          </a:p>
        </p:txBody>
      </p:sp>
      <p:sp>
        <p:nvSpPr>
          <p:cNvPr id="14" name="Freeform 13"/>
          <p:cNvSpPr/>
          <p:nvPr/>
        </p:nvSpPr>
        <p:spPr>
          <a:xfrm rot="3433415">
            <a:off x="5845511" y="4449615"/>
            <a:ext cx="1412173" cy="48030"/>
          </a:xfrm>
          <a:custGeom>
            <a:avLst/>
            <a:gdLst>
              <a:gd name="connsiteX0" fmla="*/ 0 w 1412173"/>
              <a:gd name="connsiteY0" fmla="*/ 24014 h 48029"/>
              <a:gd name="connsiteX1" fmla="*/ 1412173 w 1412173"/>
              <a:gd name="connsiteY1" fmla="*/ 24014 h 48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12173" h="48029">
                <a:moveTo>
                  <a:pt x="1412173" y="24015"/>
                </a:moveTo>
                <a:lnTo>
                  <a:pt x="0" y="24015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3481" tIns="-11290" rIns="683483" bIns="-1128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5" name="Freeform 14"/>
          <p:cNvSpPr/>
          <p:nvPr/>
        </p:nvSpPr>
        <p:spPr>
          <a:xfrm>
            <a:off x="3970407" y="3357960"/>
            <a:ext cx="2198942" cy="1043997"/>
          </a:xfrm>
          <a:custGeom>
            <a:avLst/>
            <a:gdLst>
              <a:gd name="connsiteX0" fmla="*/ 0 w 2198942"/>
              <a:gd name="connsiteY0" fmla="*/ 104400 h 1043997"/>
              <a:gd name="connsiteX1" fmla="*/ 104400 w 2198942"/>
              <a:gd name="connsiteY1" fmla="*/ 0 h 1043997"/>
              <a:gd name="connsiteX2" fmla="*/ 2094542 w 2198942"/>
              <a:gd name="connsiteY2" fmla="*/ 0 h 1043997"/>
              <a:gd name="connsiteX3" fmla="*/ 2198942 w 2198942"/>
              <a:gd name="connsiteY3" fmla="*/ 104400 h 1043997"/>
              <a:gd name="connsiteX4" fmla="*/ 2198942 w 2198942"/>
              <a:gd name="connsiteY4" fmla="*/ 939597 h 1043997"/>
              <a:gd name="connsiteX5" fmla="*/ 2094542 w 2198942"/>
              <a:gd name="connsiteY5" fmla="*/ 1043997 h 1043997"/>
              <a:gd name="connsiteX6" fmla="*/ 104400 w 2198942"/>
              <a:gd name="connsiteY6" fmla="*/ 1043997 h 1043997"/>
              <a:gd name="connsiteX7" fmla="*/ 0 w 2198942"/>
              <a:gd name="connsiteY7" fmla="*/ 939597 h 1043997"/>
              <a:gd name="connsiteX8" fmla="*/ 0 w 2198942"/>
              <a:gd name="connsiteY8" fmla="*/ 104400 h 1043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98942" h="1043997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2094542" y="0"/>
                </a:lnTo>
                <a:cubicBezTo>
                  <a:pt x="2152201" y="0"/>
                  <a:pt x="2198942" y="46741"/>
                  <a:pt x="2198942" y="104400"/>
                </a:cubicBezTo>
                <a:lnTo>
                  <a:pt x="2198942" y="939597"/>
                </a:lnTo>
                <a:cubicBezTo>
                  <a:pt x="2198942" y="997256"/>
                  <a:pt x="2152201" y="1043997"/>
                  <a:pt x="2094542" y="1043997"/>
                </a:cubicBezTo>
                <a:lnTo>
                  <a:pt x="104400" y="1043997"/>
                </a:lnTo>
                <a:cubicBezTo>
                  <a:pt x="46741" y="1043997"/>
                  <a:pt x="0" y="997256"/>
                  <a:pt x="0" y="939597"/>
                </a:cubicBezTo>
                <a:lnTo>
                  <a:pt x="0" y="1044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itchFamily="2" charset="-78"/>
              </a:rPr>
              <a:t>1) آیا احساسات مذهبى و احساسات ايرانى با يكديگر ناسازگار است؟</a:t>
            </a:r>
            <a:endParaRPr lang="fa-IR" sz="2000" b="1" kern="1200" dirty="0">
              <a:cs typeface="B Mitra" pitchFamily="2" charset="-7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205909" y="3855944"/>
            <a:ext cx="764497" cy="48030"/>
          </a:xfrm>
          <a:custGeom>
            <a:avLst/>
            <a:gdLst>
              <a:gd name="connsiteX0" fmla="*/ 0 w 764497"/>
              <a:gd name="connsiteY0" fmla="*/ 24014 h 48029"/>
              <a:gd name="connsiteX1" fmla="*/ 764497 w 764497"/>
              <a:gd name="connsiteY1" fmla="*/ 24014 h 48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4497" h="48029">
                <a:moveTo>
                  <a:pt x="764497" y="24015"/>
                </a:moveTo>
                <a:lnTo>
                  <a:pt x="0" y="24015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5837" tIns="4903" rIns="375836" bIns="4903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7" name="Freeform 16"/>
          <p:cNvSpPr/>
          <p:nvPr/>
        </p:nvSpPr>
        <p:spPr>
          <a:xfrm>
            <a:off x="1006967" y="3357960"/>
            <a:ext cx="2198942" cy="1043997"/>
          </a:xfrm>
          <a:custGeom>
            <a:avLst/>
            <a:gdLst>
              <a:gd name="connsiteX0" fmla="*/ 0 w 2198942"/>
              <a:gd name="connsiteY0" fmla="*/ 104400 h 1043997"/>
              <a:gd name="connsiteX1" fmla="*/ 104400 w 2198942"/>
              <a:gd name="connsiteY1" fmla="*/ 0 h 1043997"/>
              <a:gd name="connsiteX2" fmla="*/ 2094542 w 2198942"/>
              <a:gd name="connsiteY2" fmla="*/ 0 h 1043997"/>
              <a:gd name="connsiteX3" fmla="*/ 2198942 w 2198942"/>
              <a:gd name="connsiteY3" fmla="*/ 104400 h 1043997"/>
              <a:gd name="connsiteX4" fmla="*/ 2198942 w 2198942"/>
              <a:gd name="connsiteY4" fmla="*/ 939597 h 1043997"/>
              <a:gd name="connsiteX5" fmla="*/ 2094542 w 2198942"/>
              <a:gd name="connsiteY5" fmla="*/ 1043997 h 1043997"/>
              <a:gd name="connsiteX6" fmla="*/ 104400 w 2198942"/>
              <a:gd name="connsiteY6" fmla="*/ 1043997 h 1043997"/>
              <a:gd name="connsiteX7" fmla="*/ 0 w 2198942"/>
              <a:gd name="connsiteY7" fmla="*/ 939597 h 1043997"/>
              <a:gd name="connsiteX8" fmla="*/ 0 w 2198942"/>
              <a:gd name="connsiteY8" fmla="*/ 104400 h 1043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98942" h="1043997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2094542" y="0"/>
                </a:lnTo>
                <a:cubicBezTo>
                  <a:pt x="2152201" y="0"/>
                  <a:pt x="2198942" y="46741"/>
                  <a:pt x="2198942" y="104400"/>
                </a:cubicBezTo>
                <a:lnTo>
                  <a:pt x="2198942" y="939597"/>
                </a:lnTo>
                <a:cubicBezTo>
                  <a:pt x="2198942" y="997256"/>
                  <a:pt x="2152201" y="1043997"/>
                  <a:pt x="2094542" y="1043997"/>
                </a:cubicBezTo>
                <a:lnTo>
                  <a:pt x="104400" y="1043997"/>
                </a:lnTo>
                <a:cubicBezTo>
                  <a:pt x="46741" y="1043997"/>
                  <a:pt x="0" y="997256"/>
                  <a:pt x="0" y="939597"/>
                </a:cubicBezTo>
                <a:lnTo>
                  <a:pt x="0" y="1044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itchFamily="2" charset="-78"/>
              </a:rPr>
              <a:t>اسلام و مساله ملیت</a:t>
            </a:r>
            <a:endParaRPr lang="fa-IR" sz="2000" b="1" kern="1200" dirty="0">
              <a:cs typeface="B Mitra" pitchFamily="2" charset="-7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6169349" y="5043285"/>
            <a:ext cx="764497" cy="48030"/>
          </a:xfrm>
          <a:custGeom>
            <a:avLst/>
            <a:gdLst>
              <a:gd name="connsiteX0" fmla="*/ 0 w 764497"/>
              <a:gd name="connsiteY0" fmla="*/ 24014 h 48029"/>
              <a:gd name="connsiteX1" fmla="*/ 764497 w 764497"/>
              <a:gd name="connsiteY1" fmla="*/ 24014 h 48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4497" h="48029">
                <a:moveTo>
                  <a:pt x="764497" y="24015"/>
                </a:moveTo>
                <a:lnTo>
                  <a:pt x="0" y="24015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5836" tIns="4902" rIns="375837" bIns="490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9" name="Freeform 18"/>
          <p:cNvSpPr/>
          <p:nvPr/>
        </p:nvSpPr>
        <p:spPr>
          <a:xfrm>
            <a:off x="3970407" y="4545301"/>
            <a:ext cx="2198942" cy="1043997"/>
          </a:xfrm>
          <a:custGeom>
            <a:avLst/>
            <a:gdLst>
              <a:gd name="connsiteX0" fmla="*/ 0 w 2198942"/>
              <a:gd name="connsiteY0" fmla="*/ 104400 h 1043997"/>
              <a:gd name="connsiteX1" fmla="*/ 104400 w 2198942"/>
              <a:gd name="connsiteY1" fmla="*/ 0 h 1043997"/>
              <a:gd name="connsiteX2" fmla="*/ 2094542 w 2198942"/>
              <a:gd name="connsiteY2" fmla="*/ 0 h 1043997"/>
              <a:gd name="connsiteX3" fmla="*/ 2198942 w 2198942"/>
              <a:gd name="connsiteY3" fmla="*/ 104400 h 1043997"/>
              <a:gd name="connsiteX4" fmla="*/ 2198942 w 2198942"/>
              <a:gd name="connsiteY4" fmla="*/ 939597 h 1043997"/>
              <a:gd name="connsiteX5" fmla="*/ 2094542 w 2198942"/>
              <a:gd name="connsiteY5" fmla="*/ 1043997 h 1043997"/>
              <a:gd name="connsiteX6" fmla="*/ 104400 w 2198942"/>
              <a:gd name="connsiteY6" fmla="*/ 1043997 h 1043997"/>
              <a:gd name="connsiteX7" fmla="*/ 0 w 2198942"/>
              <a:gd name="connsiteY7" fmla="*/ 939597 h 1043997"/>
              <a:gd name="connsiteX8" fmla="*/ 0 w 2198942"/>
              <a:gd name="connsiteY8" fmla="*/ 104400 h 1043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98942" h="1043997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2094542" y="0"/>
                </a:lnTo>
                <a:cubicBezTo>
                  <a:pt x="2152201" y="0"/>
                  <a:pt x="2198942" y="46741"/>
                  <a:pt x="2198942" y="104400"/>
                </a:cubicBezTo>
                <a:lnTo>
                  <a:pt x="2198942" y="939597"/>
                </a:lnTo>
                <a:cubicBezTo>
                  <a:pt x="2198942" y="997256"/>
                  <a:pt x="2152201" y="1043997"/>
                  <a:pt x="2094542" y="1043997"/>
                </a:cubicBezTo>
                <a:lnTo>
                  <a:pt x="104400" y="1043997"/>
                </a:lnTo>
                <a:cubicBezTo>
                  <a:pt x="46741" y="1043997"/>
                  <a:pt x="0" y="997256"/>
                  <a:pt x="0" y="939597"/>
                </a:cubicBezTo>
                <a:lnTo>
                  <a:pt x="0" y="1044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itchFamily="2" charset="-78"/>
              </a:rPr>
              <a:t>2) ورود اسلام به ايران، موهبت بود يا فاجعه؟</a:t>
            </a:r>
            <a:endParaRPr lang="fa-IR" sz="2000" b="1" kern="1200" dirty="0">
              <a:cs typeface="B Mitra" pitchFamily="2" charset="-7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205909" y="5043285"/>
            <a:ext cx="764497" cy="48029"/>
          </a:xfrm>
          <a:custGeom>
            <a:avLst/>
            <a:gdLst>
              <a:gd name="connsiteX0" fmla="*/ 0 w 764497"/>
              <a:gd name="connsiteY0" fmla="*/ 24014 h 48029"/>
              <a:gd name="connsiteX1" fmla="*/ 764497 w 764497"/>
              <a:gd name="connsiteY1" fmla="*/ 24014 h 48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4497" h="48029">
                <a:moveTo>
                  <a:pt x="764497" y="24015"/>
                </a:moveTo>
                <a:lnTo>
                  <a:pt x="0" y="24015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5837" tIns="4902" rIns="375836" bIns="4903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1" name="Freeform 20"/>
          <p:cNvSpPr/>
          <p:nvPr/>
        </p:nvSpPr>
        <p:spPr>
          <a:xfrm>
            <a:off x="1006967" y="4545301"/>
            <a:ext cx="2198942" cy="1043997"/>
          </a:xfrm>
          <a:custGeom>
            <a:avLst/>
            <a:gdLst>
              <a:gd name="connsiteX0" fmla="*/ 0 w 2198942"/>
              <a:gd name="connsiteY0" fmla="*/ 104400 h 1043997"/>
              <a:gd name="connsiteX1" fmla="*/ 104400 w 2198942"/>
              <a:gd name="connsiteY1" fmla="*/ 0 h 1043997"/>
              <a:gd name="connsiteX2" fmla="*/ 2094542 w 2198942"/>
              <a:gd name="connsiteY2" fmla="*/ 0 h 1043997"/>
              <a:gd name="connsiteX3" fmla="*/ 2198942 w 2198942"/>
              <a:gd name="connsiteY3" fmla="*/ 104400 h 1043997"/>
              <a:gd name="connsiteX4" fmla="*/ 2198942 w 2198942"/>
              <a:gd name="connsiteY4" fmla="*/ 939597 h 1043997"/>
              <a:gd name="connsiteX5" fmla="*/ 2094542 w 2198942"/>
              <a:gd name="connsiteY5" fmla="*/ 1043997 h 1043997"/>
              <a:gd name="connsiteX6" fmla="*/ 104400 w 2198942"/>
              <a:gd name="connsiteY6" fmla="*/ 1043997 h 1043997"/>
              <a:gd name="connsiteX7" fmla="*/ 0 w 2198942"/>
              <a:gd name="connsiteY7" fmla="*/ 939597 h 1043997"/>
              <a:gd name="connsiteX8" fmla="*/ 0 w 2198942"/>
              <a:gd name="connsiteY8" fmla="*/ 104400 h 1043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98942" h="1043997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2094542" y="0"/>
                </a:lnTo>
                <a:cubicBezTo>
                  <a:pt x="2152201" y="0"/>
                  <a:pt x="2198942" y="46741"/>
                  <a:pt x="2198942" y="104400"/>
                </a:cubicBezTo>
                <a:lnTo>
                  <a:pt x="2198942" y="939597"/>
                </a:lnTo>
                <a:cubicBezTo>
                  <a:pt x="2198942" y="997256"/>
                  <a:pt x="2152201" y="1043997"/>
                  <a:pt x="2094542" y="1043997"/>
                </a:cubicBezTo>
                <a:lnTo>
                  <a:pt x="104400" y="1043997"/>
                </a:lnTo>
                <a:cubicBezTo>
                  <a:pt x="46741" y="1043997"/>
                  <a:pt x="0" y="997256"/>
                  <a:pt x="0" y="939597"/>
                </a:cubicBezTo>
                <a:lnTo>
                  <a:pt x="0" y="1044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itchFamily="2" charset="-78"/>
              </a:rPr>
              <a:t>خدمات اسلام به ایران</a:t>
            </a:r>
            <a:endParaRPr lang="fa-IR" sz="2000" b="1" kern="1200" dirty="0">
              <a:cs typeface="B Mitra" pitchFamily="2" charset="-78"/>
            </a:endParaRPr>
          </a:p>
        </p:txBody>
      </p:sp>
      <p:sp>
        <p:nvSpPr>
          <p:cNvPr id="22" name="Freeform 21"/>
          <p:cNvSpPr/>
          <p:nvPr/>
        </p:nvSpPr>
        <p:spPr>
          <a:xfrm rot="18166585">
            <a:off x="5845511" y="5636955"/>
            <a:ext cx="1412173" cy="48029"/>
          </a:xfrm>
          <a:custGeom>
            <a:avLst/>
            <a:gdLst>
              <a:gd name="connsiteX0" fmla="*/ 0 w 1412173"/>
              <a:gd name="connsiteY0" fmla="*/ 24014 h 48029"/>
              <a:gd name="connsiteX1" fmla="*/ 1412173 w 1412173"/>
              <a:gd name="connsiteY1" fmla="*/ 24014 h 48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12173" h="48029">
                <a:moveTo>
                  <a:pt x="1412173" y="24015"/>
                </a:moveTo>
                <a:lnTo>
                  <a:pt x="0" y="24015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3481" tIns="-11291" rIns="683483" bIns="-1128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3" name="Freeform 22"/>
          <p:cNvSpPr/>
          <p:nvPr/>
        </p:nvSpPr>
        <p:spPr>
          <a:xfrm>
            <a:off x="3050850" y="5732641"/>
            <a:ext cx="3118498" cy="1043997"/>
          </a:xfrm>
          <a:custGeom>
            <a:avLst/>
            <a:gdLst>
              <a:gd name="connsiteX0" fmla="*/ 0 w 3118498"/>
              <a:gd name="connsiteY0" fmla="*/ 104400 h 1043997"/>
              <a:gd name="connsiteX1" fmla="*/ 104400 w 3118498"/>
              <a:gd name="connsiteY1" fmla="*/ 0 h 1043997"/>
              <a:gd name="connsiteX2" fmla="*/ 3014098 w 3118498"/>
              <a:gd name="connsiteY2" fmla="*/ 0 h 1043997"/>
              <a:gd name="connsiteX3" fmla="*/ 3118498 w 3118498"/>
              <a:gd name="connsiteY3" fmla="*/ 104400 h 1043997"/>
              <a:gd name="connsiteX4" fmla="*/ 3118498 w 3118498"/>
              <a:gd name="connsiteY4" fmla="*/ 939597 h 1043997"/>
              <a:gd name="connsiteX5" fmla="*/ 3014098 w 3118498"/>
              <a:gd name="connsiteY5" fmla="*/ 1043997 h 1043997"/>
              <a:gd name="connsiteX6" fmla="*/ 104400 w 3118498"/>
              <a:gd name="connsiteY6" fmla="*/ 1043997 h 1043997"/>
              <a:gd name="connsiteX7" fmla="*/ 0 w 3118498"/>
              <a:gd name="connsiteY7" fmla="*/ 939597 h 1043997"/>
              <a:gd name="connsiteX8" fmla="*/ 0 w 3118498"/>
              <a:gd name="connsiteY8" fmla="*/ 104400 h 1043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8498" h="1043997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3014098" y="0"/>
                </a:lnTo>
                <a:cubicBezTo>
                  <a:pt x="3071757" y="0"/>
                  <a:pt x="3118498" y="46741"/>
                  <a:pt x="3118498" y="104400"/>
                </a:cubicBezTo>
                <a:lnTo>
                  <a:pt x="3118498" y="939597"/>
                </a:lnTo>
                <a:cubicBezTo>
                  <a:pt x="3118498" y="997256"/>
                  <a:pt x="3071757" y="1043997"/>
                  <a:pt x="3014098" y="1043997"/>
                </a:cubicBezTo>
                <a:lnTo>
                  <a:pt x="104400" y="1043997"/>
                </a:lnTo>
                <a:cubicBezTo>
                  <a:pt x="46741" y="1043997"/>
                  <a:pt x="0" y="997256"/>
                  <a:pt x="0" y="939597"/>
                </a:cubicBezTo>
                <a:lnTo>
                  <a:pt x="0" y="1044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itchFamily="2" charset="-78"/>
              </a:rPr>
              <a:t>3) سهم ما ايرانيان در تمدّن اسلامی چه مقدار؛ و انگيزه ايرانيان از اين خدمات چه بوده است؟</a:t>
            </a:r>
            <a:endParaRPr lang="fa-IR" sz="2000" b="1" kern="1200" dirty="0">
              <a:cs typeface="B Mitra" pitchFamily="2" charset="-78"/>
            </a:endParaRPr>
          </a:p>
        </p:txBody>
      </p:sp>
      <p:sp>
        <p:nvSpPr>
          <p:cNvPr id="24" name="Freeform 23"/>
          <p:cNvSpPr/>
          <p:nvPr/>
        </p:nvSpPr>
        <p:spPr>
          <a:xfrm rot="21406405">
            <a:off x="2579565" y="6243898"/>
            <a:ext cx="471659" cy="48030"/>
          </a:xfrm>
          <a:custGeom>
            <a:avLst/>
            <a:gdLst>
              <a:gd name="connsiteX0" fmla="*/ 0 w 471658"/>
              <a:gd name="connsiteY0" fmla="*/ 24014 h 48029"/>
              <a:gd name="connsiteX1" fmla="*/ 471658 w 471658"/>
              <a:gd name="connsiteY1" fmla="*/ 24014 h 48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1658" h="48029">
                <a:moveTo>
                  <a:pt x="471658" y="24015"/>
                </a:moveTo>
                <a:lnTo>
                  <a:pt x="0" y="24015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737" tIns="12223" rIns="236739" bIns="1222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5" name="Freeform 24"/>
          <p:cNvSpPr/>
          <p:nvPr/>
        </p:nvSpPr>
        <p:spPr>
          <a:xfrm>
            <a:off x="380997" y="5759189"/>
            <a:ext cx="2198942" cy="1043997"/>
          </a:xfrm>
          <a:custGeom>
            <a:avLst/>
            <a:gdLst>
              <a:gd name="connsiteX0" fmla="*/ 0 w 2198942"/>
              <a:gd name="connsiteY0" fmla="*/ 104400 h 1043997"/>
              <a:gd name="connsiteX1" fmla="*/ 104400 w 2198942"/>
              <a:gd name="connsiteY1" fmla="*/ 0 h 1043997"/>
              <a:gd name="connsiteX2" fmla="*/ 2094542 w 2198942"/>
              <a:gd name="connsiteY2" fmla="*/ 0 h 1043997"/>
              <a:gd name="connsiteX3" fmla="*/ 2198942 w 2198942"/>
              <a:gd name="connsiteY3" fmla="*/ 104400 h 1043997"/>
              <a:gd name="connsiteX4" fmla="*/ 2198942 w 2198942"/>
              <a:gd name="connsiteY4" fmla="*/ 939597 h 1043997"/>
              <a:gd name="connsiteX5" fmla="*/ 2094542 w 2198942"/>
              <a:gd name="connsiteY5" fmla="*/ 1043997 h 1043997"/>
              <a:gd name="connsiteX6" fmla="*/ 104400 w 2198942"/>
              <a:gd name="connsiteY6" fmla="*/ 1043997 h 1043997"/>
              <a:gd name="connsiteX7" fmla="*/ 0 w 2198942"/>
              <a:gd name="connsiteY7" fmla="*/ 939597 h 1043997"/>
              <a:gd name="connsiteX8" fmla="*/ 0 w 2198942"/>
              <a:gd name="connsiteY8" fmla="*/ 104400 h 1043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98942" h="1043997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2094542" y="0"/>
                </a:lnTo>
                <a:cubicBezTo>
                  <a:pt x="2152201" y="0"/>
                  <a:pt x="2198942" y="46741"/>
                  <a:pt x="2198942" y="104400"/>
                </a:cubicBezTo>
                <a:lnTo>
                  <a:pt x="2198942" y="939597"/>
                </a:lnTo>
                <a:cubicBezTo>
                  <a:pt x="2198942" y="997256"/>
                  <a:pt x="2152201" y="1043997"/>
                  <a:pt x="2094542" y="1043997"/>
                </a:cubicBezTo>
                <a:lnTo>
                  <a:pt x="104400" y="1043997"/>
                </a:lnTo>
                <a:cubicBezTo>
                  <a:pt x="46741" y="1043997"/>
                  <a:pt x="0" y="997256"/>
                  <a:pt x="0" y="939597"/>
                </a:cubicBezTo>
                <a:lnTo>
                  <a:pt x="0" y="1044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itchFamily="2" charset="-78"/>
              </a:rPr>
              <a:t>خدمات ایران به اسلام</a:t>
            </a:r>
            <a:endParaRPr lang="fa-IR" sz="2000" b="1" kern="1200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411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4724400"/>
          </a:xfrm>
        </p:spPr>
        <p:txBody>
          <a:bodyPr>
            <a:no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1800" b="1" dirty="0" smtClean="0">
                <a:solidFill>
                  <a:srgbClr val="FF0000"/>
                </a:solidFill>
                <a:cs typeface="B Mitra" pitchFamily="2" charset="-78"/>
              </a:rPr>
              <a:t>مساله وارداتی: 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1800" b="1" dirty="0" smtClean="0">
                <a:cs typeface="B Mitra" pitchFamily="2" charset="-78"/>
              </a:rPr>
              <a:t>محور ملیت ما چیست؟ عنصر نژادی و اسلافی مربوط به ماقبل ۱۴ قرن اخیر یا عنصر فکری، مذهبی و سنن اجتماعی و فرهنگی ۱۴ قرن اخیر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1800" b="1" dirty="0" smtClean="0">
                <a:solidFill>
                  <a:srgbClr val="C00000"/>
                </a:solidFill>
                <a:cs typeface="B Mitra" pitchFamily="2" charset="-78"/>
              </a:rPr>
              <a:t>ثمره بحث: </a:t>
            </a:r>
            <a:r>
              <a:rPr lang="fa-IR" sz="1800" b="1" dirty="0" smtClean="0">
                <a:cs typeface="B Mitra" pitchFamily="2" charset="-78"/>
              </a:rPr>
              <a:t>راه و روش آینده‌مان را بر کدام مدار قرار دهیم؟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1800" b="1" dirty="0" smtClean="0">
                <a:solidFill>
                  <a:srgbClr val="0070C0"/>
                </a:solidFill>
                <a:cs typeface="B Mitra" pitchFamily="2" charset="-78"/>
              </a:rPr>
              <a:t>نحوه ورود شهید مطهری:‌افق راه‌حل معلوم است (تعارض نیست؛ اما اگر تعارض باشد، واقعا کدام)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1800" b="1" dirty="0" smtClean="0">
                <a:solidFill>
                  <a:srgbClr val="C00000"/>
                </a:solidFill>
                <a:cs typeface="B Mitra" pitchFamily="2" charset="-78"/>
              </a:rPr>
              <a:t>تاریخچه </a:t>
            </a:r>
            <a:r>
              <a:rPr lang="fa-IR" sz="1800" b="1" dirty="0">
                <a:solidFill>
                  <a:srgbClr val="C00000"/>
                </a:solidFill>
                <a:cs typeface="B Mitra" pitchFamily="2" charset="-78"/>
              </a:rPr>
              <a:t>و سابقه: </a:t>
            </a:r>
            <a:r>
              <a:rPr lang="fa-IR" sz="1800" b="1" dirty="0" smtClean="0">
                <a:solidFill>
                  <a:srgbClr val="C00000"/>
                </a:solidFill>
                <a:cs typeface="B Mitra" pitchFamily="2" charset="-78"/>
              </a:rPr>
              <a:t>(مهم</a:t>
            </a:r>
            <a:r>
              <a:rPr lang="fa-IR" sz="1800" b="1" dirty="0">
                <a:solidFill>
                  <a:srgbClr val="C00000"/>
                </a:solidFill>
                <a:cs typeface="B Mitra" pitchFamily="2" charset="-78"/>
              </a:rPr>
              <a:t>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1800" b="1" dirty="0">
                <a:cs typeface="B Mitra" pitchFamily="2" charset="-78"/>
              </a:rPr>
              <a:t>شروعش از ناسیونالیسم آلمان بود در قرن ۱۹ (پدیده کاملا مدرن است و نژادپرستی</a:t>
            </a:r>
            <a:r>
              <a:rPr lang="fa-IR" sz="1800" b="1" dirty="0" smtClean="0">
                <a:cs typeface="B Mitra" pitchFamily="2" charset="-78"/>
              </a:rPr>
              <a:t>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1800" b="1" dirty="0" smtClean="0">
                <a:solidFill>
                  <a:srgbClr val="C00000"/>
                </a:solidFill>
                <a:cs typeface="B Mitra" pitchFamily="2" charset="-78"/>
              </a:rPr>
              <a:t>معیارهای کلاسیک ناسیونالیسم </a:t>
            </a:r>
            <a:r>
              <a:rPr lang="fa-IR" sz="1800" b="1" dirty="0">
                <a:solidFill>
                  <a:srgbClr val="C00000"/>
                </a:solidFill>
                <a:cs typeface="B Mitra" pitchFamily="2" charset="-78"/>
              </a:rPr>
              <a:t>و نقد آنها: </a:t>
            </a:r>
            <a:r>
              <a:rPr lang="fa-IR" sz="1800" b="1" dirty="0" smtClean="0">
                <a:cs typeface="B Mitra" pitchFamily="2" charset="-78"/>
              </a:rPr>
              <a:t>زبان؛ نژاد؛ سنن؛ شرایط </a:t>
            </a:r>
            <a:r>
              <a:rPr lang="fa-IR" sz="1800" b="1" dirty="0">
                <a:cs typeface="B Mitra" pitchFamily="2" charset="-78"/>
              </a:rPr>
              <a:t>اقلیمی و طبیعی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1800" b="1" dirty="0" smtClean="0">
                <a:solidFill>
                  <a:srgbClr val="C00000"/>
                </a:solidFill>
                <a:cs typeface="B Mitra" pitchFamily="2" charset="-78"/>
              </a:rPr>
              <a:t>نقد محوری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1800" b="1" dirty="0" smtClean="0">
                <a:cs typeface="B Mitra" pitchFamily="2" charset="-78"/>
              </a:rPr>
              <a:t>اینها </a:t>
            </a:r>
            <a:r>
              <a:rPr lang="fa-IR" sz="1800" b="1" dirty="0">
                <a:cs typeface="B Mitra" pitchFamily="2" charset="-78"/>
              </a:rPr>
              <a:t>عناصری برای تعریف ملت‌های موجود است؛ نه شکل‌دهنده اساسی آنها (تفاوت حد و رسم در منطق)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1800" b="1" dirty="0" smtClean="0">
                <a:solidFill>
                  <a:srgbClr val="C00000"/>
                </a:solidFill>
                <a:cs typeface="B Mitra" pitchFamily="2" charset="-78"/>
              </a:rPr>
              <a:t>مساله اصلی چه بود و چه شد؟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914400"/>
          </a:xfrm>
        </p:spPr>
        <p:txBody>
          <a:bodyPr>
            <a:noAutofit/>
          </a:bodyPr>
          <a:lstStyle/>
          <a:p>
            <a:pPr algn="ctr"/>
            <a:r>
              <a:rPr lang="fa-IR" sz="2400" dirty="0" smtClean="0">
                <a:cs typeface="B Titr" pitchFamily="2" charset="-78"/>
              </a:rPr>
              <a:t>پیشگفتار (ایده اصلی کتاب) (۱)</a:t>
            </a:r>
            <a:br>
              <a:rPr lang="fa-IR" sz="2400" dirty="0" smtClean="0">
                <a:cs typeface="B Titr" pitchFamily="2" charset="-78"/>
              </a:rPr>
            </a:br>
            <a:r>
              <a:rPr lang="fa-IR" sz="2400" dirty="0">
                <a:cs typeface="B Mitra" pitchFamily="2" charset="-78"/>
              </a:rPr>
              <a:t>پیدایش ملت‌های جدید در قرن بیستم و طرح مسأله ملیت برای ما و </a:t>
            </a:r>
            <a:r>
              <a:rPr lang="fa-IR" sz="2400" dirty="0" smtClean="0">
                <a:cs typeface="B Mitra" pitchFamily="2" charset="-78"/>
              </a:rPr>
              <a:t>راهکار آن</a:t>
            </a:r>
            <a:endParaRPr lang="fa-IR" sz="2400" dirty="0">
              <a:cs typeface="B Titr" pitchFamily="2" charset="-78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62269116"/>
              </p:ext>
            </p:extLst>
          </p:nvPr>
        </p:nvGraphicFramePr>
        <p:xfrm>
          <a:off x="48491" y="5943600"/>
          <a:ext cx="9067800" cy="68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312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3200" y="3352800"/>
            <a:ext cx="8991600" cy="3505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a-IR" sz="2200" b="1" dirty="0" smtClean="0">
                <a:solidFill>
                  <a:srgbClr val="C00000"/>
                </a:solidFill>
                <a:cs typeface="B Mitra" pitchFamily="2" charset="-78"/>
              </a:rPr>
              <a:t>ثمره </a:t>
            </a:r>
            <a:r>
              <a:rPr lang="fa-IR" sz="2200" b="1" dirty="0">
                <a:solidFill>
                  <a:srgbClr val="C00000"/>
                </a:solidFill>
                <a:cs typeface="B Mitra" pitchFamily="2" charset="-78"/>
              </a:rPr>
              <a:t>این </a:t>
            </a:r>
            <a:r>
              <a:rPr lang="fa-IR" sz="2200" b="1" dirty="0" smtClean="0">
                <a:solidFill>
                  <a:srgbClr val="C00000"/>
                </a:solidFill>
                <a:cs typeface="B Mitra" pitchFamily="2" charset="-78"/>
              </a:rPr>
              <a:t>بحث</a:t>
            </a:r>
          </a:p>
          <a:p>
            <a:pPr marL="109728" indent="0">
              <a:buNone/>
            </a:pPr>
            <a:r>
              <a:rPr lang="fa-IR" sz="2200" b="1" dirty="0" smtClean="0">
                <a:cs typeface="B Mitra" pitchFamily="2" charset="-78"/>
              </a:rPr>
              <a:t>برای </a:t>
            </a:r>
            <a:r>
              <a:rPr lang="fa-IR" sz="2200" b="1" dirty="0">
                <a:cs typeface="B Mitra" pitchFamily="2" charset="-78"/>
              </a:rPr>
              <a:t>حل مساله ملیت، به عنوان روشنفکر مسئول چکار کنیم؟</a:t>
            </a:r>
          </a:p>
          <a:p>
            <a:pPr marL="109728" indent="0">
              <a:buNone/>
            </a:pPr>
            <a:endParaRPr lang="fa-IR" sz="2200" b="1" dirty="0" smtClean="0">
              <a:cs typeface="B Mitra" pitchFamily="2" charset="-78"/>
            </a:endParaRPr>
          </a:p>
          <a:p>
            <a:pPr marL="109728" indent="0">
              <a:buNone/>
            </a:pPr>
            <a:r>
              <a:rPr lang="fa-IR" sz="2200" b="1" dirty="0" smtClean="0">
                <a:cs typeface="B Mitra" pitchFamily="2" charset="-78"/>
              </a:rPr>
              <a:t>مرزهای </a:t>
            </a:r>
            <a:r>
              <a:rPr lang="fa-IR" sz="2200" b="1" dirty="0">
                <a:cs typeface="B Mitra" pitchFamily="2" charset="-78"/>
              </a:rPr>
              <a:t>واقعی (برای استقلال) چه می‌تواند باشد</a:t>
            </a:r>
            <a:r>
              <a:rPr lang="fa-IR" sz="2200" b="1" dirty="0" smtClean="0">
                <a:cs typeface="B Mitra" pitchFamily="2" charset="-78"/>
              </a:rPr>
              <a:t>:</a:t>
            </a:r>
          </a:p>
          <a:p>
            <a:pPr marL="109728" indent="0">
              <a:buNone/>
            </a:pPr>
            <a:r>
              <a:rPr lang="fa-IR" sz="2200" b="1" dirty="0" smtClean="0">
                <a:cs typeface="B Mitra" pitchFamily="2" charset="-78"/>
              </a:rPr>
              <a:t>درد </a:t>
            </a:r>
            <a:r>
              <a:rPr lang="fa-IR" sz="2200" b="1" dirty="0">
                <a:cs typeface="B Mitra" pitchFamily="2" charset="-78"/>
              </a:rPr>
              <a:t>(= آرمان) مشترک + عشق به عدالت و حق و «ازادی وجدان (تقوی)</a:t>
            </a:r>
          </a:p>
          <a:p>
            <a:pPr marL="109728" indent="0">
              <a:buNone/>
            </a:pPr>
            <a:endParaRPr lang="fa-IR" sz="2200" b="1" dirty="0" smtClean="0">
              <a:cs typeface="B Mitra" pitchFamily="2" charset="-78"/>
            </a:endParaRPr>
          </a:p>
          <a:p>
            <a:pPr marL="109728" indent="0">
              <a:buNone/>
            </a:pPr>
            <a:r>
              <a:rPr lang="fa-IR" sz="2200" b="1" dirty="0" smtClean="0">
                <a:cs typeface="B Mitra" pitchFamily="2" charset="-78"/>
              </a:rPr>
              <a:t>ملت </a:t>
            </a:r>
            <a:r>
              <a:rPr lang="fa-IR" sz="2200" b="1" dirty="0">
                <a:cs typeface="B Mitra" pitchFamily="2" charset="-78"/>
              </a:rPr>
              <a:t>واحدی که در حال تولد است، ملت اسلامی </a:t>
            </a:r>
            <a:r>
              <a:rPr lang="fa-IR" sz="2200" b="1" dirty="0" smtClean="0">
                <a:cs typeface="B Mitra" pitchFamily="2" charset="-78"/>
              </a:rPr>
              <a:t>است</a:t>
            </a:r>
          </a:p>
          <a:p>
            <a:pPr marL="109728" indent="0">
              <a:buNone/>
            </a:pPr>
            <a:r>
              <a:rPr lang="fa-IR" sz="2200" b="1" dirty="0" smtClean="0">
                <a:cs typeface="B Mitra" pitchFamily="2" charset="-78"/>
              </a:rPr>
              <a:t>(</a:t>
            </a:r>
            <a:r>
              <a:rPr lang="fa-IR" sz="2200" b="1" dirty="0">
                <a:cs typeface="B Mitra" pitchFamily="2" charset="-78"/>
              </a:rPr>
              <a:t>دردهای مشترک در عرصه انسانیت: کلمه سواء بیننا و بینکم ان لا تعبد الا الله)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914400"/>
          </a:xfrm>
        </p:spPr>
        <p:txBody>
          <a:bodyPr>
            <a:noAutofit/>
          </a:bodyPr>
          <a:lstStyle/>
          <a:p>
            <a:pPr algn="ctr"/>
            <a:r>
              <a:rPr lang="fa-IR" sz="2400" dirty="0" smtClean="0">
                <a:cs typeface="B Titr" pitchFamily="2" charset="-78"/>
              </a:rPr>
              <a:t>پیشگفتار (ایده اصلی کتاب) (۲)</a:t>
            </a:r>
            <a:br>
              <a:rPr lang="fa-IR" sz="2400" dirty="0" smtClean="0">
                <a:cs typeface="B Titr" pitchFamily="2" charset="-78"/>
              </a:rPr>
            </a:br>
            <a:r>
              <a:rPr lang="fa-IR" sz="2400" dirty="0">
                <a:cs typeface="B Mitra" pitchFamily="2" charset="-78"/>
              </a:rPr>
              <a:t>پیدایش ملت‌های جدید در قرن بیستم و طرح مسأله ملیت برای ما و </a:t>
            </a:r>
            <a:r>
              <a:rPr lang="fa-IR" sz="2400" dirty="0" smtClean="0">
                <a:cs typeface="B Mitra" pitchFamily="2" charset="-78"/>
              </a:rPr>
              <a:t>راهکار آن</a:t>
            </a:r>
            <a:endParaRPr lang="fa-IR" sz="2400" dirty="0">
              <a:cs typeface="B Titr" pitchFamily="2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50610787"/>
              </p:ext>
            </p:extLst>
          </p:nvPr>
        </p:nvGraphicFramePr>
        <p:xfrm>
          <a:off x="0" y="1371600"/>
          <a:ext cx="90678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335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686800" cy="5440362"/>
          </a:xfrm>
        </p:spPr>
        <p:txBody>
          <a:bodyPr>
            <a:no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ما ایرانیان در افکار و عقاید انواع روابط و تاثیر و تاثرات داشته و </a:t>
            </a:r>
            <a:r>
              <a:rPr lang="fa-IR" sz="2000" b="1" dirty="0">
                <a:cs typeface="B Mitra" pitchFamily="2" charset="-78"/>
              </a:rPr>
              <a:t>در قبال حقیقت تعصب </a:t>
            </a:r>
            <a:r>
              <a:rPr lang="fa-IR" sz="2000" b="1" dirty="0" smtClean="0">
                <a:cs typeface="B Mitra" pitchFamily="2" charset="-78"/>
              </a:rPr>
              <a:t>نداشتیم؛ اما در قومیت دیگران هضم نشدیم؛ از جمله با اسلام.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تحلیلی از وضعیت اخیر (هجمه و اصرار بر ملیت ایرانی در برابر اسلامی)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در قبال مبارزه با استعمار، چون نمی‌تواند احساسات مذهبی دیگری را به جای احساسات اسلامی بنشاند، می‌خواهد احساسات اسلامی را به ضداسلامی تبدیل کند.</a:t>
            </a:r>
            <a:endParaRPr lang="fa-IR" sz="2000" b="1" dirty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20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2000" b="1" dirty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20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2000" b="1" dirty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ما فعلا به این منطق عالی عقلی و انسانی کاری نداریم و می‌خواهیم با همان منطق احساساتی که شایسته انسان‌های تکامل‌نیافته است وارد بحث شویم. (ملاک ملیت؟ آیا اسلام جزء ‌ملیت ماست؟)</a:t>
            </a:r>
          </a:p>
          <a:p>
            <a:pPr marL="109728" indent="0" algn="ctr">
              <a:spcBef>
                <a:spcPts val="0"/>
              </a:spcBef>
              <a:buNone/>
            </a:pPr>
            <a:r>
              <a:rPr lang="fa-IR" sz="2000" b="1" dirty="0" smtClean="0">
                <a:solidFill>
                  <a:schemeClr val="accent6"/>
                </a:solidFill>
                <a:cs typeface="B Mitra" pitchFamily="2" charset="-78"/>
              </a:rPr>
              <a:t>نکته: روش‌شناسی اندیشه‌های شهید مطهری</a:t>
            </a:r>
          </a:p>
          <a:p>
            <a:pPr marL="109728" indent="0" algn="ctr">
              <a:spcBef>
                <a:spcPts val="0"/>
              </a:spcBef>
              <a:buNone/>
            </a:pPr>
            <a:r>
              <a:rPr lang="fa-IR" sz="2000" b="1" dirty="0" smtClean="0">
                <a:solidFill>
                  <a:schemeClr val="accent6"/>
                </a:solidFill>
                <a:cs typeface="B Mitra" pitchFamily="2" charset="-78"/>
              </a:rPr>
              <a:t>آیا واقعا همین طور شد؛ یا افق منطق عقلی را بر منطق احساسی حاکم کرد؟</a:t>
            </a:r>
            <a:endParaRPr lang="fa-IR" sz="2000" b="1" dirty="0">
              <a:solidFill>
                <a:schemeClr val="accent6"/>
              </a:solidFill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اسلام از نظر ملیت ایرانی (اسلام و ملیت)</a:t>
            </a:r>
            <a:br>
              <a:rPr lang="fa-IR" dirty="0" smtClean="0">
                <a:cs typeface="B Titr" pitchFamily="2" charset="-78"/>
              </a:rPr>
            </a:br>
            <a:r>
              <a:rPr lang="fa-IR" sz="3100" dirty="0" smtClean="0">
                <a:cs typeface="B Titr" pitchFamily="2" charset="-78"/>
              </a:rPr>
              <a:t>(اجرای ایده اصلی)</a:t>
            </a:r>
            <a:endParaRPr lang="fa-IR" sz="3600" dirty="0">
              <a:cs typeface="B Titr" pitchFamily="2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70814172"/>
              </p:ext>
            </p:extLst>
          </p:nvPr>
        </p:nvGraphicFramePr>
        <p:xfrm>
          <a:off x="112568" y="3505200"/>
          <a:ext cx="8918864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069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029200"/>
          </a:xfrm>
        </p:spPr>
        <p:txBody>
          <a:bodyPr>
            <a:no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chemeClr val="accent6"/>
                </a:solidFill>
                <a:cs typeface="B Mitra" pitchFamily="2" charset="-78"/>
              </a:rPr>
              <a:t>روش تغییر میدان بازی: </a:t>
            </a:r>
            <a:r>
              <a:rPr lang="fa-IR" sz="2000" b="1" dirty="0">
                <a:cs typeface="B Mitra" pitchFamily="2" charset="-78"/>
              </a:rPr>
              <a:t>[اهمیت کلمات: «يُحِقُّ اللَّهُ الْحَقَّ بِكَلِماتِه‏»]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تحلیل مفهوم «ملیت» در قبال «ناسیونالیسم»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ملت در قرآن: </a:t>
            </a:r>
            <a:r>
              <a:rPr lang="fa-IR" sz="2000" b="1" dirty="0" smtClean="0">
                <a:cs typeface="B Mitra" pitchFamily="2" charset="-78"/>
              </a:rPr>
              <a:t>یک مجموعه فکری و یک روشی که مردم باید بر طبق آن عمل کنند؛ همان دین.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مهم: این کلمه به رهبران اضافه می‌شود نه پیروان.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عوض شدن معنای این کلمه: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طبقه‌ای از مردم، (در قبال دولت) مجموع مردمی که حکومت و قانون واحد بر آنها حکومت می‌کند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ثمره مهم: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در ناسیونالیسم آنچه واقعا در آغاز معیار بوده، قومیت‌پرستی (نژادپرستی) بود</a:t>
            </a:r>
            <a:r>
              <a:rPr lang="fa-IR" sz="1800" b="1" dirty="0" smtClean="0">
                <a:cs typeface="B Mitra" pitchFamily="2" charset="-78"/>
              </a:rPr>
              <a:t> (</a:t>
            </a:r>
            <a:r>
              <a:rPr lang="fa-IR" sz="1800" b="1" dirty="0" smtClean="0">
                <a:cs typeface="B Mitra" pitchFamily="2" charset="-78"/>
                <a:hlinkClick r:id="rId2"/>
              </a:rPr>
              <a:t>مقاله «ناسیونالیسم» پارسانیا: فصلنامه معرفت، ش۲۵؛ تابستان۱۳۷۷</a:t>
            </a:r>
            <a:r>
              <a:rPr lang="fa-IR" sz="1800" b="1" dirty="0" smtClean="0">
                <a:cs typeface="B Mitra" pitchFamily="2" charset="-78"/>
              </a:rPr>
              <a:t>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اما آنچه امروزه هست،</a:t>
            </a:r>
            <a:r>
              <a:rPr lang="fa-IR" sz="2000" b="1" dirty="0" smtClean="0">
                <a:cs typeface="B Mitra" pitchFamily="2" charset="-78"/>
              </a:rPr>
              <a:t> نه نژاد است، نه زبان، نه فرهنگ؛ بلکه قانون و حکومت واحد است. 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(فریب بزرگ: تحمیل معنای خودساخته)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پس چه چیزی واقعا می‌تواند معیار باشد که بتوان بدان افتخار کرد و مدار وحدت اجتماعی قرار داد؟</a:t>
            </a:r>
            <a:endParaRPr lang="fa-IR" sz="2000" b="1" dirty="0" smtClean="0">
              <a:solidFill>
                <a:srgbClr val="C00000"/>
              </a:solidFill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اسلام از نظر ملیت ایرانی</a:t>
            </a:r>
            <a:br>
              <a:rPr lang="fa-IR" dirty="0" smtClean="0">
                <a:cs typeface="B Titr" pitchFamily="2" charset="-78"/>
              </a:rPr>
            </a:br>
            <a:r>
              <a:rPr lang="fa-IR" sz="3100" dirty="0" smtClean="0">
                <a:cs typeface="B Titr" pitchFamily="2" charset="-78"/>
              </a:rPr>
              <a:t>(ملاک ملیت-۱)</a:t>
            </a:r>
            <a:endParaRPr lang="fa-IR" sz="3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5918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029200"/>
          </a:xfrm>
        </p:spPr>
        <p:txBody>
          <a:bodyPr>
            <a:no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ملاک ملیت چیست؟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ادعای رقیب (۱): </a:t>
            </a:r>
            <a:r>
              <a:rPr lang="fa-IR" sz="2000" b="1" dirty="0" smtClean="0">
                <a:cs typeface="B Mitra" pitchFamily="2" charset="-78"/>
              </a:rPr>
              <a:t>هر چیزی که محصول یا ابداع مردم یک سرزمین است؛ وگرنه اجنبی است.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نقد: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۱) ملت (در این معنای مبتذل) مجموعه‌ای از افراد است و طبیعی است که یک ابداعی را فرد (یا عده‌ای) انجام دهند و فرد (یا عده) </a:t>
            </a:r>
            <a:r>
              <a:rPr lang="fa-IR" sz="2000" b="1" dirty="0">
                <a:cs typeface="B Mitra" pitchFamily="2" charset="-78"/>
              </a:rPr>
              <a:t>دیگری نپذیرند و بدان افتخار </a:t>
            </a:r>
            <a:r>
              <a:rPr lang="fa-IR" sz="2000" b="1" dirty="0" smtClean="0">
                <a:cs typeface="B Mitra" pitchFamily="2" charset="-78"/>
              </a:rPr>
              <a:t>نکنند</a:t>
            </a:r>
            <a:r>
              <a:rPr lang="fa-IR" sz="2000" b="1" dirty="0">
                <a:cs typeface="B Mitra" pitchFamily="2" charset="-78"/>
              </a:rPr>
              <a:t>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(بسیاری اوقات اکثریت همان مردم آن را نمی پذیرند (مثل مانوی در ایران)؛ آیا نادیده گرفته شوند؟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به علاوه </a:t>
            </a:r>
            <a:r>
              <a:rPr lang="fa-IR" sz="2000" b="1" dirty="0" smtClean="0">
                <a:cs typeface="B Mitra" pitchFamily="2" charset="-78"/>
              </a:rPr>
              <a:t>توافق صددرصدی عملا رخ نمی‌دهد؛ و «اکثریت» لزوما «ملت: واحد اجتماعی منسجم» نیست.)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۲) بسیار می‌شود که چیزی از بیرون یک سرزمین می‌آید و مردم آن با روی باز آن را پذیرا می‌شوند؛ و امروزه جزء هویت ملی آنان محسوب می‌شود و بدان افتخار می‌کنند.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ضابطه اول: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چیزی که رنگ یک گروه خاص دیگر را داشته باشد، پذیرش آن اینها را از خود بیگانه می‌کند؛ و نمی‌تواند مایه افتخار برای این ملت شمرده شود. (شروع ناسیونالیسم)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اسلام از نظر ملیت ایرانی</a:t>
            </a:r>
            <a:br>
              <a:rPr lang="fa-IR" dirty="0" smtClean="0">
                <a:cs typeface="B Titr" pitchFamily="2" charset="-78"/>
              </a:rPr>
            </a:br>
            <a:r>
              <a:rPr lang="fa-IR" sz="3100" dirty="0" smtClean="0">
                <a:cs typeface="B Titr" pitchFamily="2" charset="-78"/>
              </a:rPr>
              <a:t>(ملاک ملیت-۲)</a:t>
            </a:r>
            <a:endParaRPr lang="fa-IR" sz="3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1812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607</TotalTime>
  <Words>2110</Words>
  <Application>Microsoft Office PowerPoint</Application>
  <PresentationFormat>On-screen Show (4:3)</PresentationFormat>
  <Paragraphs>242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B Mitra</vt:lpstr>
      <vt:lpstr>B Titr</vt:lpstr>
      <vt:lpstr>Lucida Sans Unicode</vt:lpstr>
      <vt:lpstr>Verdana</vt:lpstr>
      <vt:lpstr>Wingdings</vt:lpstr>
      <vt:lpstr>Wingdings 2</vt:lpstr>
      <vt:lpstr>Wingdings 3</vt:lpstr>
      <vt:lpstr>Concourse</vt:lpstr>
      <vt:lpstr>بسم الله الرحمن الرحیم</vt:lpstr>
      <vt:lpstr>سیر مطالعاتی آثار شهید مطهری   خدمات متقابل اسلام و ایران پاییز 1399</vt:lpstr>
      <vt:lpstr>درباره کتاب</vt:lpstr>
      <vt:lpstr>بیان مساله در مقدمه چاپ اول</vt:lpstr>
      <vt:lpstr>پیشگفتار (ایده اصلی کتاب) (۱) پیدایش ملت‌های جدید در قرن بیستم و طرح مسأله ملیت برای ما و راهکار آن</vt:lpstr>
      <vt:lpstr>پیشگفتار (ایده اصلی کتاب) (۲) پیدایش ملت‌های جدید در قرن بیستم و طرح مسأله ملیت برای ما و راهکار آن</vt:lpstr>
      <vt:lpstr>اسلام از نظر ملیت ایرانی (اسلام و ملیت) (اجرای ایده اصلی)</vt:lpstr>
      <vt:lpstr>اسلام از نظر ملیت ایرانی (ملاک ملیت-۱)</vt:lpstr>
      <vt:lpstr>اسلام از نظر ملیت ایرانی (ملاک ملیت-۲)</vt:lpstr>
      <vt:lpstr>اسلام از نظر ملیت ایرانی (ملاک ملیت-۳)</vt:lpstr>
      <vt:lpstr>اسلام از نظر ملیت ایرانی (تطبیق ملاک ملیت بر اسلام)</vt:lpstr>
      <vt:lpstr>اسلام از نظر ملیت ایرانی (نحوه قبول اسلام توسط ایرانیان)</vt:lpstr>
      <vt:lpstr>خدمات اسلام به ایران (و ایران به اسلام) مقدمه: روش‌شناسی بحث </vt:lpstr>
      <vt:lpstr>خدمات اسلام به ایران الف. نظام فکری  اعتقادی</vt:lpstr>
      <vt:lpstr>خدمات اسلام به ایران الف. سایر نظامات</vt:lpstr>
      <vt:lpstr>خدمات اسلام به ایران ج. کارنامه اسلام</vt:lpstr>
      <vt:lpstr>خدمات ایران به اسلام</vt:lpstr>
      <vt:lpstr>خدمات ایران به اسلام</vt:lpstr>
      <vt:lpstr>و آخر دعوانا ان الحمدلله رب العالمین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mpc</dc:creator>
  <cp:lastModifiedBy>User</cp:lastModifiedBy>
  <cp:revision>70</cp:revision>
  <dcterms:created xsi:type="dcterms:W3CDTF">2015-01-28T18:45:52Z</dcterms:created>
  <dcterms:modified xsi:type="dcterms:W3CDTF">2020-11-26T21:07:24Z</dcterms:modified>
</cp:coreProperties>
</file>