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8" r:id="rId1"/>
  </p:sldMasterIdLst>
  <p:sldIdLst>
    <p:sldId id="257" r:id="rId2"/>
    <p:sldId id="256" r:id="rId3"/>
    <p:sldId id="276" r:id="rId4"/>
    <p:sldId id="279" r:id="rId5"/>
    <p:sldId id="280" r:id="rId6"/>
    <p:sldId id="285" r:id="rId7"/>
    <p:sldId id="283" r:id="rId8"/>
    <p:sldId id="284" r:id="rId9"/>
    <p:sldId id="287" r:id="rId10"/>
    <p:sldId id="289" r:id="rId11"/>
    <p:sldId id="281" r:id="rId12"/>
    <p:sldId id="282" r:id="rId13"/>
    <p:sldId id="275" r:id="rId14"/>
    <p:sldId id="286" r:id="rId15"/>
    <p:sldId id="291" r:id="rId16"/>
    <p:sldId id="288" r:id="rId17"/>
    <p:sldId id="290" r:id="rId18"/>
    <p:sldId id="273"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p:cViewPr varScale="1">
        <p:scale>
          <a:sx n="83" d="100"/>
          <a:sy n="83" d="100"/>
        </p:scale>
        <p:origin x="710"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ED0F69-028D-41B5-BEA9-570A992492B8}" type="doc">
      <dgm:prSet loTypeId="urn:microsoft.com/office/officeart/2005/8/layout/hierarchy2" loCatId="hierarchy" qsTypeId="urn:microsoft.com/office/officeart/2005/8/quickstyle/simple3" qsCatId="simple" csTypeId="urn:microsoft.com/office/officeart/2005/8/colors/accent1_1" csCatId="accent1" phldr="1"/>
      <dgm:spPr/>
      <dgm:t>
        <a:bodyPr/>
        <a:lstStyle/>
        <a:p>
          <a:endParaRPr lang="en-US"/>
        </a:p>
      </dgm:t>
    </dgm:pt>
    <dgm:pt modelId="{349BF19B-C957-4359-BD29-49F58119F517}">
      <dgm:prSet phldrT="[Text]" custT="1"/>
      <dgm:spPr/>
      <dgm:t>
        <a:bodyPr/>
        <a:lstStyle/>
        <a:p>
          <a:r>
            <a:rPr lang="fa-IR" sz="1800" b="1" dirty="0" smtClean="0">
              <a:cs typeface="B Mitra" panose="00000400000000000000" pitchFamily="2" charset="-78"/>
            </a:rPr>
            <a:t>واقعیت</a:t>
          </a:r>
          <a:endParaRPr lang="en-US" sz="1800" b="1" dirty="0">
            <a:cs typeface="B Mitra" panose="00000400000000000000" pitchFamily="2" charset="-78"/>
          </a:endParaRPr>
        </a:p>
      </dgm:t>
    </dgm:pt>
    <dgm:pt modelId="{C048B512-D4C7-4E9F-A462-94EA17E7D5F4}" type="parTrans" cxnId="{14723BCA-1563-4E68-AA9D-107F843393E5}">
      <dgm:prSet/>
      <dgm:spPr/>
      <dgm:t>
        <a:bodyPr/>
        <a:lstStyle/>
        <a:p>
          <a:endParaRPr lang="en-US"/>
        </a:p>
      </dgm:t>
    </dgm:pt>
    <dgm:pt modelId="{84754E6A-0EEF-4151-964B-2E9FEF32848A}" type="sibTrans" cxnId="{14723BCA-1563-4E68-AA9D-107F843393E5}">
      <dgm:prSet/>
      <dgm:spPr/>
      <dgm:t>
        <a:bodyPr/>
        <a:lstStyle/>
        <a:p>
          <a:endParaRPr lang="en-US"/>
        </a:p>
      </dgm:t>
    </dgm:pt>
    <dgm:pt modelId="{8A859973-F1D6-436A-AABB-588B0678790E}">
      <dgm:prSet phldrT="[Text]" custT="1"/>
      <dgm:spPr/>
      <dgm:t>
        <a:bodyPr/>
        <a:lstStyle/>
        <a:p>
          <a:r>
            <a:rPr lang="fa-IR" sz="1800" b="1" dirty="0" smtClean="0">
              <a:cs typeface="B Mitra" panose="00000400000000000000" pitchFamily="2" charset="-78"/>
            </a:rPr>
            <a:t>مقام ثبوت</a:t>
          </a:r>
          <a:endParaRPr lang="en-US" sz="1800" b="1" dirty="0">
            <a:cs typeface="B Mitra" panose="00000400000000000000" pitchFamily="2" charset="-78"/>
          </a:endParaRPr>
        </a:p>
      </dgm:t>
    </dgm:pt>
    <dgm:pt modelId="{B6BE6A46-8ABE-41F0-AFF8-8D05934F3B21}" type="parTrans" cxnId="{BC9047C2-E674-4056-B789-A7022832F9CA}">
      <dgm:prSet/>
      <dgm:spPr/>
      <dgm:t>
        <a:bodyPr/>
        <a:lstStyle/>
        <a:p>
          <a:endParaRPr lang="en-US"/>
        </a:p>
      </dgm:t>
    </dgm:pt>
    <dgm:pt modelId="{05C40912-8392-4ABC-AD80-1011EC70EC1A}" type="sibTrans" cxnId="{BC9047C2-E674-4056-B789-A7022832F9CA}">
      <dgm:prSet/>
      <dgm:spPr/>
      <dgm:t>
        <a:bodyPr/>
        <a:lstStyle/>
        <a:p>
          <a:endParaRPr lang="en-US"/>
        </a:p>
      </dgm:t>
    </dgm:pt>
    <dgm:pt modelId="{5A375CBB-307B-4138-ADB0-68F1B6D91312}">
      <dgm:prSet phldrT="[Text]" custT="1"/>
      <dgm:spPr/>
      <dgm:t>
        <a:bodyPr/>
        <a:lstStyle/>
        <a:p>
          <a:r>
            <a:rPr lang="fa-IR" sz="1800" b="1" dirty="0" smtClean="0">
              <a:cs typeface="B Mitra" panose="00000400000000000000" pitchFamily="2" charset="-78"/>
            </a:rPr>
            <a:t>مقام اثبات</a:t>
          </a:r>
          <a:endParaRPr lang="en-US" sz="1800" b="1" dirty="0">
            <a:cs typeface="B Mitra" panose="00000400000000000000" pitchFamily="2" charset="-78"/>
          </a:endParaRPr>
        </a:p>
      </dgm:t>
    </dgm:pt>
    <dgm:pt modelId="{FFDCEA28-23E9-45D8-A8B9-C797E000FF9E}" type="parTrans" cxnId="{2C95540C-BB21-46ED-976A-079D86746570}">
      <dgm:prSet/>
      <dgm:spPr/>
      <dgm:t>
        <a:bodyPr/>
        <a:lstStyle/>
        <a:p>
          <a:endParaRPr lang="en-US"/>
        </a:p>
      </dgm:t>
    </dgm:pt>
    <dgm:pt modelId="{C47438C1-A5D4-40D9-B9DD-F1C71F9A74BA}" type="sibTrans" cxnId="{2C95540C-BB21-46ED-976A-079D86746570}">
      <dgm:prSet/>
      <dgm:spPr/>
      <dgm:t>
        <a:bodyPr/>
        <a:lstStyle/>
        <a:p>
          <a:endParaRPr lang="en-US"/>
        </a:p>
      </dgm:t>
    </dgm:pt>
    <dgm:pt modelId="{64243E75-7978-4677-BEDF-8C7EBF5DDC47}">
      <dgm:prSet phldrT="[Text]" custT="1"/>
      <dgm:spPr/>
      <dgm:t>
        <a:bodyPr/>
        <a:lstStyle/>
        <a:p>
          <a:r>
            <a:rPr lang="fa-IR" sz="1800" b="1" dirty="0" smtClean="0">
              <a:cs typeface="B Mitra" panose="00000400000000000000" pitchFamily="2" charset="-78"/>
            </a:rPr>
            <a:t>معرفی توسط پدیدآورنده‌اش</a:t>
          </a:r>
          <a:endParaRPr lang="en-US" sz="1800" b="1" dirty="0">
            <a:cs typeface="B Mitra" panose="00000400000000000000" pitchFamily="2" charset="-78"/>
          </a:endParaRPr>
        </a:p>
      </dgm:t>
    </dgm:pt>
    <dgm:pt modelId="{3571FB74-FA6A-486A-8984-09158B2CDD0C}" type="parTrans" cxnId="{1EA45CD7-1542-4C4A-92CC-542050492114}">
      <dgm:prSet/>
      <dgm:spPr/>
      <dgm:t>
        <a:bodyPr/>
        <a:lstStyle/>
        <a:p>
          <a:endParaRPr lang="en-US"/>
        </a:p>
      </dgm:t>
    </dgm:pt>
    <dgm:pt modelId="{99D91268-EBDA-4203-BCB9-4DADBEE53820}" type="sibTrans" cxnId="{1EA45CD7-1542-4C4A-92CC-542050492114}">
      <dgm:prSet/>
      <dgm:spPr/>
      <dgm:t>
        <a:bodyPr/>
        <a:lstStyle/>
        <a:p>
          <a:endParaRPr lang="en-US"/>
        </a:p>
      </dgm:t>
    </dgm:pt>
    <dgm:pt modelId="{2604A41E-FDAE-4A93-8464-10C5DEA08D3D}">
      <dgm:prSet phldrT="[Text]" custT="1"/>
      <dgm:spPr/>
      <dgm:t>
        <a:bodyPr/>
        <a:lstStyle/>
        <a:p>
          <a:r>
            <a:rPr lang="fa-IR" sz="1800" b="1" dirty="0" smtClean="0">
              <a:cs typeface="B Mitra" panose="00000400000000000000" pitchFamily="2" charset="-78"/>
            </a:rPr>
            <a:t>فهم جمعی تاریخی از آن</a:t>
          </a:r>
          <a:endParaRPr lang="en-US" sz="1800" b="1" dirty="0">
            <a:cs typeface="B Mitra" panose="00000400000000000000" pitchFamily="2" charset="-78"/>
          </a:endParaRPr>
        </a:p>
      </dgm:t>
    </dgm:pt>
    <dgm:pt modelId="{234068E3-5F7C-4451-BFD2-329873E78D33}" type="parTrans" cxnId="{740EA342-4D47-4C1A-AB29-483CCA7386C6}">
      <dgm:prSet/>
      <dgm:spPr/>
      <dgm:t>
        <a:bodyPr/>
        <a:lstStyle/>
        <a:p>
          <a:endParaRPr lang="en-US"/>
        </a:p>
      </dgm:t>
    </dgm:pt>
    <dgm:pt modelId="{6B1D4392-4378-4C24-A68C-683260B2C472}" type="sibTrans" cxnId="{740EA342-4D47-4C1A-AB29-483CCA7386C6}">
      <dgm:prSet/>
      <dgm:spPr/>
      <dgm:t>
        <a:bodyPr/>
        <a:lstStyle/>
        <a:p>
          <a:endParaRPr lang="en-US"/>
        </a:p>
      </dgm:t>
    </dgm:pt>
    <dgm:pt modelId="{1F77DC3A-00FD-4005-8A03-E9A558DB2F52}">
      <dgm:prSet phldrT="[Text]" custT="1"/>
      <dgm:spPr/>
      <dgm:t>
        <a:bodyPr/>
        <a:lstStyle/>
        <a:p>
          <a:r>
            <a:rPr lang="fa-IR" sz="1800" b="1" dirty="0" smtClean="0">
              <a:cs typeface="B Mitra" panose="00000400000000000000" pitchFamily="2" charset="-78"/>
            </a:rPr>
            <a:t>فهم شخصی مخاطب از آن</a:t>
          </a:r>
          <a:endParaRPr lang="en-US" sz="1800" b="1" dirty="0">
            <a:cs typeface="B Mitra" panose="00000400000000000000" pitchFamily="2" charset="-78"/>
          </a:endParaRPr>
        </a:p>
      </dgm:t>
    </dgm:pt>
    <dgm:pt modelId="{EB6BA25D-8692-4CAE-9DA4-AA7669B94E40}" type="parTrans" cxnId="{98507C6A-FBD1-4620-A342-E37E960A29E9}">
      <dgm:prSet/>
      <dgm:spPr/>
      <dgm:t>
        <a:bodyPr/>
        <a:lstStyle/>
        <a:p>
          <a:endParaRPr lang="en-US"/>
        </a:p>
      </dgm:t>
    </dgm:pt>
    <dgm:pt modelId="{D5B6403B-B7C3-47D5-9BAD-DD2E15C7E0E7}" type="sibTrans" cxnId="{98507C6A-FBD1-4620-A342-E37E960A29E9}">
      <dgm:prSet/>
      <dgm:spPr/>
      <dgm:t>
        <a:bodyPr/>
        <a:lstStyle/>
        <a:p>
          <a:endParaRPr lang="en-US"/>
        </a:p>
      </dgm:t>
    </dgm:pt>
    <dgm:pt modelId="{CE40CF40-86A0-49DE-8B89-410102FAA27F}">
      <dgm:prSet phldrT="[Text]" custT="1"/>
      <dgm:spPr/>
      <dgm:t>
        <a:bodyPr/>
        <a:lstStyle/>
        <a:p>
          <a:r>
            <a:rPr lang="fa-IR" sz="1800" b="1" dirty="0" smtClean="0">
              <a:cs typeface="B Mitra" panose="00000400000000000000" pitchFamily="2" charset="-78"/>
            </a:rPr>
            <a:t>مبنای ایمان</a:t>
          </a:r>
          <a:endParaRPr lang="en-US" sz="1800" b="1" dirty="0">
            <a:cs typeface="B Mitra" panose="00000400000000000000" pitchFamily="2" charset="-78"/>
          </a:endParaRPr>
        </a:p>
      </dgm:t>
    </dgm:pt>
    <dgm:pt modelId="{07FDEA1D-8B50-41C0-BCF1-82EBA679BDC5}" type="parTrans" cxnId="{7ADD5E15-8580-4950-9859-4B6C3B94E890}">
      <dgm:prSet/>
      <dgm:spPr/>
      <dgm:t>
        <a:bodyPr/>
        <a:lstStyle/>
        <a:p>
          <a:endParaRPr lang="en-US"/>
        </a:p>
      </dgm:t>
    </dgm:pt>
    <dgm:pt modelId="{FD3036D0-BC46-4FCE-B859-56BA0599D7F4}" type="sibTrans" cxnId="{7ADD5E15-8580-4950-9859-4B6C3B94E890}">
      <dgm:prSet/>
      <dgm:spPr/>
      <dgm:t>
        <a:bodyPr/>
        <a:lstStyle/>
        <a:p>
          <a:endParaRPr lang="en-US"/>
        </a:p>
      </dgm:t>
    </dgm:pt>
    <dgm:pt modelId="{339E1659-5BE1-472C-A778-5FF9D419E6B0}">
      <dgm:prSet phldrT="[Text]" custT="1"/>
      <dgm:spPr/>
      <dgm:t>
        <a:bodyPr/>
        <a:lstStyle/>
        <a:p>
          <a:r>
            <a:rPr lang="fa-IR" sz="1800" b="1" dirty="0" smtClean="0">
              <a:cs typeface="B Mitra" panose="00000400000000000000" pitchFamily="2" charset="-78"/>
            </a:rPr>
            <a:t>مبنای پیشبرد بحث</a:t>
          </a:r>
          <a:endParaRPr lang="en-US" sz="1800" b="1" dirty="0">
            <a:cs typeface="B Mitra" panose="00000400000000000000" pitchFamily="2" charset="-78"/>
          </a:endParaRPr>
        </a:p>
      </dgm:t>
    </dgm:pt>
    <dgm:pt modelId="{BB0D400A-9145-45C1-BE0E-D2DCADA78DCA}" type="parTrans" cxnId="{893D5766-F978-48A8-844B-C733E4860FEA}">
      <dgm:prSet/>
      <dgm:spPr/>
      <dgm:t>
        <a:bodyPr/>
        <a:lstStyle/>
        <a:p>
          <a:endParaRPr lang="en-US"/>
        </a:p>
      </dgm:t>
    </dgm:pt>
    <dgm:pt modelId="{53F327D9-F55F-4C43-961E-DB74DBFE09B6}" type="sibTrans" cxnId="{893D5766-F978-48A8-844B-C733E4860FEA}">
      <dgm:prSet/>
      <dgm:spPr/>
      <dgm:t>
        <a:bodyPr/>
        <a:lstStyle/>
        <a:p>
          <a:endParaRPr lang="en-US"/>
        </a:p>
      </dgm:t>
    </dgm:pt>
    <dgm:pt modelId="{46D76E8C-BC0B-4E66-8676-0095AFF28A34}">
      <dgm:prSet phldrT="[Text]" custT="1"/>
      <dgm:spPr/>
      <dgm:t>
        <a:bodyPr/>
        <a:lstStyle/>
        <a:p>
          <a:r>
            <a:rPr lang="fa-IR" sz="1800" b="1" dirty="0" smtClean="0">
              <a:cs typeface="B Mitra" panose="00000400000000000000" pitchFamily="2" charset="-78"/>
            </a:rPr>
            <a:t>فهم توسط دیگران</a:t>
          </a:r>
          <a:endParaRPr lang="en-US" sz="1800" b="1" dirty="0">
            <a:cs typeface="B Mitra" panose="00000400000000000000" pitchFamily="2" charset="-78"/>
          </a:endParaRPr>
        </a:p>
      </dgm:t>
    </dgm:pt>
    <dgm:pt modelId="{9FBB58E8-40AF-4E08-9EC5-D69C8381F066}" type="parTrans" cxnId="{36C08143-C65C-4F2D-8D86-23030927AA02}">
      <dgm:prSet/>
      <dgm:spPr/>
      <dgm:t>
        <a:bodyPr/>
        <a:lstStyle/>
        <a:p>
          <a:endParaRPr lang="en-US"/>
        </a:p>
      </dgm:t>
    </dgm:pt>
    <dgm:pt modelId="{CEC12CA3-BD51-43BB-8C49-0A986ED1C71C}" type="sibTrans" cxnId="{36C08143-C65C-4F2D-8D86-23030927AA02}">
      <dgm:prSet/>
      <dgm:spPr/>
      <dgm:t>
        <a:bodyPr/>
        <a:lstStyle/>
        <a:p>
          <a:endParaRPr lang="en-US"/>
        </a:p>
      </dgm:t>
    </dgm:pt>
    <dgm:pt modelId="{9D33300A-3DEF-41EE-ABE6-38E5A6E3269C}" type="pres">
      <dgm:prSet presAssocID="{F5ED0F69-028D-41B5-BEA9-570A992492B8}" presName="diagram" presStyleCnt="0">
        <dgm:presLayoutVars>
          <dgm:chPref val="1"/>
          <dgm:dir val="rev"/>
          <dgm:animOne val="branch"/>
          <dgm:animLvl val="lvl"/>
          <dgm:resizeHandles val="exact"/>
        </dgm:presLayoutVars>
      </dgm:prSet>
      <dgm:spPr/>
      <dgm:t>
        <a:bodyPr/>
        <a:lstStyle/>
        <a:p>
          <a:endParaRPr lang="en-US"/>
        </a:p>
      </dgm:t>
    </dgm:pt>
    <dgm:pt modelId="{6A80B25F-7866-4394-837B-0854C05927FD}" type="pres">
      <dgm:prSet presAssocID="{349BF19B-C957-4359-BD29-49F58119F517}" presName="root1" presStyleCnt="0"/>
      <dgm:spPr/>
      <dgm:t>
        <a:bodyPr/>
        <a:lstStyle/>
        <a:p>
          <a:endParaRPr lang="en-US"/>
        </a:p>
      </dgm:t>
    </dgm:pt>
    <dgm:pt modelId="{644190F2-D8AF-489C-87E1-B97F27AAF0E3}" type="pres">
      <dgm:prSet presAssocID="{349BF19B-C957-4359-BD29-49F58119F517}" presName="LevelOneTextNode" presStyleLbl="node0" presStyleIdx="0" presStyleCnt="1">
        <dgm:presLayoutVars>
          <dgm:chPref val="3"/>
        </dgm:presLayoutVars>
      </dgm:prSet>
      <dgm:spPr/>
      <dgm:t>
        <a:bodyPr/>
        <a:lstStyle/>
        <a:p>
          <a:endParaRPr lang="en-US"/>
        </a:p>
      </dgm:t>
    </dgm:pt>
    <dgm:pt modelId="{99214E8A-2910-4BB7-98BF-777891C8AD0E}" type="pres">
      <dgm:prSet presAssocID="{349BF19B-C957-4359-BD29-49F58119F517}" presName="level2hierChild" presStyleCnt="0"/>
      <dgm:spPr/>
      <dgm:t>
        <a:bodyPr/>
        <a:lstStyle/>
        <a:p>
          <a:endParaRPr lang="en-US"/>
        </a:p>
      </dgm:t>
    </dgm:pt>
    <dgm:pt modelId="{E20B9B64-39A9-4E0C-AE26-C7E77E5BF325}" type="pres">
      <dgm:prSet presAssocID="{B6BE6A46-8ABE-41F0-AFF8-8D05934F3B21}" presName="conn2-1" presStyleLbl="parChTrans1D2" presStyleIdx="0" presStyleCnt="2"/>
      <dgm:spPr/>
      <dgm:t>
        <a:bodyPr/>
        <a:lstStyle/>
        <a:p>
          <a:endParaRPr lang="en-US"/>
        </a:p>
      </dgm:t>
    </dgm:pt>
    <dgm:pt modelId="{3DDE705E-DCBB-469F-B590-A8B628B11421}" type="pres">
      <dgm:prSet presAssocID="{B6BE6A46-8ABE-41F0-AFF8-8D05934F3B21}" presName="connTx" presStyleLbl="parChTrans1D2" presStyleIdx="0" presStyleCnt="2"/>
      <dgm:spPr/>
      <dgm:t>
        <a:bodyPr/>
        <a:lstStyle/>
        <a:p>
          <a:endParaRPr lang="en-US"/>
        </a:p>
      </dgm:t>
    </dgm:pt>
    <dgm:pt modelId="{060E3DA3-D0DE-49D0-8D69-B9E2101C1F55}" type="pres">
      <dgm:prSet presAssocID="{8A859973-F1D6-436A-AABB-588B0678790E}" presName="root2" presStyleCnt="0"/>
      <dgm:spPr/>
      <dgm:t>
        <a:bodyPr/>
        <a:lstStyle/>
        <a:p>
          <a:endParaRPr lang="en-US"/>
        </a:p>
      </dgm:t>
    </dgm:pt>
    <dgm:pt modelId="{0F3F66AB-D563-4D2D-BFB8-0789C61C69E6}" type="pres">
      <dgm:prSet presAssocID="{8A859973-F1D6-436A-AABB-588B0678790E}" presName="LevelTwoTextNode" presStyleLbl="node2" presStyleIdx="0" presStyleCnt="2">
        <dgm:presLayoutVars>
          <dgm:chPref val="3"/>
        </dgm:presLayoutVars>
      </dgm:prSet>
      <dgm:spPr/>
      <dgm:t>
        <a:bodyPr/>
        <a:lstStyle/>
        <a:p>
          <a:endParaRPr lang="en-US"/>
        </a:p>
      </dgm:t>
    </dgm:pt>
    <dgm:pt modelId="{46227337-2E01-4EB2-9ADF-2C29E4DC9BC8}" type="pres">
      <dgm:prSet presAssocID="{8A859973-F1D6-436A-AABB-588B0678790E}" presName="level3hierChild" presStyleCnt="0"/>
      <dgm:spPr/>
      <dgm:t>
        <a:bodyPr/>
        <a:lstStyle/>
        <a:p>
          <a:endParaRPr lang="en-US"/>
        </a:p>
      </dgm:t>
    </dgm:pt>
    <dgm:pt modelId="{84C19EDE-95AC-4FA9-B5BB-7EB8E606A6E7}" type="pres">
      <dgm:prSet presAssocID="{FFDCEA28-23E9-45D8-A8B9-C797E000FF9E}" presName="conn2-1" presStyleLbl="parChTrans1D2" presStyleIdx="1" presStyleCnt="2"/>
      <dgm:spPr/>
      <dgm:t>
        <a:bodyPr/>
        <a:lstStyle/>
        <a:p>
          <a:endParaRPr lang="en-US"/>
        </a:p>
      </dgm:t>
    </dgm:pt>
    <dgm:pt modelId="{108E81E5-6EF7-477C-B6D5-ECA698C1DF15}" type="pres">
      <dgm:prSet presAssocID="{FFDCEA28-23E9-45D8-A8B9-C797E000FF9E}" presName="connTx" presStyleLbl="parChTrans1D2" presStyleIdx="1" presStyleCnt="2"/>
      <dgm:spPr/>
      <dgm:t>
        <a:bodyPr/>
        <a:lstStyle/>
        <a:p>
          <a:endParaRPr lang="en-US"/>
        </a:p>
      </dgm:t>
    </dgm:pt>
    <dgm:pt modelId="{038E5055-1705-4A67-BB5B-B3FBE6F25CD5}" type="pres">
      <dgm:prSet presAssocID="{5A375CBB-307B-4138-ADB0-68F1B6D91312}" presName="root2" presStyleCnt="0"/>
      <dgm:spPr/>
      <dgm:t>
        <a:bodyPr/>
        <a:lstStyle/>
        <a:p>
          <a:endParaRPr lang="en-US"/>
        </a:p>
      </dgm:t>
    </dgm:pt>
    <dgm:pt modelId="{2967E09A-3D30-40A7-8606-11A69E45CCC1}" type="pres">
      <dgm:prSet presAssocID="{5A375CBB-307B-4138-ADB0-68F1B6D91312}" presName="LevelTwoTextNode" presStyleLbl="node2" presStyleIdx="1" presStyleCnt="2">
        <dgm:presLayoutVars>
          <dgm:chPref val="3"/>
        </dgm:presLayoutVars>
      </dgm:prSet>
      <dgm:spPr/>
      <dgm:t>
        <a:bodyPr/>
        <a:lstStyle/>
        <a:p>
          <a:endParaRPr lang="en-US"/>
        </a:p>
      </dgm:t>
    </dgm:pt>
    <dgm:pt modelId="{D33C8E3D-46E1-4C68-A31B-C7BD168CB570}" type="pres">
      <dgm:prSet presAssocID="{5A375CBB-307B-4138-ADB0-68F1B6D91312}" presName="level3hierChild" presStyleCnt="0"/>
      <dgm:spPr/>
      <dgm:t>
        <a:bodyPr/>
        <a:lstStyle/>
        <a:p>
          <a:endParaRPr lang="en-US"/>
        </a:p>
      </dgm:t>
    </dgm:pt>
    <dgm:pt modelId="{162F10CC-E51A-45AA-9CB8-95DD4BDA5C8E}" type="pres">
      <dgm:prSet presAssocID="{3571FB74-FA6A-486A-8984-09158B2CDD0C}" presName="conn2-1" presStyleLbl="parChTrans1D3" presStyleIdx="0" presStyleCnt="2"/>
      <dgm:spPr/>
      <dgm:t>
        <a:bodyPr/>
        <a:lstStyle/>
        <a:p>
          <a:endParaRPr lang="en-US"/>
        </a:p>
      </dgm:t>
    </dgm:pt>
    <dgm:pt modelId="{5BF19094-4A5B-4B06-89CC-601C65E10BC1}" type="pres">
      <dgm:prSet presAssocID="{3571FB74-FA6A-486A-8984-09158B2CDD0C}" presName="connTx" presStyleLbl="parChTrans1D3" presStyleIdx="0" presStyleCnt="2"/>
      <dgm:spPr/>
      <dgm:t>
        <a:bodyPr/>
        <a:lstStyle/>
        <a:p>
          <a:endParaRPr lang="en-US"/>
        </a:p>
      </dgm:t>
    </dgm:pt>
    <dgm:pt modelId="{55927DAE-15FD-4217-A916-AA4137B1853F}" type="pres">
      <dgm:prSet presAssocID="{64243E75-7978-4677-BEDF-8C7EBF5DDC47}" presName="root2" presStyleCnt="0"/>
      <dgm:spPr/>
      <dgm:t>
        <a:bodyPr/>
        <a:lstStyle/>
        <a:p>
          <a:endParaRPr lang="en-US"/>
        </a:p>
      </dgm:t>
    </dgm:pt>
    <dgm:pt modelId="{8CEC3071-37E7-4248-B7F0-56AB0BE4B0D8}" type="pres">
      <dgm:prSet presAssocID="{64243E75-7978-4677-BEDF-8C7EBF5DDC47}" presName="LevelTwoTextNode" presStyleLbl="node3" presStyleIdx="0" presStyleCnt="2">
        <dgm:presLayoutVars>
          <dgm:chPref val="3"/>
        </dgm:presLayoutVars>
      </dgm:prSet>
      <dgm:spPr/>
      <dgm:t>
        <a:bodyPr/>
        <a:lstStyle/>
        <a:p>
          <a:endParaRPr lang="en-US"/>
        </a:p>
      </dgm:t>
    </dgm:pt>
    <dgm:pt modelId="{D1E7B1C2-4716-4105-BB38-E7347BF64182}" type="pres">
      <dgm:prSet presAssocID="{64243E75-7978-4677-BEDF-8C7EBF5DDC47}" presName="level3hierChild" presStyleCnt="0"/>
      <dgm:spPr/>
      <dgm:t>
        <a:bodyPr/>
        <a:lstStyle/>
        <a:p>
          <a:endParaRPr lang="en-US"/>
        </a:p>
      </dgm:t>
    </dgm:pt>
    <dgm:pt modelId="{3F49E28A-68AA-4D0C-BC2F-27068D3A6EF4}" type="pres">
      <dgm:prSet presAssocID="{9FBB58E8-40AF-4E08-9EC5-D69C8381F066}" presName="conn2-1" presStyleLbl="parChTrans1D3" presStyleIdx="1" presStyleCnt="2"/>
      <dgm:spPr/>
      <dgm:t>
        <a:bodyPr/>
        <a:lstStyle/>
        <a:p>
          <a:endParaRPr lang="en-US"/>
        </a:p>
      </dgm:t>
    </dgm:pt>
    <dgm:pt modelId="{3597AC1F-BC12-4DF7-A32C-03B10F00ED3D}" type="pres">
      <dgm:prSet presAssocID="{9FBB58E8-40AF-4E08-9EC5-D69C8381F066}" presName="connTx" presStyleLbl="parChTrans1D3" presStyleIdx="1" presStyleCnt="2"/>
      <dgm:spPr/>
      <dgm:t>
        <a:bodyPr/>
        <a:lstStyle/>
        <a:p>
          <a:endParaRPr lang="en-US"/>
        </a:p>
      </dgm:t>
    </dgm:pt>
    <dgm:pt modelId="{2BA9D206-FBEF-4B55-AFF7-0FC33C0617A1}" type="pres">
      <dgm:prSet presAssocID="{46D76E8C-BC0B-4E66-8676-0095AFF28A34}" presName="root2" presStyleCnt="0"/>
      <dgm:spPr/>
      <dgm:t>
        <a:bodyPr/>
        <a:lstStyle/>
        <a:p>
          <a:endParaRPr lang="en-US"/>
        </a:p>
      </dgm:t>
    </dgm:pt>
    <dgm:pt modelId="{7FFA43F4-5DB3-4751-B733-DC3E942178AF}" type="pres">
      <dgm:prSet presAssocID="{46D76E8C-BC0B-4E66-8676-0095AFF28A34}" presName="LevelTwoTextNode" presStyleLbl="node3" presStyleIdx="1" presStyleCnt="2">
        <dgm:presLayoutVars>
          <dgm:chPref val="3"/>
        </dgm:presLayoutVars>
      </dgm:prSet>
      <dgm:spPr/>
      <dgm:t>
        <a:bodyPr/>
        <a:lstStyle/>
        <a:p>
          <a:endParaRPr lang="en-US"/>
        </a:p>
      </dgm:t>
    </dgm:pt>
    <dgm:pt modelId="{86910373-50D7-4135-8556-1E4F9EB12BF8}" type="pres">
      <dgm:prSet presAssocID="{46D76E8C-BC0B-4E66-8676-0095AFF28A34}" presName="level3hierChild" presStyleCnt="0"/>
      <dgm:spPr/>
      <dgm:t>
        <a:bodyPr/>
        <a:lstStyle/>
        <a:p>
          <a:endParaRPr lang="en-US"/>
        </a:p>
      </dgm:t>
    </dgm:pt>
    <dgm:pt modelId="{DFDF0011-8D9C-4814-BA29-152FA992BD60}" type="pres">
      <dgm:prSet presAssocID="{EB6BA25D-8692-4CAE-9DA4-AA7669B94E40}" presName="conn2-1" presStyleLbl="parChTrans1D4" presStyleIdx="0" presStyleCnt="4"/>
      <dgm:spPr/>
      <dgm:t>
        <a:bodyPr/>
        <a:lstStyle/>
        <a:p>
          <a:endParaRPr lang="en-US"/>
        </a:p>
      </dgm:t>
    </dgm:pt>
    <dgm:pt modelId="{18B795CC-DCA8-417D-AC1E-A9FD28C56ACB}" type="pres">
      <dgm:prSet presAssocID="{EB6BA25D-8692-4CAE-9DA4-AA7669B94E40}" presName="connTx" presStyleLbl="parChTrans1D4" presStyleIdx="0" presStyleCnt="4"/>
      <dgm:spPr/>
      <dgm:t>
        <a:bodyPr/>
        <a:lstStyle/>
        <a:p>
          <a:endParaRPr lang="en-US"/>
        </a:p>
      </dgm:t>
    </dgm:pt>
    <dgm:pt modelId="{B58AFD6D-80BE-419C-8F63-095DC9E6ADCE}" type="pres">
      <dgm:prSet presAssocID="{1F77DC3A-00FD-4005-8A03-E9A558DB2F52}" presName="root2" presStyleCnt="0"/>
      <dgm:spPr/>
      <dgm:t>
        <a:bodyPr/>
        <a:lstStyle/>
        <a:p>
          <a:endParaRPr lang="en-US"/>
        </a:p>
      </dgm:t>
    </dgm:pt>
    <dgm:pt modelId="{CFCDEF12-EDBF-4C31-912D-BFBCC2C5B4C8}" type="pres">
      <dgm:prSet presAssocID="{1F77DC3A-00FD-4005-8A03-E9A558DB2F52}" presName="LevelTwoTextNode" presStyleLbl="node4" presStyleIdx="0" presStyleCnt="4">
        <dgm:presLayoutVars>
          <dgm:chPref val="3"/>
        </dgm:presLayoutVars>
      </dgm:prSet>
      <dgm:spPr/>
      <dgm:t>
        <a:bodyPr/>
        <a:lstStyle/>
        <a:p>
          <a:endParaRPr lang="en-US"/>
        </a:p>
      </dgm:t>
    </dgm:pt>
    <dgm:pt modelId="{8D0DF13D-68BD-4851-BB13-8F3F58EA50BE}" type="pres">
      <dgm:prSet presAssocID="{1F77DC3A-00FD-4005-8A03-E9A558DB2F52}" presName="level3hierChild" presStyleCnt="0"/>
      <dgm:spPr/>
      <dgm:t>
        <a:bodyPr/>
        <a:lstStyle/>
        <a:p>
          <a:endParaRPr lang="en-US"/>
        </a:p>
      </dgm:t>
    </dgm:pt>
    <dgm:pt modelId="{09010493-31FC-4303-900C-0A966D51C01F}" type="pres">
      <dgm:prSet presAssocID="{07FDEA1D-8B50-41C0-BCF1-82EBA679BDC5}" presName="conn2-1" presStyleLbl="parChTrans1D4" presStyleIdx="1" presStyleCnt="4"/>
      <dgm:spPr/>
      <dgm:t>
        <a:bodyPr/>
        <a:lstStyle/>
        <a:p>
          <a:endParaRPr lang="en-US"/>
        </a:p>
      </dgm:t>
    </dgm:pt>
    <dgm:pt modelId="{26755690-C7DA-4D60-B5AB-8AB20AFDE009}" type="pres">
      <dgm:prSet presAssocID="{07FDEA1D-8B50-41C0-BCF1-82EBA679BDC5}" presName="connTx" presStyleLbl="parChTrans1D4" presStyleIdx="1" presStyleCnt="4"/>
      <dgm:spPr/>
      <dgm:t>
        <a:bodyPr/>
        <a:lstStyle/>
        <a:p>
          <a:endParaRPr lang="en-US"/>
        </a:p>
      </dgm:t>
    </dgm:pt>
    <dgm:pt modelId="{5D9266C2-5E04-485F-9B0B-B503F7FB76A0}" type="pres">
      <dgm:prSet presAssocID="{CE40CF40-86A0-49DE-8B89-410102FAA27F}" presName="root2" presStyleCnt="0"/>
      <dgm:spPr/>
      <dgm:t>
        <a:bodyPr/>
        <a:lstStyle/>
        <a:p>
          <a:endParaRPr lang="en-US"/>
        </a:p>
      </dgm:t>
    </dgm:pt>
    <dgm:pt modelId="{A9DA1679-4A69-47F0-9F84-BCADF23F72AB}" type="pres">
      <dgm:prSet presAssocID="{CE40CF40-86A0-49DE-8B89-410102FAA27F}" presName="LevelTwoTextNode" presStyleLbl="node4" presStyleIdx="1" presStyleCnt="4">
        <dgm:presLayoutVars>
          <dgm:chPref val="3"/>
        </dgm:presLayoutVars>
      </dgm:prSet>
      <dgm:spPr/>
      <dgm:t>
        <a:bodyPr/>
        <a:lstStyle/>
        <a:p>
          <a:endParaRPr lang="en-US"/>
        </a:p>
      </dgm:t>
    </dgm:pt>
    <dgm:pt modelId="{10A2CF54-272E-4FA9-BD94-BB45B2ADF8ED}" type="pres">
      <dgm:prSet presAssocID="{CE40CF40-86A0-49DE-8B89-410102FAA27F}" presName="level3hierChild" presStyleCnt="0"/>
      <dgm:spPr/>
      <dgm:t>
        <a:bodyPr/>
        <a:lstStyle/>
        <a:p>
          <a:endParaRPr lang="en-US"/>
        </a:p>
      </dgm:t>
    </dgm:pt>
    <dgm:pt modelId="{578E9B15-E521-4D54-A3A2-D738485AEC52}" type="pres">
      <dgm:prSet presAssocID="{234068E3-5F7C-4451-BFD2-329873E78D33}" presName="conn2-1" presStyleLbl="parChTrans1D4" presStyleIdx="2" presStyleCnt="4"/>
      <dgm:spPr/>
      <dgm:t>
        <a:bodyPr/>
        <a:lstStyle/>
        <a:p>
          <a:endParaRPr lang="en-US"/>
        </a:p>
      </dgm:t>
    </dgm:pt>
    <dgm:pt modelId="{2A6B0942-B61D-417C-B913-1A014AAA857F}" type="pres">
      <dgm:prSet presAssocID="{234068E3-5F7C-4451-BFD2-329873E78D33}" presName="connTx" presStyleLbl="parChTrans1D4" presStyleIdx="2" presStyleCnt="4"/>
      <dgm:spPr/>
      <dgm:t>
        <a:bodyPr/>
        <a:lstStyle/>
        <a:p>
          <a:endParaRPr lang="en-US"/>
        </a:p>
      </dgm:t>
    </dgm:pt>
    <dgm:pt modelId="{CE18F135-A43D-4282-865C-9E04F93FD8E9}" type="pres">
      <dgm:prSet presAssocID="{2604A41E-FDAE-4A93-8464-10C5DEA08D3D}" presName="root2" presStyleCnt="0"/>
      <dgm:spPr/>
      <dgm:t>
        <a:bodyPr/>
        <a:lstStyle/>
        <a:p>
          <a:endParaRPr lang="en-US"/>
        </a:p>
      </dgm:t>
    </dgm:pt>
    <dgm:pt modelId="{BFE3F9BA-8A4A-4740-B681-491AE5621DA9}" type="pres">
      <dgm:prSet presAssocID="{2604A41E-FDAE-4A93-8464-10C5DEA08D3D}" presName="LevelTwoTextNode" presStyleLbl="node4" presStyleIdx="2" presStyleCnt="4">
        <dgm:presLayoutVars>
          <dgm:chPref val="3"/>
        </dgm:presLayoutVars>
      </dgm:prSet>
      <dgm:spPr/>
      <dgm:t>
        <a:bodyPr/>
        <a:lstStyle/>
        <a:p>
          <a:endParaRPr lang="en-US"/>
        </a:p>
      </dgm:t>
    </dgm:pt>
    <dgm:pt modelId="{DCB87170-58C0-43A2-8145-CB1E127433AD}" type="pres">
      <dgm:prSet presAssocID="{2604A41E-FDAE-4A93-8464-10C5DEA08D3D}" presName="level3hierChild" presStyleCnt="0"/>
      <dgm:spPr/>
      <dgm:t>
        <a:bodyPr/>
        <a:lstStyle/>
        <a:p>
          <a:endParaRPr lang="en-US"/>
        </a:p>
      </dgm:t>
    </dgm:pt>
    <dgm:pt modelId="{47F3D4A7-2F1C-428E-986E-D794711D1EF0}" type="pres">
      <dgm:prSet presAssocID="{BB0D400A-9145-45C1-BE0E-D2DCADA78DCA}" presName="conn2-1" presStyleLbl="parChTrans1D4" presStyleIdx="3" presStyleCnt="4"/>
      <dgm:spPr/>
      <dgm:t>
        <a:bodyPr/>
        <a:lstStyle/>
        <a:p>
          <a:endParaRPr lang="en-US"/>
        </a:p>
      </dgm:t>
    </dgm:pt>
    <dgm:pt modelId="{40923FA0-0C9C-4683-989F-5F30B412F8D9}" type="pres">
      <dgm:prSet presAssocID="{BB0D400A-9145-45C1-BE0E-D2DCADA78DCA}" presName="connTx" presStyleLbl="parChTrans1D4" presStyleIdx="3" presStyleCnt="4"/>
      <dgm:spPr/>
      <dgm:t>
        <a:bodyPr/>
        <a:lstStyle/>
        <a:p>
          <a:endParaRPr lang="en-US"/>
        </a:p>
      </dgm:t>
    </dgm:pt>
    <dgm:pt modelId="{E01A1E2A-BE55-458D-838D-592899A4A890}" type="pres">
      <dgm:prSet presAssocID="{339E1659-5BE1-472C-A778-5FF9D419E6B0}" presName="root2" presStyleCnt="0"/>
      <dgm:spPr/>
      <dgm:t>
        <a:bodyPr/>
        <a:lstStyle/>
        <a:p>
          <a:endParaRPr lang="en-US"/>
        </a:p>
      </dgm:t>
    </dgm:pt>
    <dgm:pt modelId="{4E6E39DC-2BE5-4A82-8B0C-0235F76F8754}" type="pres">
      <dgm:prSet presAssocID="{339E1659-5BE1-472C-A778-5FF9D419E6B0}" presName="LevelTwoTextNode" presStyleLbl="node4" presStyleIdx="3" presStyleCnt="4">
        <dgm:presLayoutVars>
          <dgm:chPref val="3"/>
        </dgm:presLayoutVars>
      </dgm:prSet>
      <dgm:spPr/>
      <dgm:t>
        <a:bodyPr/>
        <a:lstStyle/>
        <a:p>
          <a:endParaRPr lang="en-US"/>
        </a:p>
      </dgm:t>
    </dgm:pt>
    <dgm:pt modelId="{39E0238D-4F69-446B-91B7-A75EF7855894}" type="pres">
      <dgm:prSet presAssocID="{339E1659-5BE1-472C-A778-5FF9D419E6B0}" presName="level3hierChild" presStyleCnt="0"/>
      <dgm:spPr/>
      <dgm:t>
        <a:bodyPr/>
        <a:lstStyle/>
        <a:p>
          <a:endParaRPr lang="en-US"/>
        </a:p>
      </dgm:t>
    </dgm:pt>
  </dgm:ptLst>
  <dgm:cxnLst>
    <dgm:cxn modelId="{84B6001F-88D5-460D-A86A-8061666F2BDE}" type="presOf" srcId="{234068E3-5F7C-4451-BFD2-329873E78D33}" destId="{578E9B15-E521-4D54-A3A2-D738485AEC52}" srcOrd="0" destOrd="0" presId="urn:microsoft.com/office/officeart/2005/8/layout/hierarchy2"/>
    <dgm:cxn modelId="{ACB569E3-544C-4AD4-944C-FE9B4E57C68E}" type="presOf" srcId="{2604A41E-FDAE-4A93-8464-10C5DEA08D3D}" destId="{BFE3F9BA-8A4A-4740-B681-491AE5621DA9}" srcOrd="0" destOrd="0" presId="urn:microsoft.com/office/officeart/2005/8/layout/hierarchy2"/>
    <dgm:cxn modelId="{5005BF4F-4DAB-402B-AF5E-270BF6AEFD28}" type="presOf" srcId="{1F77DC3A-00FD-4005-8A03-E9A558DB2F52}" destId="{CFCDEF12-EDBF-4C31-912D-BFBCC2C5B4C8}" srcOrd="0" destOrd="0" presId="urn:microsoft.com/office/officeart/2005/8/layout/hierarchy2"/>
    <dgm:cxn modelId="{98507C6A-FBD1-4620-A342-E37E960A29E9}" srcId="{46D76E8C-BC0B-4E66-8676-0095AFF28A34}" destId="{1F77DC3A-00FD-4005-8A03-E9A558DB2F52}" srcOrd="0" destOrd="0" parTransId="{EB6BA25D-8692-4CAE-9DA4-AA7669B94E40}" sibTransId="{D5B6403B-B7C3-47D5-9BAD-DD2E15C7E0E7}"/>
    <dgm:cxn modelId="{5AF63622-6BE2-461F-8F6E-78E48713FF25}" type="presOf" srcId="{07FDEA1D-8B50-41C0-BCF1-82EBA679BDC5}" destId="{09010493-31FC-4303-900C-0A966D51C01F}" srcOrd="0" destOrd="0" presId="urn:microsoft.com/office/officeart/2005/8/layout/hierarchy2"/>
    <dgm:cxn modelId="{893D5766-F978-48A8-844B-C733E4860FEA}" srcId="{2604A41E-FDAE-4A93-8464-10C5DEA08D3D}" destId="{339E1659-5BE1-472C-A778-5FF9D419E6B0}" srcOrd="0" destOrd="0" parTransId="{BB0D400A-9145-45C1-BE0E-D2DCADA78DCA}" sibTransId="{53F327D9-F55F-4C43-961E-DB74DBFE09B6}"/>
    <dgm:cxn modelId="{740EA342-4D47-4C1A-AB29-483CCA7386C6}" srcId="{46D76E8C-BC0B-4E66-8676-0095AFF28A34}" destId="{2604A41E-FDAE-4A93-8464-10C5DEA08D3D}" srcOrd="1" destOrd="0" parTransId="{234068E3-5F7C-4451-BFD2-329873E78D33}" sibTransId="{6B1D4392-4378-4C24-A68C-683260B2C472}"/>
    <dgm:cxn modelId="{07278D66-5E90-417A-87E3-E009D2B34572}" type="presOf" srcId="{3571FB74-FA6A-486A-8984-09158B2CDD0C}" destId="{162F10CC-E51A-45AA-9CB8-95DD4BDA5C8E}" srcOrd="0" destOrd="0" presId="urn:microsoft.com/office/officeart/2005/8/layout/hierarchy2"/>
    <dgm:cxn modelId="{57FBA32A-11EF-4642-9657-6DEFC649E117}" type="presOf" srcId="{339E1659-5BE1-472C-A778-5FF9D419E6B0}" destId="{4E6E39DC-2BE5-4A82-8B0C-0235F76F8754}" srcOrd="0" destOrd="0" presId="urn:microsoft.com/office/officeart/2005/8/layout/hierarchy2"/>
    <dgm:cxn modelId="{FA955E02-6710-498D-A7AB-51357564A6F4}" type="presOf" srcId="{3571FB74-FA6A-486A-8984-09158B2CDD0C}" destId="{5BF19094-4A5B-4B06-89CC-601C65E10BC1}" srcOrd="1" destOrd="0" presId="urn:microsoft.com/office/officeart/2005/8/layout/hierarchy2"/>
    <dgm:cxn modelId="{F686A148-822D-4355-92C3-0537EB9DF4B5}" type="presOf" srcId="{8A859973-F1D6-436A-AABB-588B0678790E}" destId="{0F3F66AB-D563-4D2D-BFB8-0789C61C69E6}" srcOrd="0" destOrd="0" presId="urn:microsoft.com/office/officeart/2005/8/layout/hierarchy2"/>
    <dgm:cxn modelId="{1EA45CD7-1542-4C4A-92CC-542050492114}" srcId="{5A375CBB-307B-4138-ADB0-68F1B6D91312}" destId="{64243E75-7978-4677-BEDF-8C7EBF5DDC47}" srcOrd="0" destOrd="0" parTransId="{3571FB74-FA6A-486A-8984-09158B2CDD0C}" sibTransId="{99D91268-EBDA-4203-BCB9-4DADBEE53820}"/>
    <dgm:cxn modelId="{AA0DC2C4-C12E-4AAC-9D1F-DDF7DFCD8B7E}" type="presOf" srcId="{234068E3-5F7C-4451-BFD2-329873E78D33}" destId="{2A6B0942-B61D-417C-B913-1A014AAA857F}" srcOrd="1" destOrd="0" presId="urn:microsoft.com/office/officeart/2005/8/layout/hierarchy2"/>
    <dgm:cxn modelId="{4558884F-6CEE-43AC-97B9-D2ED815CEA94}" type="presOf" srcId="{BB0D400A-9145-45C1-BE0E-D2DCADA78DCA}" destId="{40923FA0-0C9C-4683-989F-5F30B412F8D9}" srcOrd="1" destOrd="0" presId="urn:microsoft.com/office/officeart/2005/8/layout/hierarchy2"/>
    <dgm:cxn modelId="{3E470CA7-9E49-429C-BCCC-BB88C121548C}" type="presOf" srcId="{5A375CBB-307B-4138-ADB0-68F1B6D91312}" destId="{2967E09A-3D30-40A7-8606-11A69E45CCC1}" srcOrd="0" destOrd="0" presId="urn:microsoft.com/office/officeart/2005/8/layout/hierarchy2"/>
    <dgm:cxn modelId="{7FA30EFC-09C8-4364-A30F-42114CC9E709}" type="presOf" srcId="{F5ED0F69-028D-41B5-BEA9-570A992492B8}" destId="{9D33300A-3DEF-41EE-ABE6-38E5A6E3269C}" srcOrd="0" destOrd="0" presId="urn:microsoft.com/office/officeart/2005/8/layout/hierarchy2"/>
    <dgm:cxn modelId="{27582F10-ECFC-4D6E-9245-713E0BF6966B}" type="presOf" srcId="{B6BE6A46-8ABE-41F0-AFF8-8D05934F3B21}" destId="{3DDE705E-DCBB-469F-B590-A8B628B11421}" srcOrd="1" destOrd="0" presId="urn:microsoft.com/office/officeart/2005/8/layout/hierarchy2"/>
    <dgm:cxn modelId="{EF630145-E3E4-44C7-AA69-37F854095B7C}" type="presOf" srcId="{64243E75-7978-4677-BEDF-8C7EBF5DDC47}" destId="{8CEC3071-37E7-4248-B7F0-56AB0BE4B0D8}" srcOrd="0" destOrd="0" presId="urn:microsoft.com/office/officeart/2005/8/layout/hierarchy2"/>
    <dgm:cxn modelId="{97EB53A7-F040-47D3-92A9-BFA1E47115E4}" type="presOf" srcId="{EB6BA25D-8692-4CAE-9DA4-AA7669B94E40}" destId="{18B795CC-DCA8-417D-AC1E-A9FD28C56ACB}" srcOrd="1" destOrd="0" presId="urn:microsoft.com/office/officeart/2005/8/layout/hierarchy2"/>
    <dgm:cxn modelId="{54265727-1AE3-4B93-80A9-DA3342B1F025}" type="presOf" srcId="{349BF19B-C957-4359-BD29-49F58119F517}" destId="{644190F2-D8AF-489C-87E1-B97F27AAF0E3}" srcOrd="0" destOrd="0" presId="urn:microsoft.com/office/officeart/2005/8/layout/hierarchy2"/>
    <dgm:cxn modelId="{238AB432-0480-4077-A121-9B48AC764271}" type="presOf" srcId="{EB6BA25D-8692-4CAE-9DA4-AA7669B94E40}" destId="{DFDF0011-8D9C-4814-BA29-152FA992BD60}" srcOrd="0" destOrd="0" presId="urn:microsoft.com/office/officeart/2005/8/layout/hierarchy2"/>
    <dgm:cxn modelId="{8FB95536-B291-479F-8C2B-684DFCF36C7B}" type="presOf" srcId="{B6BE6A46-8ABE-41F0-AFF8-8D05934F3B21}" destId="{E20B9B64-39A9-4E0C-AE26-C7E77E5BF325}" srcOrd="0" destOrd="0" presId="urn:microsoft.com/office/officeart/2005/8/layout/hierarchy2"/>
    <dgm:cxn modelId="{2C95540C-BB21-46ED-976A-079D86746570}" srcId="{349BF19B-C957-4359-BD29-49F58119F517}" destId="{5A375CBB-307B-4138-ADB0-68F1B6D91312}" srcOrd="1" destOrd="0" parTransId="{FFDCEA28-23E9-45D8-A8B9-C797E000FF9E}" sibTransId="{C47438C1-A5D4-40D9-B9DD-F1C71F9A74BA}"/>
    <dgm:cxn modelId="{E11FCFBC-C5AD-473B-BE68-36D6D421281D}" type="presOf" srcId="{FFDCEA28-23E9-45D8-A8B9-C797E000FF9E}" destId="{84C19EDE-95AC-4FA9-B5BB-7EB8E606A6E7}" srcOrd="0" destOrd="0" presId="urn:microsoft.com/office/officeart/2005/8/layout/hierarchy2"/>
    <dgm:cxn modelId="{63CCE2DB-84B9-486C-94E7-FF4F8C0D5F7B}" type="presOf" srcId="{BB0D400A-9145-45C1-BE0E-D2DCADA78DCA}" destId="{47F3D4A7-2F1C-428E-986E-D794711D1EF0}" srcOrd="0" destOrd="0" presId="urn:microsoft.com/office/officeart/2005/8/layout/hierarchy2"/>
    <dgm:cxn modelId="{7ADD5E15-8580-4950-9859-4B6C3B94E890}" srcId="{1F77DC3A-00FD-4005-8A03-E9A558DB2F52}" destId="{CE40CF40-86A0-49DE-8B89-410102FAA27F}" srcOrd="0" destOrd="0" parTransId="{07FDEA1D-8B50-41C0-BCF1-82EBA679BDC5}" sibTransId="{FD3036D0-BC46-4FCE-B859-56BA0599D7F4}"/>
    <dgm:cxn modelId="{61BB9C47-DAAD-469C-AEDF-E397C24E0ECA}" type="presOf" srcId="{9FBB58E8-40AF-4E08-9EC5-D69C8381F066}" destId="{3F49E28A-68AA-4D0C-BC2F-27068D3A6EF4}" srcOrd="0" destOrd="0" presId="urn:microsoft.com/office/officeart/2005/8/layout/hierarchy2"/>
    <dgm:cxn modelId="{14723BCA-1563-4E68-AA9D-107F843393E5}" srcId="{F5ED0F69-028D-41B5-BEA9-570A992492B8}" destId="{349BF19B-C957-4359-BD29-49F58119F517}" srcOrd="0" destOrd="0" parTransId="{C048B512-D4C7-4E9F-A462-94EA17E7D5F4}" sibTransId="{84754E6A-0EEF-4151-964B-2E9FEF32848A}"/>
    <dgm:cxn modelId="{645D9FD8-2929-4E83-8959-567B2D1291B0}" type="presOf" srcId="{07FDEA1D-8B50-41C0-BCF1-82EBA679BDC5}" destId="{26755690-C7DA-4D60-B5AB-8AB20AFDE009}" srcOrd="1" destOrd="0" presId="urn:microsoft.com/office/officeart/2005/8/layout/hierarchy2"/>
    <dgm:cxn modelId="{75C8A61F-1FD6-4E38-968B-6BC5467D83B2}" type="presOf" srcId="{46D76E8C-BC0B-4E66-8676-0095AFF28A34}" destId="{7FFA43F4-5DB3-4751-B733-DC3E942178AF}" srcOrd="0" destOrd="0" presId="urn:microsoft.com/office/officeart/2005/8/layout/hierarchy2"/>
    <dgm:cxn modelId="{36C08143-C65C-4F2D-8D86-23030927AA02}" srcId="{5A375CBB-307B-4138-ADB0-68F1B6D91312}" destId="{46D76E8C-BC0B-4E66-8676-0095AFF28A34}" srcOrd="1" destOrd="0" parTransId="{9FBB58E8-40AF-4E08-9EC5-D69C8381F066}" sibTransId="{CEC12CA3-BD51-43BB-8C49-0A986ED1C71C}"/>
    <dgm:cxn modelId="{258042A3-60A9-4E15-8B55-F5F6697BEAAA}" type="presOf" srcId="{9FBB58E8-40AF-4E08-9EC5-D69C8381F066}" destId="{3597AC1F-BC12-4DF7-A32C-03B10F00ED3D}" srcOrd="1" destOrd="0" presId="urn:microsoft.com/office/officeart/2005/8/layout/hierarchy2"/>
    <dgm:cxn modelId="{E8793634-0B0A-4092-8180-C4143756C88E}" type="presOf" srcId="{FFDCEA28-23E9-45D8-A8B9-C797E000FF9E}" destId="{108E81E5-6EF7-477C-B6D5-ECA698C1DF15}" srcOrd="1" destOrd="0" presId="urn:microsoft.com/office/officeart/2005/8/layout/hierarchy2"/>
    <dgm:cxn modelId="{A50C20B4-52DC-4290-B9D8-838541C18375}" type="presOf" srcId="{CE40CF40-86A0-49DE-8B89-410102FAA27F}" destId="{A9DA1679-4A69-47F0-9F84-BCADF23F72AB}" srcOrd="0" destOrd="0" presId="urn:microsoft.com/office/officeart/2005/8/layout/hierarchy2"/>
    <dgm:cxn modelId="{BC9047C2-E674-4056-B789-A7022832F9CA}" srcId="{349BF19B-C957-4359-BD29-49F58119F517}" destId="{8A859973-F1D6-436A-AABB-588B0678790E}" srcOrd="0" destOrd="0" parTransId="{B6BE6A46-8ABE-41F0-AFF8-8D05934F3B21}" sibTransId="{05C40912-8392-4ABC-AD80-1011EC70EC1A}"/>
    <dgm:cxn modelId="{0D47BE22-2841-42F0-8706-EBC0E6E157B0}" type="presParOf" srcId="{9D33300A-3DEF-41EE-ABE6-38E5A6E3269C}" destId="{6A80B25F-7866-4394-837B-0854C05927FD}" srcOrd="0" destOrd="0" presId="urn:microsoft.com/office/officeart/2005/8/layout/hierarchy2"/>
    <dgm:cxn modelId="{E9127D56-CB2C-4A0E-9504-E10EC76922ED}" type="presParOf" srcId="{6A80B25F-7866-4394-837B-0854C05927FD}" destId="{644190F2-D8AF-489C-87E1-B97F27AAF0E3}" srcOrd="0" destOrd="0" presId="urn:microsoft.com/office/officeart/2005/8/layout/hierarchy2"/>
    <dgm:cxn modelId="{50A585CB-8806-4F19-82E3-3C20FF3C6CDE}" type="presParOf" srcId="{6A80B25F-7866-4394-837B-0854C05927FD}" destId="{99214E8A-2910-4BB7-98BF-777891C8AD0E}" srcOrd="1" destOrd="0" presId="urn:microsoft.com/office/officeart/2005/8/layout/hierarchy2"/>
    <dgm:cxn modelId="{71B6BDEF-EBA6-4620-99D9-DF8E0980D6F4}" type="presParOf" srcId="{99214E8A-2910-4BB7-98BF-777891C8AD0E}" destId="{E20B9B64-39A9-4E0C-AE26-C7E77E5BF325}" srcOrd="0" destOrd="0" presId="urn:microsoft.com/office/officeart/2005/8/layout/hierarchy2"/>
    <dgm:cxn modelId="{C34B3BC5-A5FD-466E-A108-59CFB35B1319}" type="presParOf" srcId="{E20B9B64-39A9-4E0C-AE26-C7E77E5BF325}" destId="{3DDE705E-DCBB-469F-B590-A8B628B11421}" srcOrd="0" destOrd="0" presId="urn:microsoft.com/office/officeart/2005/8/layout/hierarchy2"/>
    <dgm:cxn modelId="{950B3F91-A7F7-4D3A-95B3-1560CDB8F70D}" type="presParOf" srcId="{99214E8A-2910-4BB7-98BF-777891C8AD0E}" destId="{060E3DA3-D0DE-49D0-8D69-B9E2101C1F55}" srcOrd="1" destOrd="0" presId="urn:microsoft.com/office/officeart/2005/8/layout/hierarchy2"/>
    <dgm:cxn modelId="{A6C93B63-7E8B-4148-8CA4-EE11F451E7A6}" type="presParOf" srcId="{060E3DA3-D0DE-49D0-8D69-B9E2101C1F55}" destId="{0F3F66AB-D563-4D2D-BFB8-0789C61C69E6}" srcOrd="0" destOrd="0" presId="urn:microsoft.com/office/officeart/2005/8/layout/hierarchy2"/>
    <dgm:cxn modelId="{7FE3F6C2-A0D4-46AC-9CCA-C453CC5C8A14}" type="presParOf" srcId="{060E3DA3-D0DE-49D0-8D69-B9E2101C1F55}" destId="{46227337-2E01-4EB2-9ADF-2C29E4DC9BC8}" srcOrd="1" destOrd="0" presId="urn:microsoft.com/office/officeart/2005/8/layout/hierarchy2"/>
    <dgm:cxn modelId="{E67007B3-9E6F-401E-811F-A3BA363130C7}" type="presParOf" srcId="{99214E8A-2910-4BB7-98BF-777891C8AD0E}" destId="{84C19EDE-95AC-4FA9-B5BB-7EB8E606A6E7}" srcOrd="2" destOrd="0" presId="urn:microsoft.com/office/officeart/2005/8/layout/hierarchy2"/>
    <dgm:cxn modelId="{A079CFDB-8DB7-42CB-8BCA-842C0BB8A655}" type="presParOf" srcId="{84C19EDE-95AC-4FA9-B5BB-7EB8E606A6E7}" destId="{108E81E5-6EF7-477C-B6D5-ECA698C1DF15}" srcOrd="0" destOrd="0" presId="urn:microsoft.com/office/officeart/2005/8/layout/hierarchy2"/>
    <dgm:cxn modelId="{BEA3C2BE-724F-462E-B93C-01B52A3E3492}" type="presParOf" srcId="{99214E8A-2910-4BB7-98BF-777891C8AD0E}" destId="{038E5055-1705-4A67-BB5B-B3FBE6F25CD5}" srcOrd="3" destOrd="0" presId="urn:microsoft.com/office/officeart/2005/8/layout/hierarchy2"/>
    <dgm:cxn modelId="{5B06F666-21A9-4FA9-8030-444D1064ACFC}" type="presParOf" srcId="{038E5055-1705-4A67-BB5B-B3FBE6F25CD5}" destId="{2967E09A-3D30-40A7-8606-11A69E45CCC1}" srcOrd="0" destOrd="0" presId="urn:microsoft.com/office/officeart/2005/8/layout/hierarchy2"/>
    <dgm:cxn modelId="{0230204C-61C9-4CF3-AD9F-8BDDAE1906C4}" type="presParOf" srcId="{038E5055-1705-4A67-BB5B-B3FBE6F25CD5}" destId="{D33C8E3D-46E1-4C68-A31B-C7BD168CB570}" srcOrd="1" destOrd="0" presId="urn:microsoft.com/office/officeart/2005/8/layout/hierarchy2"/>
    <dgm:cxn modelId="{A822FCA5-079A-4108-A570-38E554A5866A}" type="presParOf" srcId="{D33C8E3D-46E1-4C68-A31B-C7BD168CB570}" destId="{162F10CC-E51A-45AA-9CB8-95DD4BDA5C8E}" srcOrd="0" destOrd="0" presId="urn:microsoft.com/office/officeart/2005/8/layout/hierarchy2"/>
    <dgm:cxn modelId="{6CAA417C-CDDC-41A9-AC98-35F4EE2A2235}" type="presParOf" srcId="{162F10CC-E51A-45AA-9CB8-95DD4BDA5C8E}" destId="{5BF19094-4A5B-4B06-89CC-601C65E10BC1}" srcOrd="0" destOrd="0" presId="urn:microsoft.com/office/officeart/2005/8/layout/hierarchy2"/>
    <dgm:cxn modelId="{F8955F28-773E-4D4C-9E99-2ABCB83F6AFC}" type="presParOf" srcId="{D33C8E3D-46E1-4C68-A31B-C7BD168CB570}" destId="{55927DAE-15FD-4217-A916-AA4137B1853F}" srcOrd="1" destOrd="0" presId="urn:microsoft.com/office/officeart/2005/8/layout/hierarchy2"/>
    <dgm:cxn modelId="{8312684A-0AD5-403A-AA4F-FAB5D9C05E31}" type="presParOf" srcId="{55927DAE-15FD-4217-A916-AA4137B1853F}" destId="{8CEC3071-37E7-4248-B7F0-56AB0BE4B0D8}" srcOrd="0" destOrd="0" presId="urn:microsoft.com/office/officeart/2005/8/layout/hierarchy2"/>
    <dgm:cxn modelId="{11D2FAEF-73CD-4352-8012-18B0CE26FA01}" type="presParOf" srcId="{55927DAE-15FD-4217-A916-AA4137B1853F}" destId="{D1E7B1C2-4716-4105-BB38-E7347BF64182}" srcOrd="1" destOrd="0" presId="urn:microsoft.com/office/officeart/2005/8/layout/hierarchy2"/>
    <dgm:cxn modelId="{D20010B4-C048-4B96-8EC2-B118B73EE7B3}" type="presParOf" srcId="{D33C8E3D-46E1-4C68-A31B-C7BD168CB570}" destId="{3F49E28A-68AA-4D0C-BC2F-27068D3A6EF4}" srcOrd="2" destOrd="0" presId="urn:microsoft.com/office/officeart/2005/8/layout/hierarchy2"/>
    <dgm:cxn modelId="{3FF319C7-8DA5-4AEC-AF29-2CDD9573AEE7}" type="presParOf" srcId="{3F49E28A-68AA-4D0C-BC2F-27068D3A6EF4}" destId="{3597AC1F-BC12-4DF7-A32C-03B10F00ED3D}" srcOrd="0" destOrd="0" presId="urn:microsoft.com/office/officeart/2005/8/layout/hierarchy2"/>
    <dgm:cxn modelId="{8E4B8587-1F20-45DC-A81A-717C3AC6C4E3}" type="presParOf" srcId="{D33C8E3D-46E1-4C68-A31B-C7BD168CB570}" destId="{2BA9D206-FBEF-4B55-AFF7-0FC33C0617A1}" srcOrd="3" destOrd="0" presId="urn:microsoft.com/office/officeart/2005/8/layout/hierarchy2"/>
    <dgm:cxn modelId="{D6AB0F04-EC87-4F44-87BE-0E3FC46B4ADC}" type="presParOf" srcId="{2BA9D206-FBEF-4B55-AFF7-0FC33C0617A1}" destId="{7FFA43F4-5DB3-4751-B733-DC3E942178AF}" srcOrd="0" destOrd="0" presId="urn:microsoft.com/office/officeart/2005/8/layout/hierarchy2"/>
    <dgm:cxn modelId="{E07DDDE7-44BE-4FC4-81F4-A74C9881DBE7}" type="presParOf" srcId="{2BA9D206-FBEF-4B55-AFF7-0FC33C0617A1}" destId="{86910373-50D7-4135-8556-1E4F9EB12BF8}" srcOrd="1" destOrd="0" presId="urn:microsoft.com/office/officeart/2005/8/layout/hierarchy2"/>
    <dgm:cxn modelId="{007AD7A2-CEE5-4423-845B-BB2B9E340856}" type="presParOf" srcId="{86910373-50D7-4135-8556-1E4F9EB12BF8}" destId="{DFDF0011-8D9C-4814-BA29-152FA992BD60}" srcOrd="0" destOrd="0" presId="urn:microsoft.com/office/officeart/2005/8/layout/hierarchy2"/>
    <dgm:cxn modelId="{D54A9582-6F5A-4D37-8116-C7BBD00F831C}" type="presParOf" srcId="{DFDF0011-8D9C-4814-BA29-152FA992BD60}" destId="{18B795CC-DCA8-417D-AC1E-A9FD28C56ACB}" srcOrd="0" destOrd="0" presId="urn:microsoft.com/office/officeart/2005/8/layout/hierarchy2"/>
    <dgm:cxn modelId="{43477DC3-BB32-40BD-8F79-E3FB8E3C3FBA}" type="presParOf" srcId="{86910373-50D7-4135-8556-1E4F9EB12BF8}" destId="{B58AFD6D-80BE-419C-8F63-095DC9E6ADCE}" srcOrd="1" destOrd="0" presId="urn:microsoft.com/office/officeart/2005/8/layout/hierarchy2"/>
    <dgm:cxn modelId="{4EE42315-5EAC-4988-BDAF-66607AB57DF9}" type="presParOf" srcId="{B58AFD6D-80BE-419C-8F63-095DC9E6ADCE}" destId="{CFCDEF12-EDBF-4C31-912D-BFBCC2C5B4C8}" srcOrd="0" destOrd="0" presId="urn:microsoft.com/office/officeart/2005/8/layout/hierarchy2"/>
    <dgm:cxn modelId="{1B53939B-734E-4841-A763-4A9AA4850003}" type="presParOf" srcId="{B58AFD6D-80BE-419C-8F63-095DC9E6ADCE}" destId="{8D0DF13D-68BD-4851-BB13-8F3F58EA50BE}" srcOrd="1" destOrd="0" presId="urn:microsoft.com/office/officeart/2005/8/layout/hierarchy2"/>
    <dgm:cxn modelId="{ADB5C7FD-FE62-4BF9-AA7B-3B40451FCCCD}" type="presParOf" srcId="{8D0DF13D-68BD-4851-BB13-8F3F58EA50BE}" destId="{09010493-31FC-4303-900C-0A966D51C01F}" srcOrd="0" destOrd="0" presId="urn:microsoft.com/office/officeart/2005/8/layout/hierarchy2"/>
    <dgm:cxn modelId="{FF4D13B8-431B-49DD-90A2-EF669925AD0E}" type="presParOf" srcId="{09010493-31FC-4303-900C-0A966D51C01F}" destId="{26755690-C7DA-4D60-B5AB-8AB20AFDE009}" srcOrd="0" destOrd="0" presId="urn:microsoft.com/office/officeart/2005/8/layout/hierarchy2"/>
    <dgm:cxn modelId="{F546A78D-260F-410C-AF0E-2E7D1023013A}" type="presParOf" srcId="{8D0DF13D-68BD-4851-BB13-8F3F58EA50BE}" destId="{5D9266C2-5E04-485F-9B0B-B503F7FB76A0}" srcOrd="1" destOrd="0" presId="urn:microsoft.com/office/officeart/2005/8/layout/hierarchy2"/>
    <dgm:cxn modelId="{49392D3A-0645-40E9-88D6-A75D06DD604B}" type="presParOf" srcId="{5D9266C2-5E04-485F-9B0B-B503F7FB76A0}" destId="{A9DA1679-4A69-47F0-9F84-BCADF23F72AB}" srcOrd="0" destOrd="0" presId="urn:microsoft.com/office/officeart/2005/8/layout/hierarchy2"/>
    <dgm:cxn modelId="{5B3B93AF-33D3-42B3-B2A9-53E48EF4E1E2}" type="presParOf" srcId="{5D9266C2-5E04-485F-9B0B-B503F7FB76A0}" destId="{10A2CF54-272E-4FA9-BD94-BB45B2ADF8ED}" srcOrd="1" destOrd="0" presId="urn:microsoft.com/office/officeart/2005/8/layout/hierarchy2"/>
    <dgm:cxn modelId="{8F455AB3-69A3-4880-A2CE-609102CE6E2F}" type="presParOf" srcId="{86910373-50D7-4135-8556-1E4F9EB12BF8}" destId="{578E9B15-E521-4D54-A3A2-D738485AEC52}" srcOrd="2" destOrd="0" presId="urn:microsoft.com/office/officeart/2005/8/layout/hierarchy2"/>
    <dgm:cxn modelId="{32531538-476D-4628-8B50-E0C192CBAF6B}" type="presParOf" srcId="{578E9B15-E521-4D54-A3A2-D738485AEC52}" destId="{2A6B0942-B61D-417C-B913-1A014AAA857F}" srcOrd="0" destOrd="0" presId="urn:microsoft.com/office/officeart/2005/8/layout/hierarchy2"/>
    <dgm:cxn modelId="{A4491BB4-B4BA-45AE-8AC9-92EB80AB7695}" type="presParOf" srcId="{86910373-50D7-4135-8556-1E4F9EB12BF8}" destId="{CE18F135-A43D-4282-865C-9E04F93FD8E9}" srcOrd="3" destOrd="0" presId="urn:microsoft.com/office/officeart/2005/8/layout/hierarchy2"/>
    <dgm:cxn modelId="{5E65B8E7-4135-46E4-BEDC-7A2C43A11C73}" type="presParOf" srcId="{CE18F135-A43D-4282-865C-9E04F93FD8E9}" destId="{BFE3F9BA-8A4A-4740-B681-491AE5621DA9}" srcOrd="0" destOrd="0" presId="urn:microsoft.com/office/officeart/2005/8/layout/hierarchy2"/>
    <dgm:cxn modelId="{62523FC4-E523-466E-AB65-1854F73A86DF}" type="presParOf" srcId="{CE18F135-A43D-4282-865C-9E04F93FD8E9}" destId="{DCB87170-58C0-43A2-8145-CB1E127433AD}" srcOrd="1" destOrd="0" presId="urn:microsoft.com/office/officeart/2005/8/layout/hierarchy2"/>
    <dgm:cxn modelId="{B964FB4D-FA88-456F-87AB-FEC46B21EDD3}" type="presParOf" srcId="{DCB87170-58C0-43A2-8145-CB1E127433AD}" destId="{47F3D4A7-2F1C-428E-986E-D794711D1EF0}" srcOrd="0" destOrd="0" presId="urn:microsoft.com/office/officeart/2005/8/layout/hierarchy2"/>
    <dgm:cxn modelId="{F00F3F30-749E-4BDD-9849-32D0F5FEFE09}" type="presParOf" srcId="{47F3D4A7-2F1C-428E-986E-D794711D1EF0}" destId="{40923FA0-0C9C-4683-989F-5F30B412F8D9}" srcOrd="0" destOrd="0" presId="urn:microsoft.com/office/officeart/2005/8/layout/hierarchy2"/>
    <dgm:cxn modelId="{4CED869A-1A78-499B-B6A9-B2931A73512C}" type="presParOf" srcId="{DCB87170-58C0-43A2-8145-CB1E127433AD}" destId="{E01A1E2A-BE55-458D-838D-592899A4A890}" srcOrd="1" destOrd="0" presId="urn:microsoft.com/office/officeart/2005/8/layout/hierarchy2"/>
    <dgm:cxn modelId="{A0ADB1FF-1AB7-41B5-BF1A-69C35869251B}" type="presParOf" srcId="{E01A1E2A-BE55-458D-838D-592899A4A890}" destId="{4E6E39DC-2BE5-4A82-8B0C-0235F76F8754}" srcOrd="0" destOrd="0" presId="urn:microsoft.com/office/officeart/2005/8/layout/hierarchy2"/>
    <dgm:cxn modelId="{3D412743-D791-44DA-A4EA-131045781856}" type="presParOf" srcId="{E01A1E2A-BE55-458D-838D-592899A4A890}" destId="{39E0238D-4F69-446B-91B7-A75EF785589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190F2-D8AF-489C-87E1-B97F27AAF0E3}">
      <dsp:nvSpPr>
        <dsp:cNvPr id="0" name=""/>
        <dsp:cNvSpPr/>
      </dsp:nvSpPr>
      <dsp:spPr>
        <a:xfrm>
          <a:off x="7561081" y="532053"/>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واقعیت</a:t>
          </a:r>
          <a:endParaRPr lang="en-US" sz="1800" b="1" kern="1200" dirty="0">
            <a:cs typeface="B Mitra" panose="00000400000000000000" pitchFamily="2" charset="-78"/>
          </a:endParaRPr>
        </a:p>
      </dsp:txBody>
      <dsp:txXfrm>
        <a:off x="7580841" y="551813"/>
        <a:ext cx="1309776" cy="635128"/>
      </dsp:txXfrm>
    </dsp:sp>
    <dsp:sp modelId="{E20B9B64-39A9-4E0C-AE26-C7E77E5BF325}">
      <dsp:nvSpPr>
        <dsp:cNvPr id="0" name=""/>
        <dsp:cNvSpPr/>
      </dsp:nvSpPr>
      <dsp:spPr>
        <a:xfrm rot="12942401">
          <a:off x="6958889" y="651269"/>
          <a:ext cx="664665" cy="48292"/>
        </a:xfrm>
        <a:custGeom>
          <a:avLst/>
          <a:gdLst/>
          <a:ahLst/>
          <a:cxnLst/>
          <a:rect l="0" t="0" r="0" b="0"/>
          <a:pathLst>
            <a:path>
              <a:moveTo>
                <a:pt x="0" y="24146"/>
              </a:moveTo>
              <a:lnTo>
                <a:pt x="664665" y="2414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274605" y="658799"/>
        <a:ext cx="33233" cy="33233"/>
      </dsp:txXfrm>
    </dsp:sp>
    <dsp:sp modelId="{0F3F66AB-D563-4D2D-BFB8-0789C61C69E6}">
      <dsp:nvSpPr>
        <dsp:cNvPr id="0" name=""/>
        <dsp:cNvSpPr/>
      </dsp:nvSpPr>
      <dsp:spPr>
        <a:xfrm>
          <a:off x="5672066" y="144130"/>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مقام ثبوت</a:t>
          </a:r>
          <a:endParaRPr lang="en-US" sz="1800" b="1" kern="1200" dirty="0">
            <a:cs typeface="B Mitra" panose="00000400000000000000" pitchFamily="2" charset="-78"/>
          </a:endParaRPr>
        </a:p>
      </dsp:txBody>
      <dsp:txXfrm>
        <a:off x="5691826" y="163890"/>
        <a:ext cx="1309776" cy="635128"/>
      </dsp:txXfrm>
    </dsp:sp>
    <dsp:sp modelId="{84C19EDE-95AC-4FA9-B5BB-7EB8E606A6E7}">
      <dsp:nvSpPr>
        <dsp:cNvPr id="0" name=""/>
        <dsp:cNvSpPr/>
      </dsp:nvSpPr>
      <dsp:spPr>
        <a:xfrm rot="8657599">
          <a:off x="6958889" y="1039192"/>
          <a:ext cx="664665" cy="48292"/>
        </a:xfrm>
        <a:custGeom>
          <a:avLst/>
          <a:gdLst/>
          <a:ahLst/>
          <a:cxnLst/>
          <a:rect l="0" t="0" r="0" b="0"/>
          <a:pathLst>
            <a:path>
              <a:moveTo>
                <a:pt x="0" y="24146"/>
              </a:moveTo>
              <a:lnTo>
                <a:pt x="664665" y="2414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274605" y="1046722"/>
        <a:ext cx="33233" cy="33233"/>
      </dsp:txXfrm>
    </dsp:sp>
    <dsp:sp modelId="{2967E09A-3D30-40A7-8606-11A69E45CCC1}">
      <dsp:nvSpPr>
        <dsp:cNvPr id="0" name=""/>
        <dsp:cNvSpPr/>
      </dsp:nvSpPr>
      <dsp:spPr>
        <a:xfrm>
          <a:off x="5672066" y="919975"/>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مقام اثبات</a:t>
          </a:r>
          <a:endParaRPr lang="en-US" sz="1800" b="1" kern="1200" dirty="0">
            <a:cs typeface="B Mitra" panose="00000400000000000000" pitchFamily="2" charset="-78"/>
          </a:endParaRPr>
        </a:p>
      </dsp:txBody>
      <dsp:txXfrm>
        <a:off x="5691826" y="939735"/>
        <a:ext cx="1309776" cy="635128"/>
      </dsp:txXfrm>
    </dsp:sp>
    <dsp:sp modelId="{162F10CC-E51A-45AA-9CB8-95DD4BDA5C8E}">
      <dsp:nvSpPr>
        <dsp:cNvPr id="0" name=""/>
        <dsp:cNvSpPr/>
      </dsp:nvSpPr>
      <dsp:spPr>
        <a:xfrm rot="12942401">
          <a:off x="5069874" y="1039192"/>
          <a:ext cx="664665" cy="48292"/>
        </a:xfrm>
        <a:custGeom>
          <a:avLst/>
          <a:gdLst/>
          <a:ahLst/>
          <a:cxnLst/>
          <a:rect l="0" t="0" r="0" b="0"/>
          <a:pathLst>
            <a:path>
              <a:moveTo>
                <a:pt x="0" y="24146"/>
              </a:moveTo>
              <a:lnTo>
                <a:pt x="664665"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385590" y="1046722"/>
        <a:ext cx="33233" cy="33233"/>
      </dsp:txXfrm>
    </dsp:sp>
    <dsp:sp modelId="{8CEC3071-37E7-4248-B7F0-56AB0BE4B0D8}">
      <dsp:nvSpPr>
        <dsp:cNvPr id="0" name=""/>
        <dsp:cNvSpPr/>
      </dsp:nvSpPr>
      <dsp:spPr>
        <a:xfrm>
          <a:off x="3783051" y="532053"/>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معرفی توسط پدیدآورنده‌اش</a:t>
          </a:r>
          <a:endParaRPr lang="en-US" sz="1800" b="1" kern="1200" dirty="0">
            <a:cs typeface="B Mitra" panose="00000400000000000000" pitchFamily="2" charset="-78"/>
          </a:endParaRPr>
        </a:p>
      </dsp:txBody>
      <dsp:txXfrm>
        <a:off x="3802811" y="551813"/>
        <a:ext cx="1309776" cy="635128"/>
      </dsp:txXfrm>
    </dsp:sp>
    <dsp:sp modelId="{3F49E28A-68AA-4D0C-BC2F-27068D3A6EF4}">
      <dsp:nvSpPr>
        <dsp:cNvPr id="0" name=""/>
        <dsp:cNvSpPr/>
      </dsp:nvSpPr>
      <dsp:spPr>
        <a:xfrm rot="8657599">
          <a:off x="5069874" y="1427115"/>
          <a:ext cx="664665" cy="48292"/>
        </a:xfrm>
        <a:custGeom>
          <a:avLst/>
          <a:gdLst/>
          <a:ahLst/>
          <a:cxnLst/>
          <a:rect l="0" t="0" r="0" b="0"/>
          <a:pathLst>
            <a:path>
              <a:moveTo>
                <a:pt x="0" y="24146"/>
              </a:moveTo>
              <a:lnTo>
                <a:pt x="664665"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385590" y="1434644"/>
        <a:ext cx="33233" cy="33233"/>
      </dsp:txXfrm>
    </dsp:sp>
    <dsp:sp modelId="{7FFA43F4-5DB3-4751-B733-DC3E942178AF}">
      <dsp:nvSpPr>
        <dsp:cNvPr id="0" name=""/>
        <dsp:cNvSpPr/>
      </dsp:nvSpPr>
      <dsp:spPr>
        <a:xfrm>
          <a:off x="3783051" y="1307898"/>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فهم توسط دیگران</a:t>
          </a:r>
          <a:endParaRPr lang="en-US" sz="1800" b="1" kern="1200" dirty="0">
            <a:cs typeface="B Mitra" panose="00000400000000000000" pitchFamily="2" charset="-78"/>
          </a:endParaRPr>
        </a:p>
      </dsp:txBody>
      <dsp:txXfrm>
        <a:off x="3802811" y="1327658"/>
        <a:ext cx="1309776" cy="635128"/>
      </dsp:txXfrm>
    </dsp:sp>
    <dsp:sp modelId="{DFDF0011-8D9C-4814-BA29-152FA992BD60}">
      <dsp:nvSpPr>
        <dsp:cNvPr id="0" name=""/>
        <dsp:cNvSpPr/>
      </dsp:nvSpPr>
      <dsp:spPr>
        <a:xfrm rot="12942401">
          <a:off x="3180859" y="1427115"/>
          <a:ext cx="664665" cy="48292"/>
        </a:xfrm>
        <a:custGeom>
          <a:avLst/>
          <a:gdLst/>
          <a:ahLst/>
          <a:cxnLst/>
          <a:rect l="0" t="0" r="0" b="0"/>
          <a:pathLst>
            <a:path>
              <a:moveTo>
                <a:pt x="0" y="24146"/>
              </a:moveTo>
              <a:lnTo>
                <a:pt x="664665"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96575" y="1434644"/>
        <a:ext cx="33233" cy="33233"/>
      </dsp:txXfrm>
    </dsp:sp>
    <dsp:sp modelId="{CFCDEF12-EDBF-4C31-912D-BFBCC2C5B4C8}">
      <dsp:nvSpPr>
        <dsp:cNvPr id="0" name=""/>
        <dsp:cNvSpPr/>
      </dsp:nvSpPr>
      <dsp:spPr>
        <a:xfrm>
          <a:off x="1894037" y="919975"/>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فهم شخصی مخاطب از آن</a:t>
          </a:r>
          <a:endParaRPr lang="en-US" sz="1800" b="1" kern="1200" dirty="0">
            <a:cs typeface="B Mitra" panose="00000400000000000000" pitchFamily="2" charset="-78"/>
          </a:endParaRPr>
        </a:p>
      </dsp:txBody>
      <dsp:txXfrm>
        <a:off x="1913797" y="939735"/>
        <a:ext cx="1309776" cy="635128"/>
      </dsp:txXfrm>
    </dsp:sp>
    <dsp:sp modelId="{09010493-31FC-4303-900C-0A966D51C01F}">
      <dsp:nvSpPr>
        <dsp:cNvPr id="0" name=""/>
        <dsp:cNvSpPr/>
      </dsp:nvSpPr>
      <dsp:spPr>
        <a:xfrm rot="10800000">
          <a:off x="1354318" y="1233153"/>
          <a:ext cx="539718" cy="48292"/>
        </a:xfrm>
        <a:custGeom>
          <a:avLst/>
          <a:gdLst/>
          <a:ahLst/>
          <a:cxnLst/>
          <a:rect l="0" t="0" r="0" b="0"/>
          <a:pathLst>
            <a:path>
              <a:moveTo>
                <a:pt x="0" y="24146"/>
              </a:moveTo>
              <a:lnTo>
                <a:pt x="539718"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10684" y="1243807"/>
        <a:ext cx="26985" cy="26985"/>
      </dsp:txXfrm>
    </dsp:sp>
    <dsp:sp modelId="{A9DA1679-4A69-47F0-9F84-BCADF23F72AB}">
      <dsp:nvSpPr>
        <dsp:cNvPr id="0" name=""/>
        <dsp:cNvSpPr/>
      </dsp:nvSpPr>
      <dsp:spPr>
        <a:xfrm>
          <a:off x="5022" y="919975"/>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مبنای ایمان</a:t>
          </a:r>
          <a:endParaRPr lang="en-US" sz="1800" b="1" kern="1200" dirty="0">
            <a:cs typeface="B Mitra" panose="00000400000000000000" pitchFamily="2" charset="-78"/>
          </a:endParaRPr>
        </a:p>
      </dsp:txBody>
      <dsp:txXfrm>
        <a:off x="24782" y="939735"/>
        <a:ext cx="1309776" cy="635128"/>
      </dsp:txXfrm>
    </dsp:sp>
    <dsp:sp modelId="{578E9B15-E521-4D54-A3A2-D738485AEC52}">
      <dsp:nvSpPr>
        <dsp:cNvPr id="0" name=""/>
        <dsp:cNvSpPr/>
      </dsp:nvSpPr>
      <dsp:spPr>
        <a:xfrm rot="8657599">
          <a:off x="3180859" y="1815037"/>
          <a:ext cx="664665" cy="48292"/>
        </a:xfrm>
        <a:custGeom>
          <a:avLst/>
          <a:gdLst/>
          <a:ahLst/>
          <a:cxnLst/>
          <a:rect l="0" t="0" r="0" b="0"/>
          <a:pathLst>
            <a:path>
              <a:moveTo>
                <a:pt x="0" y="24146"/>
              </a:moveTo>
              <a:lnTo>
                <a:pt x="664665"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96575" y="1822567"/>
        <a:ext cx="33233" cy="33233"/>
      </dsp:txXfrm>
    </dsp:sp>
    <dsp:sp modelId="{BFE3F9BA-8A4A-4740-B681-491AE5621DA9}">
      <dsp:nvSpPr>
        <dsp:cNvPr id="0" name=""/>
        <dsp:cNvSpPr/>
      </dsp:nvSpPr>
      <dsp:spPr>
        <a:xfrm>
          <a:off x="1894037" y="1695821"/>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فهم جمعی تاریخی از آن</a:t>
          </a:r>
          <a:endParaRPr lang="en-US" sz="1800" b="1" kern="1200" dirty="0">
            <a:cs typeface="B Mitra" panose="00000400000000000000" pitchFamily="2" charset="-78"/>
          </a:endParaRPr>
        </a:p>
      </dsp:txBody>
      <dsp:txXfrm>
        <a:off x="1913797" y="1715581"/>
        <a:ext cx="1309776" cy="635128"/>
      </dsp:txXfrm>
    </dsp:sp>
    <dsp:sp modelId="{47F3D4A7-2F1C-428E-986E-D794711D1EF0}">
      <dsp:nvSpPr>
        <dsp:cNvPr id="0" name=""/>
        <dsp:cNvSpPr/>
      </dsp:nvSpPr>
      <dsp:spPr>
        <a:xfrm rot="10800000">
          <a:off x="1354318" y="2008999"/>
          <a:ext cx="539718" cy="48292"/>
        </a:xfrm>
        <a:custGeom>
          <a:avLst/>
          <a:gdLst/>
          <a:ahLst/>
          <a:cxnLst/>
          <a:rect l="0" t="0" r="0" b="0"/>
          <a:pathLst>
            <a:path>
              <a:moveTo>
                <a:pt x="0" y="24146"/>
              </a:moveTo>
              <a:lnTo>
                <a:pt x="539718" y="2414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10684" y="2019652"/>
        <a:ext cx="26985" cy="26985"/>
      </dsp:txXfrm>
    </dsp:sp>
    <dsp:sp modelId="{4E6E39DC-2BE5-4A82-8B0C-0235F76F8754}">
      <dsp:nvSpPr>
        <dsp:cNvPr id="0" name=""/>
        <dsp:cNvSpPr/>
      </dsp:nvSpPr>
      <dsp:spPr>
        <a:xfrm>
          <a:off x="5022" y="1695821"/>
          <a:ext cx="1349296" cy="674648"/>
        </a:xfrm>
        <a:prstGeom prst="roundRect">
          <a:avLst>
            <a:gd name="adj" fmla="val 10000"/>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مبنای پیشبرد بحث</a:t>
          </a:r>
          <a:endParaRPr lang="en-US" sz="1800" b="1" kern="1200" dirty="0">
            <a:cs typeface="B Mitra" panose="00000400000000000000" pitchFamily="2" charset="-78"/>
          </a:endParaRPr>
        </a:p>
      </dsp:txBody>
      <dsp:txXfrm>
        <a:off x="24782" y="1715581"/>
        <a:ext cx="1309776" cy="6351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67DC92-EFC4-4B44-8A9C-71462B479993}" type="datetimeFigureOut">
              <a:rPr lang="fa-IR" smtClean="0"/>
              <a:t>14/05/1442</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27CBCA-54CF-4961-8991-E4ED7EE9D76A}"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7DC92-EFC4-4B44-8A9C-71462B479993}" type="datetimeFigureOut">
              <a:rPr lang="fa-IR" smtClean="0"/>
              <a:t>14/05/1442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27CBCA-54CF-4961-8991-E4ED7EE9D76A}"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7DC92-EFC4-4B44-8A9C-71462B479993}" type="datetimeFigureOut">
              <a:rPr lang="fa-IR" smtClean="0"/>
              <a:t>14/05/1442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27CBCA-54CF-4961-8991-E4ED7EE9D76A}"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67DC92-EFC4-4B44-8A9C-71462B479993}" type="datetimeFigureOut">
              <a:rPr lang="fa-IR" smtClean="0"/>
              <a:t>14/05/1442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27CBCA-54CF-4961-8991-E4ED7EE9D76A}" type="slidenum">
              <a:rPr lang="fa-IR" smtClean="0"/>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67DC92-EFC4-4B44-8A9C-71462B479993}" type="datetimeFigureOut">
              <a:rPr lang="fa-IR" smtClean="0"/>
              <a:t>14/05/1442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27CBCA-54CF-4961-8991-E4ED7EE9D76A}"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67DC92-EFC4-4B44-8A9C-71462B479993}" type="datetimeFigureOut">
              <a:rPr lang="fa-IR" smtClean="0"/>
              <a:t>14/05/1442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27CBCA-54CF-4961-8991-E4ED7EE9D76A}" type="slidenum">
              <a:rPr lang="fa-IR" smtClean="0"/>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67DC92-EFC4-4B44-8A9C-71462B479993}" type="datetimeFigureOut">
              <a:rPr lang="fa-IR" smtClean="0"/>
              <a:t>14/05/1442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27CBCA-54CF-4961-8991-E4ED7EE9D76A}"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67DC92-EFC4-4B44-8A9C-71462B479993}" type="datetimeFigureOut">
              <a:rPr lang="fa-IR" smtClean="0"/>
              <a:t>14/05/1442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27CBCA-54CF-4961-8991-E4ED7EE9D76A}" type="slidenum">
              <a:rPr lang="fa-IR" smtClean="0"/>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7DC92-EFC4-4B44-8A9C-71462B479993}" type="datetimeFigureOut">
              <a:rPr lang="fa-IR" smtClean="0"/>
              <a:t>14/05/1442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27CBCA-54CF-4961-8991-E4ED7EE9D76A}"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A67DC92-EFC4-4B44-8A9C-71462B479993}" type="datetimeFigureOut">
              <a:rPr lang="fa-IR" smtClean="0"/>
              <a:t>14/05/1442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27CBCA-54CF-4961-8991-E4ED7EE9D76A}"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67DC92-EFC4-4B44-8A9C-71462B479993}" type="datetimeFigureOut">
              <a:rPr lang="fa-IR" smtClean="0"/>
              <a:t>14/05/1442</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27CBCA-54CF-4961-8991-E4ED7EE9D76A}"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67DC92-EFC4-4B44-8A9C-71462B479993}" type="datetimeFigureOut">
              <a:rPr lang="fa-IR" smtClean="0"/>
              <a:t>14/05/1442</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27CBCA-54CF-4961-8991-E4ED7EE9D76A}"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754562"/>
          </a:xfrm>
        </p:spPr>
        <p:txBody>
          <a:bodyPr>
            <a:normAutofit/>
          </a:bodyPr>
          <a:lstStyle/>
          <a:p>
            <a:pPr algn="ctr"/>
            <a:r>
              <a:rPr lang="fa-IR" sz="6600" dirty="0">
                <a:cs typeface="B Titr" pitchFamily="2" charset="-78"/>
              </a:rPr>
              <a:t>بسم الله الرحمن </a:t>
            </a:r>
            <a:r>
              <a:rPr lang="fa-IR" sz="6600" dirty="0" smtClean="0">
                <a:cs typeface="B Titr" pitchFamily="2" charset="-78"/>
              </a:rPr>
              <a:t>الرحیم</a:t>
            </a:r>
            <a:br>
              <a:rPr lang="fa-IR" sz="6600" dirty="0" smtClean="0">
                <a:cs typeface="B Titr" pitchFamily="2" charset="-78"/>
              </a:rPr>
            </a:br>
            <a:r>
              <a:rPr lang="fa-IR" sz="6600" dirty="0">
                <a:cs typeface="B Titr" pitchFamily="2" charset="-78"/>
              </a:rPr>
              <a:t/>
            </a:r>
            <a:br>
              <a:rPr lang="fa-IR" sz="6600" dirty="0">
                <a:cs typeface="B Titr" pitchFamily="2" charset="-78"/>
              </a:rPr>
            </a:br>
            <a:r>
              <a:rPr lang="fa-IR" sz="4400" dirty="0" smtClean="0">
                <a:cs typeface="B Titr" pitchFamily="2" charset="-78"/>
              </a:rPr>
              <a:t>تسلیت شهادت حضرت زهرا سلام الله علیها</a:t>
            </a:r>
            <a:endParaRPr lang="fa-IR" sz="4400" dirty="0">
              <a:cs typeface="B Titr" pitchFamily="2" charset="-78"/>
            </a:endParaRPr>
          </a:p>
        </p:txBody>
      </p:sp>
    </p:spTree>
    <p:extLst>
      <p:ext uri="{BB962C8B-B14F-4D97-AF65-F5344CB8AC3E}">
        <p14:creationId xmlns:p14="http://schemas.microsoft.com/office/powerpoint/2010/main" val="3657384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1417638"/>
            <a:ext cx="8915400" cy="2849562"/>
          </a:xfrm>
        </p:spPr>
        <p:txBody>
          <a:bodyPr>
            <a:normAutofit fontScale="55000" lnSpcReduction="20000"/>
          </a:bodyPr>
          <a:lstStyle/>
          <a:p>
            <a:pPr marL="109728" indent="0">
              <a:lnSpc>
                <a:spcPct val="120000"/>
              </a:lnSpc>
              <a:spcBef>
                <a:spcPts val="0"/>
              </a:spcBef>
              <a:spcAft>
                <a:spcPts val="600"/>
              </a:spcAft>
              <a:buNone/>
            </a:pPr>
            <a:r>
              <a:rPr lang="fa-IR" sz="3600" b="1" dirty="0" smtClean="0">
                <a:cs typeface="B Mitra" pitchFamily="2" charset="-78"/>
              </a:rPr>
              <a:t>در </a:t>
            </a:r>
            <a:r>
              <a:rPr lang="fa-IR" sz="3600" b="1" dirty="0">
                <a:cs typeface="B Mitra" pitchFamily="2" charset="-78"/>
              </a:rPr>
              <a:t>عالم انسانی هر </a:t>
            </a:r>
            <a:r>
              <a:rPr lang="fa-IR" sz="3600" b="1" dirty="0" smtClean="0">
                <a:cs typeface="B Mitra" pitchFamily="2" charset="-78"/>
              </a:rPr>
              <a:t>امری که واقع می‌شود </a:t>
            </a:r>
            <a:r>
              <a:rPr lang="fa-IR" sz="3600" b="1" dirty="0">
                <a:cs typeface="B Mitra" pitchFamily="2" charset="-78"/>
              </a:rPr>
              <a:t>(مثلا یک نفر یک نفر را کتک می </a:t>
            </a:r>
            <a:r>
              <a:rPr lang="fa-IR" sz="3600" b="1" dirty="0" smtClean="0">
                <a:cs typeface="B Mitra" pitchFamily="2" charset="-78"/>
              </a:rPr>
              <a:t>زند!)،</a:t>
            </a:r>
          </a:p>
          <a:p>
            <a:pPr marL="109728" indent="0">
              <a:lnSpc>
                <a:spcPct val="120000"/>
              </a:lnSpc>
              <a:spcBef>
                <a:spcPts val="0"/>
              </a:spcBef>
              <a:spcAft>
                <a:spcPts val="600"/>
              </a:spcAft>
              <a:buNone/>
            </a:pPr>
            <a:r>
              <a:rPr lang="fa-IR" sz="3600" b="1" dirty="0" smtClean="0">
                <a:cs typeface="B Mitra" pitchFamily="2" charset="-78"/>
              </a:rPr>
              <a:t>سه </a:t>
            </a:r>
            <a:r>
              <a:rPr lang="fa-IR" sz="3600" b="1" dirty="0">
                <a:cs typeface="B Mitra" pitchFamily="2" charset="-78"/>
              </a:rPr>
              <a:t>وجه دارد:</a:t>
            </a:r>
          </a:p>
          <a:p>
            <a:pPr>
              <a:lnSpc>
                <a:spcPct val="120000"/>
              </a:lnSpc>
              <a:spcBef>
                <a:spcPts val="0"/>
              </a:spcBef>
              <a:spcAft>
                <a:spcPts val="600"/>
              </a:spcAft>
              <a:buFont typeface="Wingdings" panose="05000000000000000000" pitchFamily="2" charset="2"/>
              <a:buChar char="Ø"/>
            </a:pPr>
            <a:r>
              <a:rPr lang="fa-IR" sz="3600" b="1" dirty="0" smtClean="0">
                <a:cs typeface="B Mitra" pitchFamily="2" charset="-78"/>
              </a:rPr>
              <a:t>خود </a:t>
            </a:r>
            <a:r>
              <a:rPr lang="fa-IR" sz="3600" b="1" dirty="0">
                <a:cs typeface="B Mitra" pitchFamily="2" charset="-78"/>
              </a:rPr>
              <a:t>واقعه که برای همه مشهود است و همه بحثها با ارجاع به آن حل می شود.</a:t>
            </a:r>
          </a:p>
          <a:p>
            <a:pPr>
              <a:lnSpc>
                <a:spcPct val="120000"/>
              </a:lnSpc>
              <a:spcBef>
                <a:spcPts val="0"/>
              </a:spcBef>
              <a:spcAft>
                <a:spcPts val="600"/>
              </a:spcAft>
              <a:buFont typeface="Wingdings" panose="05000000000000000000" pitchFamily="2" charset="2"/>
              <a:buChar char="Ø"/>
            </a:pPr>
            <a:r>
              <a:rPr lang="fa-IR" sz="3600" b="1" dirty="0" smtClean="0">
                <a:cs typeface="B Mitra" pitchFamily="2" charset="-78"/>
              </a:rPr>
              <a:t>تفسیر </a:t>
            </a:r>
            <a:r>
              <a:rPr lang="fa-IR" sz="3600" b="1" dirty="0">
                <a:cs typeface="B Mitra" pitchFamily="2" charset="-78"/>
              </a:rPr>
              <a:t>ایجادکننده آن از آن (که این چیست و چرا این را واقع کرده)</a:t>
            </a:r>
          </a:p>
          <a:p>
            <a:pPr>
              <a:lnSpc>
                <a:spcPct val="120000"/>
              </a:lnSpc>
              <a:spcBef>
                <a:spcPts val="0"/>
              </a:spcBef>
              <a:spcAft>
                <a:spcPts val="600"/>
              </a:spcAft>
              <a:buFont typeface="Wingdings" panose="05000000000000000000" pitchFamily="2" charset="2"/>
              <a:buChar char="Ø"/>
            </a:pPr>
            <a:r>
              <a:rPr lang="fa-IR" sz="3600" b="1" dirty="0" smtClean="0">
                <a:cs typeface="B Mitra" pitchFamily="2" charset="-78"/>
              </a:rPr>
              <a:t>تفسیرهای </a:t>
            </a:r>
            <a:r>
              <a:rPr lang="fa-IR" sz="3600" b="1" dirty="0">
                <a:cs typeface="B Mitra" pitchFamily="2" charset="-78"/>
              </a:rPr>
              <a:t>دیگران از این </a:t>
            </a:r>
            <a:r>
              <a:rPr lang="fa-IR" sz="3600" b="1" dirty="0" smtClean="0">
                <a:cs typeface="B Mitra" pitchFamily="2" charset="-78"/>
              </a:rPr>
              <a:t>واقعه؛ که این تحلیل می‌تواند</a:t>
            </a:r>
          </a:p>
          <a:p>
            <a:pPr lvl="1">
              <a:lnSpc>
                <a:spcPct val="120000"/>
              </a:lnSpc>
              <a:spcBef>
                <a:spcPts val="0"/>
              </a:spcBef>
              <a:spcAft>
                <a:spcPts val="600"/>
              </a:spcAft>
              <a:buFont typeface="Wingdings" panose="05000000000000000000" pitchFamily="2" charset="2"/>
              <a:buChar char="§"/>
            </a:pPr>
            <a:r>
              <a:rPr lang="fa-IR" sz="3200" b="1" dirty="0" smtClean="0">
                <a:cs typeface="B Mitra" pitchFamily="2" charset="-78"/>
              </a:rPr>
              <a:t> فقط برای خود شخص باشد.</a:t>
            </a:r>
          </a:p>
          <a:p>
            <a:pPr lvl="1">
              <a:lnSpc>
                <a:spcPct val="120000"/>
              </a:lnSpc>
              <a:spcBef>
                <a:spcPts val="0"/>
              </a:spcBef>
              <a:spcAft>
                <a:spcPts val="600"/>
              </a:spcAft>
              <a:buFont typeface="Wingdings" panose="05000000000000000000" pitchFamily="2" charset="2"/>
              <a:buChar char="§"/>
            </a:pPr>
            <a:r>
              <a:rPr lang="fa-IR" sz="3200" b="1" dirty="0" smtClean="0">
                <a:cs typeface="B Mitra" pitchFamily="2" charset="-78"/>
              </a:rPr>
              <a:t>اعتبار عمومی پیدا کند.</a:t>
            </a:r>
          </a:p>
          <a:p>
            <a:pPr marL="109728" indent="0">
              <a:lnSpc>
                <a:spcPct val="120000"/>
              </a:lnSpc>
              <a:spcBef>
                <a:spcPts val="0"/>
              </a:spcBef>
              <a:spcAft>
                <a:spcPts val="600"/>
              </a:spcAft>
              <a:buNone/>
            </a:pPr>
            <a:endParaRPr lang="fa-IR" sz="3600" b="1" dirty="0" smtClean="0">
              <a:cs typeface="B Mitra" pitchFamily="2" charset="-78"/>
            </a:endParaRPr>
          </a:p>
          <a:p>
            <a:pPr marL="109728" indent="0">
              <a:lnSpc>
                <a:spcPct val="120000"/>
              </a:lnSpc>
              <a:spcBef>
                <a:spcPts val="0"/>
              </a:spcBef>
              <a:spcAft>
                <a:spcPts val="600"/>
              </a:spcAft>
              <a:buNone/>
            </a:pPr>
            <a:endParaRPr lang="fa-IR" sz="3600" b="1" dirty="0" smtClean="0">
              <a:cs typeface="B Mitra" pitchFamily="2" charset="-78"/>
            </a:endParaRPr>
          </a:p>
          <a:p>
            <a:pPr marL="109728" indent="0">
              <a:lnSpc>
                <a:spcPct val="120000"/>
              </a:lnSpc>
              <a:spcBef>
                <a:spcPts val="0"/>
              </a:spcBef>
              <a:spcAft>
                <a:spcPts val="600"/>
              </a:spcAft>
              <a:buNone/>
            </a:pPr>
            <a:endParaRPr lang="fa-IR" sz="3600" b="1" dirty="0" smtClean="0">
              <a:cs typeface="B Mitra" pitchFamily="2" charset="-78"/>
            </a:endParaRPr>
          </a:p>
          <a:p>
            <a:pPr marL="109728" indent="0">
              <a:lnSpc>
                <a:spcPct val="120000"/>
              </a:lnSpc>
              <a:spcBef>
                <a:spcPts val="0"/>
              </a:spcBef>
              <a:spcAft>
                <a:spcPts val="600"/>
              </a:spcAft>
              <a:buNone/>
            </a:pPr>
            <a:endParaRPr lang="fa-IR" sz="3600" b="1" dirty="0">
              <a:cs typeface="B Mitra" pitchFamily="2" charset="-78"/>
            </a:endParaRPr>
          </a:p>
          <a:p>
            <a:pPr marL="109728" indent="0">
              <a:lnSpc>
                <a:spcPct val="120000"/>
              </a:lnSpc>
              <a:spcBef>
                <a:spcPts val="0"/>
              </a:spcBef>
              <a:spcAft>
                <a:spcPts val="600"/>
              </a:spcAft>
              <a:buNone/>
            </a:pPr>
            <a:endParaRPr lang="fa-IR" sz="3600" b="1" dirty="0">
              <a:cs typeface="B Mitra" pitchFamily="2" charset="-78"/>
            </a:endParaRPr>
          </a:p>
          <a:p>
            <a:pPr marL="109728" indent="0">
              <a:lnSpc>
                <a:spcPct val="120000"/>
              </a:lnSpc>
              <a:spcBef>
                <a:spcPts val="0"/>
              </a:spcBef>
              <a:spcAft>
                <a:spcPts val="600"/>
              </a:spcAft>
              <a:buNone/>
            </a:pPr>
            <a:endParaRPr lang="fa-IR" sz="3600" b="1" dirty="0" smtClean="0">
              <a:cs typeface="B Mitra" pitchFamily="2" charset="-78"/>
            </a:endParaRPr>
          </a:p>
        </p:txBody>
      </p:sp>
      <p:sp>
        <p:nvSpPr>
          <p:cNvPr id="3" name="Title 2"/>
          <p:cNvSpPr>
            <a:spLocks noGrp="1"/>
          </p:cNvSpPr>
          <p:nvPr>
            <p:ph type="title"/>
          </p:nvPr>
        </p:nvSpPr>
        <p:spPr/>
        <p:txBody>
          <a:bodyPr>
            <a:normAutofit fontScale="90000"/>
          </a:bodyPr>
          <a:lstStyle/>
          <a:p>
            <a:pPr algn="ctr"/>
            <a:r>
              <a:rPr lang="fa-IR" dirty="0" smtClean="0">
                <a:cs typeface="B Titr" pitchFamily="2" charset="-78"/>
              </a:rPr>
              <a:t>مبانی فهم </a:t>
            </a:r>
            <a:r>
              <a:rPr lang="fa-IR" dirty="0">
                <a:cs typeface="B Titr" pitchFamily="2" charset="-78"/>
              </a:rPr>
              <a:t>صورت مساله</a:t>
            </a:r>
            <a:br>
              <a:rPr lang="fa-IR" dirty="0">
                <a:cs typeface="B Titr" pitchFamily="2" charset="-78"/>
              </a:rPr>
            </a:br>
            <a:r>
              <a:rPr lang="fa-IR" sz="3600" dirty="0">
                <a:cs typeface="B Titr" pitchFamily="2" charset="-78"/>
              </a:rPr>
              <a:t>مراد از «مثل» </a:t>
            </a:r>
            <a:r>
              <a:rPr lang="fa-IR" sz="3600" dirty="0" smtClean="0">
                <a:cs typeface="B Titr" pitchFamily="2" charset="-78"/>
              </a:rPr>
              <a:t>(2)</a:t>
            </a:r>
            <a:endParaRPr lang="fa-IR" dirty="0">
              <a:cs typeface="B Titr" pitchFamily="2" charset="-78"/>
            </a:endParaRPr>
          </a:p>
        </p:txBody>
      </p:sp>
      <p:graphicFrame>
        <p:nvGraphicFramePr>
          <p:cNvPr id="4" name="Content Placeholder 4"/>
          <p:cNvGraphicFramePr>
            <a:graphicFrameLocks/>
          </p:cNvGraphicFramePr>
          <p:nvPr>
            <p:extLst>
              <p:ext uri="{D42A27DB-BD31-4B8C-83A1-F6EECF244321}">
                <p14:modId xmlns:p14="http://schemas.microsoft.com/office/powerpoint/2010/main" val="2939152535"/>
              </p:ext>
            </p:extLst>
          </p:nvPr>
        </p:nvGraphicFramePr>
        <p:xfrm>
          <a:off x="114300" y="4068618"/>
          <a:ext cx="89154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40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1000"/>
                                        <p:tgtEl>
                                          <p:spTgt spid="2">
                                            <p:txEl>
                                              <p:pRg st="0" end="0"/>
                                            </p:txEl>
                                          </p:spTgt>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1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right)">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right)">
                                      <p:cBhvr>
                                        <p:cTn id="21" dur="10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wipe(right)">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ipe(right)">
                                      <p:cBhvr>
                                        <p:cTn id="31" dur="1000"/>
                                        <p:tgtEl>
                                          <p:spTgt spid="2">
                                            <p:txEl>
                                              <p:pRg st="5" end="5"/>
                                            </p:txEl>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wipe(right)">
                                      <p:cBhvr>
                                        <p:cTn id="34" dur="10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990600"/>
            <a:ext cx="8915400" cy="5867400"/>
          </a:xfrm>
        </p:spPr>
        <p:txBody>
          <a:bodyPr>
            <a:noAutofit/>
          </a:bodyPr>
          <a:lstStyle/>
          <a:p>
            <a:pPr marL="109728" indent="0">
              <a:lnSpc>
                <a:spcPct val="120000"/>
              </a:lnSpc>
              <a:spcBef>
                <a:spcPts val="0"/>
              </a:spcBef>
              <a:spcAft>
                <a:spcPts val="600"/>
              </a:spcAft>
              <a:buNone/>
            </a:pPr>
            <a:r>
              <a:rPr lang="fa-IR" sz="1800" b="1" dirty="0" smtClean="0">
                <a:solidFill>
                  <a:srgbClr val="C00000"/>
                </a:solidFill>
                <a:cs typeface="B Mitra" pitchFamily="2" charset="-78"/>
              </a:rPr>
              <a:t>۱) </a:t>
            </a:r>
            <a:r>
              <a:rPr lang="fa-IR" sz="1800" b="1" dirty="0" smtClean="0">
                <a:cs typeface="B Mitra" pitchFamily="2" charset="-78"/>
              </a:rPr>
              <a:t>آیا </a:t>
            </a:r>
            <a:r>
              <a:rPr lang="fa-IR" sz="1800" b="1" dirty="0">
                <a:cs typeface="B Mitra" pitchFamily="2" charset="-78"/>
              </a:rPr>
              <a:t>مخاطبان </a:t>
            </a:r>
            <a:r>
              <a:rPr lang="fa-IR" sz="1800" b="1" dirty="0" smtClean="0">
                <a:cs typeface="B Mitra" pitchFamily="2" charset="-78"/>
              </a:rPr>
              <a:t>پیامبر، </a:t>
            </a:r>
          </a:p>
          <a:p>
            <a:pPr marL="822960" lvl="1" indent="-457200">
              <a:lnSpc>
                <a:spcPct val="120000"/>
              </a:lnSpc>
              <a:spcBef>
                <a:spcPts val="0"/>
              </a:spcBef>
              <a:spcAft>
                <a:spcPts val="600"/>
              </a:spcAft>
              <a:buFont typeface="Wingdings" panose="05000000000000000000" pitchFamily="2" charset="2"/>
              <a:buChar char="q"/>
            </a:pPr>
            <a:r>
              <a:rPr lang="fa-IR" sz="1600" b="1" dirty="0" smtClean="0">
                <a:cs typeface="B Mitra" pitchFamily="2" charset="-78"/>
              </a:rPr>
              <a:t>اول </a:t>
            </a:r>
            <a:r>
              <a:rPr lang="fa-IR" sz="1600" b="1" dirty="0">
                <a:cs typeface="B Mitra" pitchFamily="2" charset="-78"/>
              </a:rPr>
              <a:t>نبوت پیامبر برایشان اثبات می شد و بعد حرف او را گوش </a:t>
            </a:r>
            <a:r>
              <a:rPr lang="fa-IR" sz="1600" b="1" dirty="0" smtClean="0">
                <a:cs typeface="B Mitra" pitchFamily="2" charset="-78"/>
              </a:rPr>
              <a:t>می‌دادند؟</a:t>
            </a:r>
          </a:p>
          <a:p>
            <a:pPr marL="822960" lvl="1" indent="-457200">
              <a:lnSpc>
                <a:spcPct val="120000"/>
              </a:lnSpc>
              <a:spcBef>
                <a:spcPts val="0"/>
              </a:spcBef>
              <a:spcAft>
                <a:spcPts val="600"/>
              </a:spcAft>
              <a:buFont typeface="Wingdings" panose="05000000000000000000" pitchFamily="2" charset="2"/>
              <a:buChar char="q"/>
            </a:pPr>
            <a:r>
              <a:rPr lang="fa-IR" sz="1600" b="1" dirty="0" smtClean="0">
                <a:cs typeface="B Mitra" pitchFamily="2" charset="-78"/>
              </a:rPr>
              <a:t>یا </a:t>
            </a:r>
            <a:r>
              <a:rPr lang="fa-IR" sz="1600" b="1" dirty="0">
                <a:cs typeface="B Mitra" pitchFamily="2" charset="-78"/>
              </a:rPr>
              <a:t>اول حرف او را گوش </a:t>
            </a:r>
            <a:r>
              <a:rPr lang="fa-IR" sz="1600" b="1" dirty="0" smtClean="0">
                <a:cs typeface="B Mitra" pitchFamily="2" charset="-78"/>
              </a:rPr>
              <a:t>می‌دادند </a:t>
            </a:r>
            <a:r>
              <a:rPr lang="fa-IR" sz="1600" b="1" dirty="0">
                <a:cs typeface="B Mitra" pitchFamily="2" charset="-78"/>
              </a:rPr>
              <a:t>بعد نبوت برایشان حل </a:t>
            </a:r>
            <a:r>
              <a:rPr lang="fa-IR" sz="1600" b="1" dirty="0" smtClean="0">
                <a:cs typeface="B Mitra" pitchFamily="2" charset="-78"/>
              </a:rPr>
              <a:t>می‌شد</a:t>
            </a:r>
            <a:r>
              <a:rPr lang="fa-IR" sz="1600" b="1" dirty="0">
                <a:cs typeface="B Mitra" pitchFamily="2" charset="-78"/>
              </a:rPr>
              <a:t>؟</a:t>
            </a:r>
          </a:p>
          <a:p>
            <a:pPr marL="109728" indent="0">
              <a:lnSpc>
                <a:spcPct val="120000"/>
              </a:lnSpc>
              <a:spcBef>
                <a:spcPts val="0"/>
              </a:spcBef>
              <a:spcAft>
                <a:spcPts val="600"/>
              </a:spcAft>
              <a:buNone/>
            </a:pPr>
            <a:r>
              <a:rPr lang="fa-IR" sz="1800" b="1" dirty="0">
                <a:cs typeface="B Mitra" pitchFamily="2" charset="-78"/>
              </a:rPr>
              <a:t>الف. اهمیت جدی گرفتن سخن خود </a:t>
            </a:r>
            <a:r>
              <a:rPr lang="fa-IR" sz="1800" b="1" dirty="0" smtClean="0">
                <a:cs typeface="B Mitra" pitchFamily="2" charset="-78"/>
              </a:rPr>
              <a:t>قرآن </a:t>
            </a:r>
            <a:r>
              <a:rPr lang="fa-IR" sz="1800" b="1" dirty="0">
                <a:cs typeface="B Mitra" pitchFamily="2" charset="-78"/>
              </a:rPr>
              <a:t>برای </a:t>
            </a:r>
            <a:r>
              <a:rPr lang="fa-IR" sz="1800" b="1" dirty="0" smtClean="0">
                <a:cs typeface="B Mitra" pitchFamily="2" charset="-78"/>
              </a:rPr>
              <a:t>کشف حقیقت قرآن و </a:t>
            </a:r>
            <a:r>
              <a:rPr lang="fa-IR" sz="1800" b="1" dirty="0">
                <a:cs typeface="B Mitra" pitchFamily="2" charset="-78"/>
              </a:rPr>
              <a:t>رمز تحدی</a:t>
            </a:r>
          </a:p>
          <a:p>
            <a:pPr marL="109728" indent="0">
              <a:lnSpc>
                <a:spcPct val="120000"/>
              </a:lnSpc>
              <a:spcBef>
                <a:spcPts val="0"/>
              </a:spcBef>
              <a:spcAft>
                <a:spcPts val="600"/>
              </a:spcAft>
              <a:buNone/>
            </a:pPr>
            <a:r>
              <a:rPr lang="fa-IR" sz="1800" b="1" dirty="0">
                <a:cs typeface="B Mitra" pitchFamily="2" charset="-78"/>
              </a:rPr>
              <a:t>ب. تفاوت مواجهه کلامی (اسکات خصم) و مواجهه ایمانی (اقدام خود) (گاهی مساله برای خود شخص حل می‌شود؛ اما نمی‌تواند برای دیگران توجیه کند)</a:t>
            </a:r>
          </a:p>
          <a:p>
            <a:pPr marL="109728" indent="0">
              <a:lnSpc>
                <a:spcPct val="120000"/>
              </a:lnSpc>
              <a:spcBef>
                <a:spcPts val="0"/>
              </a:spcBef>
              <a:spcAft>
                <a:spcPts val="600"/>
              </a:spcAft>
              <a:buNone/>
            </a:pPr>
            <a:r>
              <a:rPr lang="fa-IR" sz="1800" b="1" dirty="0">
                <a:solidFill>
                  <a:srgbClr val="C00000"/>
                </a:solidFill>
                <a:cs typeface="B Mitra" pitchFamily="2" charset="-78"/>
              </a:rPr>
              <a:t>۲) </a:t>
            </a:r>
            <a:r>
              <a:rPr lang="fa-IR" sz="1800" b="1" dirty="0">
                <a:cs typeface="B Mitra" pitchFamily="2" charset="-78"/>
              </a:rPr>
              <a:t>بعد از اینکه خود شخص ایمان آورد با مراجعه به خود متن (پدیدآورنده) افق‌های جدیدی برایش گشوده </a:t>
            </a:r>
            <a:r>
              <a:rPr lang="fa-IR" sz="1800" b="1" dirty="0" smtClean="0">
                <a:cs typeface="B Mitra" pitchFamily="2" charset="-78"/>
              </a:rPr>
              <a:t>می‌شود.</a:t>
            </a:r>
            <a:endParaRPr lang="fa-IR" sz="1800" b="1" dirty="0">
              <a:cs typeface="B Mitra" pitchFamily="2" charset="-78"/>
            </a:endParaRPr>
          </a:p>
          <a:p>
            <a:pPr marL="109728" indent="0">
              <a:lnSpc>
                <a:spcPct val="120000"/>
              </a:lnSpc>
              <a:spcBef>
                <a:spcPts val="0"/>
              </a:spcBef>
              <a:spcAft>
                <a:spcPts val="600"/>
              </a:spcAft>
              <a:buNone/>
            </a:pPr>
            <a:r>
              <a:rPr lang="fa-IR" sz="1800" b="1" dirty="0">
                <a:solidFill>
                  <a:srgbClr val="C00000"/>
                </a:solidFill>
                <a:cs typeface="B Mitra" pitchFamily="2" charset="-78"/>
              </a:rPr>
              <a:t>۳) </a:t>
            </a:r>
            <a:r>
              <a:rPr lang="fa-IR" sz="1800" b="1" dirty="0">
                <a:cs typeface="B Mitra" pitchFamily="2" charset="-78"/>
              </a:rPr>
              <a:t>در بحث اعجاز همه به یکسان قانع نمی‌شوند حتی در ساحت فهم جمعی </a:t>
            </a:r>
            <a:r>
              <a:rPr lang="fa-IR" sz="1800" b="1" dirty="0" smtClean="0">
                <a:cs typeface="B Mitra" pitchFamily="2" charset="-78"/>
              </a:rPr>
              <a:t>تاریخی. (انتظار یقین ریاضی نداشته باشیم)</a:t>
            </a:r>
          </a:p>
          <a:p>
            <a:pPr marL="365760" lvl="1" indent="0">
              <a:lnSpc>
                <a:spcPct val="120000"/>
              </a:lnSpc>
              <a:spcBef>
                <a:spcPts val="0"/>
              </a:spcBef>
              <a:spcAft>
                <a:spcPts val="600"/>
              </a:spcAft>
              <a:buNone/>
            </a:pPr>
            <a:r>
              <a:rPr lang="fa-IR" sz="1600" b="1" dirty="0" smtClean="0">
                <a:cs typeface="B Mitra" pitchFamily="2" charset="-78"/>
              </a:rPr>
              <a:t>قرآن </a:t>
            </a:r>
            <a:r>
              <a:rPr lang="fa-IR" sz="1600" b="1" dirty="0">
                <a:cs typeface="B Mitra" pitchFamily="2" charset="-78"/>
              </a:rPr>
              <a:t>از همه وجوه اعجاز دارد اما غالبا هر کسی فقط یک وجه از این وجوه اعجاز را درک می کند و همین وجه برای اذعان وی به صدق نبی کافی </a:t>
            </a:r>
            <a:r>
              <a:rPr lang="fa-IR" sz="1600" b="1" dirty="0" smtClean="0">
                <a:cs typeface="B Mitra" pitchFamily="2" charset="-78"/>
              </a:rPr>
              <a:t>است. یعنی </a:t>
            </a:r>
            <a:r>
              <a:rPr lang="fa-IR" sz="1600" b="1" dirty="0">
                <a:cs typeface="B Mitra" pitchFamily="2" charset="-78"/>
              </a:rPr>
              <a:t>وجه اعجاز می‌تواند به ازای افراد و به ازای زمانها و مکانهای مختلف فرق کند؛ اما </a:t>
            </a:r>
            <a:r>
              <a:rPr lang="fa-IR" sz="1600" b="1" dirty="0" smtClean="0">
                <a:cs typeface="B Mitra" pitchFamily="2" charset="-78"/>
              </a:rPr>
              <a:t>کسی که قرآن را قبول می‌کند می داند پشتوانه </a:t>
            </a:r>
            <a:r>
              <a:rPr lang="fa-IR" sz="1600" b="1" dirty="0">
                <a:cs typeface="B Mitra" pitchFamily="2" charset="-78"/>
              </a:rPr>
              <a:t>همه وجوه همان است </a:t>
            </a:r>
            <a:r>
              <a:rPr lang="fa-IR" sz="1600" b="1" dirty="0" smtClean="0">
                <a:cs typeface="B Mitra" pitchFamily="2" charset="-78"/>
              </a:rPr>
              <a:t>که خود </a:t>
            </a:r>
            <a:r>
              <a:rPr lang="fa-IR" sz="1600" b="1" dirty="0">
                <a:cs typeface="B Mitra" pitchFamily="2" charset="-78"/>
              </a:rPr>
              <a:t>قرآن گفته است.</a:t>
            </a:r>
          </a:p>
          <a:p>
            <a:pPr marL="109728" indent="0">
              <a:lnSpc>
                <a:spcPct val="120000"/>
              </a:lnSpc>
              <a:spcBef>
                <a:spcPts val="0"/>
              </a:spcBef>
              <a:spcAft>
                <a:spcPts val="600"/>
              </a:spcAft>
              <a:buNone/>
            </a:pPr>
            <a:r>
              <a:rPr lang="fa-IR" sz="1800" b="1" dirty="0" smtClean="0">
                <a:solidFill>
                  <a:srgbClr val="C00000"/>
                </a:solidFill>
                <a:cs typeface="B Mitra" pitchFamily="2" charset="-78"/>
              </a:rPr>
              <a:t>۴</a:t>
            </a:r>
            <a:r>
              <a:rPr lang="fa-IR" sz="1800" b="1" dirty="0">
                <a:solidFill>
                  <a:srgbClr val="C00000"/>
                </a:solidFill>
                <a:cs typeface="B Mitra" pitchFamily="2" charset="-78"/>
              </a:rPr>
              <a:t>) </a:t>
            </a:r>
            <a:r>
              <a:rPr lang="fa-IR" sz="1800" b="1" dirty="0">
                <a:cs typeface="B Mitra" pitchFamily="2" charset="-78"/>
              </a:rPr>
              <a:t>یک معنای نظریه </a:t>
            </a:r>
            <a:r>
              <a:rPr lang="fa-IR" sz="1800" b="1" dirty="0" smtClean="0">
                <a:cs typeface="B Mitra" pitchFamily="2" charset="-78"/>
              </a:rPr>
              <a:t>صرفه:</a:t>
            </a:r>
          </a:p>
          <a:p>
            <a:pPr marL="109728" indent="0">
              <a:lnSpc>
                <a:spcPct val="120000"/>
              </a:lnSpc>
              <a:spcBef>
                <a:spcPts val="0"/>
              </a:spcBef>
              <a:spcAft>
                <a:spcPts val="600"/>
              </a:spcAft>
              <a:buNone/>
            </a:pPr>
            <a:r>
              <a:rPr lang="fa-IR" sz="1800" b="1" dirty="0" smtClean="0">
                <a:cs typeface="B Mitra" pitchFamily="2" charset="-78"/>
              </a:rPr>
              <a:t>اگر </a:t>
            </a:r>
            <a:r>
              <a:rPr lang="fa-IR" sz="1800" b="1" dirty="0">
                <a:cs typeface="B Mitra" pitchFamily="2" charset="-78"/>
              </a:rPr>
              <a:t>هرکس ادعای هماوردی کرد پیشاپیش خیالمان راحت باشد که کارش به لحاظ </a:t>
            </a:r>
            <a:r>
              <a:rPr lang="fa-IR" sz="1800" b="1" dirty="0" smtClean="0">
                <a:cs typeface="B Mitra" pitchFamily="2" charset="-78"/>
              </a:rPr>
              <a:t>اقناع             </a:t>
            </a:r>
            <a:r>
              <a:rPr lang="fa-IR" sz="1800" b="1" dirty="0">
                <a:cs typeface="B Mitra" pitchFamily="2" charset="-78"/>
              </a:rPr>
              <a:t>عمومی پیش نخواهد رفت؛ مثلا خدا کسی را می‌فرستد که جوابش را بدهد</a:t>
            </a:r>
            <a:r>
              <a:rPr lang="fa-IR" sz="1800" b="1" dirty="0" smtClean="0">
                <a:cs typeface="B Mitra" pitchFamily="2" charset="-78"/>
              </a:rPr>
              <a:t>.</a:t>
            </a:r>
            <a:endParaRPr lang="fa-IR" sz="1800" b="1" dirty="0">
              <a:cs typeface="B Mitra" pitchFamily="2" charset="-78"/>
            </a:endParaRPr>
          </a:p>
        </p:txBody>
      </p:sp>
      <p:sp>
        <p:nvSpPr>
          <p:cNvPr id="3" name="Title 2"/>
          <p:cNvSpPr>
            <a:spLocks noGrp="1"/>
          </p:cNvSpPr>
          <p:nvPr>
            <p:ph type="title"/>
          </p:nvPr>
        </p:nvSpPr>
        <p:spPr>
          <a:xfrm>
            <a:off x="457200" y="0"/>
            <a:ext cx="8229600" cy="1143000"/>
          </a:xfrm>
        </p:spPr>
        <p:txBody>
          <a:bodyPr>
            <a:normAutofit fontScale="90000"/>
          </a:bodyPr>
          <a:lstStyle/>
          <a:p>
            <a:pPr algn="ctr"/>
            <a:r>
              <a:rPr lang="fa-IR" dirty="0" smtClean="0">
                <a:cs typeface="B Titr" pitchFamily="2" charset="-78"/>
              </a:rPr>
              <a:t>مبانی فهم صورت مساله </a:t>
            </a:r>
            <a:r>
              <a:rPr lang="fa-IR" sz="4400" dirty="0">
                <a:cs typeface="B Mitra" pitchFamily="2" charset="-78"/>
              </a:rPr>
              <a:t/>
            </a:r>
            <a:br>
              <a:rPr lang="fa-IR" sz="4400" dirty="0">
                <a:cs typeface="B Mitra" pitchFamily="2" charset="-78"/>
              </a:rPr>
            </a:br>
            <a:r>
              <a:rPr lang="fa-IR" sz="3100" dirty="0" smtClean="0">
                <a:cs typeface="B Mitra" pitchFamily="2" charset="-78"/>
              </a:rPr>
              <a:t>(برخی </a:t>
            </a:r>
            <a:r>
              <a:rPr lang="fa-IR" sz="3100" dirty="0">
                <a:cs typeface="B Mitra" pitchFamily="2" charset="-78"/>
              </a:rPr>
              <a:t>از ثمرات </a:t>
            </a:r>
            <a:r>
              <a:rPr lang="fa-IR" sz="3100" dirty="0" smtClean="0">
                <a:cs typeface="B Mitra" pitchFamily="2" charset="-78"/>
              </a:rPr>
              <a:t>بحث «مراد از مثل»)</a:t>
            </a:r>
            <a:endParaRPr lang="fa-IR" sz="3100" dirty="0">
              <a:cs typeface="B Titr" pitchFamily="2" charset="-78"/>
            </a:endParaRPr>
          </a:p>
        </p:txBody>
      </p:sp>
    </p:spTree>
    <p:extLst>
      <p:ext uri="{BB962C8B-B14F-4D97-AF65-F5344CB8AC3E}">
        <p14:creationId xmlns:p14="http://schemas.microsoft.com/office/powerpoint/2010/main" val="9348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1000"/>
                                        <p:tgtEl>
                                          <p:spTgt spid="2">
                                            <p:txEl>
                                              <p:pRg st="0" end="0"/>
                                            </p:txEl>
                                          </p:spTgt>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1000"/>
                                        <p:tgtEl>
                                          <p:spTgt spid="2">
                                            <p:txEl>
                                              <p:pRg st="1" end="1"/>
                                            </p:txEl>
                                          </p:spTgt>
                                        </p:tgtEl>
                                      </p:cBhvr>
                                    </p:animEffect>
                                  </p:childTnLst>
                                </p:cTn>
                              </p:par>
                            </p:childTnLst>
                          </p:cTn>
                        </p:par>
                        <p:par>
                          <p:cTn id="12" fill="hold">
                            <p:stCondLst>
                              <p:cond delay="2000"/>
                            </p:stCondLst>
                            <p:childTnLst>
                              <p:par>
                                <p:cTn id="13" presetID="22" presetClass="entr" presetSubtype="2"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right)">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right)">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right)">
                                      <p:cBhvr>
                                        <p:cTn id="25" dur="1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right)">
                                      <p:cBhvr>
                                        <p:cTn id="30" dur="1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wipe(right)">
                                      <p:cBhvr>
                                        <p:cTn id="35" dur="1000"/>
                                        <p:tgtEl>
                                          <p:spTgt spid="2">
                                            <p:txEl>
                                              <p:pRg st="6" end="6"/>
                                            </p:txEl>
                                          </p:spTgt>
                                        </p:tgtEl>
                                      </p:cBhvr>
                                    </p:animEffect>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wipe(right)">
                                      <p:cBhvr>
                                        <p:cTn id="39" dur="1000"/>
                                        <p:tgtEl>
                                          <p:spTgt spid="2">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wipe(right)">
                                      <p:cBhvr>
                                        <p:cTn id="44" dur="1000"/>
                                        <p:tgtEl>
                                          <p:spTgt spid="2">
                                            <p:txEl>
                                              <p:pRg st="8" end="8"/>
                                            </p:txEl>
                                          </p:spTgt>
                                        </p:tgtEl>
                                      </p:cBhvr>
                                    </p:animEffect>
                                  </p:childTnLst>
                                </p:cTn>
                              </p:par>
                            </p:childTnLst>
                          </p:cTn>
                        </p:par>
                        <p:par>
                          <p:cTn id="45" fill="hold">
                            <p:stCondLst>
                              <p:cond delay="1000"/>
                            </p:stCondLst>
                            <p:childTnLst>
                              <p:par>
                                <p:cTn id="46" presetID="22" presetClass="entr" presetSubtype="2" fill="hold" grpId="0" nodeType="after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wipe(right)">
                                      <p:cBhvr>
                                        <p:cTn id="48"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 y="1417638"/>
            <a:ext cx="8915400" cy="2163762"/>
          </a:xfrm>
        </p:spPr>
        <p:txBody>
          <a:bodyPr>
            <a:normAutofit/>
          </a:bodyPr>
          <a:lstStyle/>
          <a:p>
            <a:pPr marL="109728" indent="0">
              <a:lnSpc>
                <a:spcPct val="160000"/>
              </a:lnSpc>
              <a:spcBef>
                <a:spcPts val="600"/>
              </a:spcBef>
              <a:spcAft>
                <a:spcPts val="600"/>
              </a:spcAft>
              <a:buNone/>
            </a:pPr>
            <a:endParaRPr lang="fa-IR" sz="3600" b="1" dirty="0">
              <a:cs typeface="B Mitra" pitchFamily="2" charset="-78"/>
            </a:endParaRPr>
          </a:p>
          <a:p>
            <a:pPr marL="109728" indent="0">
              <a:lnSpc>
                <a:spcPct val="160000"/>
              </a:lnSpc>
              <a:spcBef>
                <a:spcPts val="600"/>
              </a:spcBef>
              <a:spcAft>
                <a:spcPts val="600"/>
              </a:spcAft>
              <a:buNone/>
            </a:pPr>
            <a:endParaRPr lang="fa-IR" sz="3600" b="1" dirty="0" smtClean="0">
              <a:cs typeface="B Mitra" pitchFamily="2" charset="-78"/>
            </a:endParaRPr>
          </a:p>
          <a:p>
            <a:pPr marL="109728" indent="0">
              <a:lnSpc>
                <a:spcPct val="160000"/>
              </a:lnSpc>
              <a:spcBef>
                <a:spcPts val="600"/>
              </a:spcBef>
              <a:spcAft>
                <a:spcPts val="600"/>
              </a:spcAft>
              <a:buNone/>
            </a:pPr>
            <a:endParaRPr lang="fa-IR" sz="3600" b="1" dirty="0" smtClean="0">
              <a:cs typeface="B Mitra" pitchFamily="2" charset="-78"/>
            </a:endParaRPr>
          </a:p>
          <a:p>
            <a:pPr marL="109728" indent="0">
              <a:lnSpc>
                <a:spcPct val="160000"/>
              </a:lnSpc>
              <a:spcBef>
                <a:spcPts val="600"/>
              </a:spcBef>
              <a:spcAft>
                <a:spcPts val="600"/>
              </a:spcAft>
              <a:buNone/>
            </a:pPr>
            <a:endParaRPr lang="fa-IR" sz="2800" b="1" dirty="0" smtClean="0">
              <a:cs typeface="B Mitra" pitchFamily="2" charset="-78"/>
            </a:endParaRPr>
          </a:p>
        </p:txBody>
      </p:sp>
      <p:sp>
        <p:nvSpPr>
          <p:cNvPr id="3" name="Title 2"/>
          <p:cNvSpPr>
            <a:spLocks noGrp="1"/>
          </p:cNvSpPr>
          <p:nvPr>
            <p:ph type="title"/>
          </p:nvPr>
        </p:nvSpPr>
        <p:spPr/>
        <p:txBody>
          <a:bodyPr>
            <a:normAutofit/>
          </a:bodyPr>
          <a:lstStyle/>
          <a:p>
            <a:pPr algn="ctr"/>
            <a:r>
              <a:rPr lang="fa-IR" sz="3600" dirty="0" smtClean="0">
                <a:cs typeface="B Titr" pitchFamily="2" charset="-78"/>
              </a:rPr>
              <a:t>تقریر صورت مساله بر اساس بحث‌های گذشته</a:t>
            </a:r>
            <a:endParaRPr lang="fa-IR" sz="3600" dirty="0">
              <a:cs typeface="B Titr" pitchFamily="2" charset="-78"/>
            </a:endParaRPr>
          </a:p>
        </p:txBody>
      </p:sp>
      <p:sp>
        <p:nvSpPr>
          <p:cNvPr id="7" name="Freeform 6"/>
          <p:cNvSpPr/>
          <p:nvPr/>
        </p:nvSpPr>
        <p:spPr>
          <a:xfrm>
            <a:off x="7287893" y="2158784"/>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قرآن و</a:t>
            </a:r>
          </a:p>
          <a:p>
            <a:pPr lvl="0" algn="ctr" defTabSz="711200">
              <a:lnSpc>
                <a:spcPct val="90000"/>
              </a:lnSpc>
              <a:spcBef>
                <a:spcPct val="0"/>
              </a:spcBef>
              <a:spcAft>
                <a:spcPct val="35000"/>
              </a:spcAft>
            </a:pPr>
            <a:r>
              <a:rPr lang="fa-IR" sz="1600" b="1" kern="1200" dirty="0" smtClean="0">
                <a:cs typeface="B Mitra" panose="00000400000000000000" pitchFamily="2" charset="-78"/>
              </a:rPr>
              <a:t>تحدی به آن</a:t>
            </a:r>
            <a:endParaRPr lang="en-US" sz="1600" b="1" kern="1200" dirty="0">
              <a:cs typeface="B Mitra" panose="00000400000000000000" pitchFamily="2" charset="-78"/>
            </a:endParaRPr>
          </a:p>
        </p:txBody>
      </p:sp>
      <p:sp>
        <p:nvSpPr>
          <p:cNvPr id="8" name="Freeform 7"/>
          <p:cNvSpPr/>
          <p:nvPr/>
        </p:nvSpPr>
        <p:spPr>
          <a:xfrm rot="2142401">
            <a:off x="6644460" y="2292165"/>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8" tIns="2045" rIns="350036" bIns="2045" numCol="1" spcCol="1270" anchor="ctr" anchorCtr="0">
            <a:noAutofit/>
          </a:bodyPr>
          <a:lstStyle/>
          <a:p>
            <a:pPr lvl="0" algn="ctr" defTabSz="222250">
              <a:lnSpc>
                <a:spcPct val="90000"/>
              </a:lnSpc>
              <a:spcBef>
                <a:spcPct val="0"/>
              </a:spcBef>
              <a:spcAft>
                <a:spcPct val="35000"/>
              </a:spcAft>
            </a:pPr>
            <a:endParaRPr lang="en-US" sz="500" kern="1200"/>
          </a:p>
        </p:txBody>
      </p:sp>
      <p:sp>
        <p:nvSpPr>
          <p:cNvPr id="9" name="Freeform 8"/>
          <p:cNvSpPr/>
          <p:nvPr/>
        </p:nvSpPr>
        <p:spPr>
          <a:xfrm>
            <a:off x="4860340" y="1744295"/>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متن قرآن که در دست همگان هست</a:t>
            </a:r>
            <a:endParaRPr lang="en-US" sz="1600" b="1" kern="1200" dirty="0">
              <a:cs typeface="B Mitra" panose="00000400000000000000" pitchFamily="2" charset="-78"/>
            </a:endParaRPr>
          </a:p>
        </p:txBody>
      </p:sp>
      <p:sp>
        <p:nvSpPr>
          <p:cNvPr id="10" name="Freeform 9"/>
          <p:cNvSpPr/>
          <p:nvPr/>
        </p:nvSpPr>
        <p:spPr>
          <a:xfrm rot="19457599">
            <a:off x="6644460" y="2706655"/>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8" tIns="2045" rIns="350036" bIns="2045" numCol="1" spcCol="1270" anchor="ctr" anchorCtr="0">
            <a:noAutofit/>
          </a:bodyPr>
          <a:lstStyle/>
          <a:p>
            <a:pPr lvl="0" algn="ctr" defTabSz="222250">
              <a:lnSpc>
                <a:spcPct val="90000"/>
              </a:lnSpc>
              <a:spcBef>
                <a:spcPct val="0"/>
              </a:spcBef>
              <a:spcAft>
                <a:spcPct val="35000"/>
              </a:spcAft>
            </a:pPr>
            <a:endParaRPr lang="en-US" sz="500" kern="1200"/>
          </a:p>
        </p:txBody>
      </p:sp>
      <p:sp>
        <p:nvSpPr>
          <p:cNvPr id="11" name="Freeform 10"/>
          <p:cNvSpPr/>
          <p:nvPr/>
        </p:nvSpPr>
        <p:spPr>
          <a:xfrm>
            <a:off x="4860340" y="2573274"/>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مقام بحث و بررسی:</a:t>
            </a:r>
          </a:p>
          <a:p>
            <a:pPr lvl="0" algn="ctr" defTabSz="711200">
              <a:lnSpc>
                <a:spcPct val="90000"/>
              </a:lnSpc>
              <a:spcBef>
                <a:spcPct val="0"/>
              </a:spcBef>
              <a:spcAft>
                <a:spcPct val="35000"/>
              </a:spcAft>
            </a:pPr>
            <a:r>
              <a:rPr lang="fa-IR" sz="1600" b="1" kern="1200" dirty="0" smtClean="0">
                <a:cs typeface="B Mitra" panose="00000400000000000000" pitchFamily="2" charset="-78"/>
              </a:rPr>
              <a:t>قرآن چیست؟ رمز تحدی؟</a:t>
            </a:r>
            <a:endParaRPr lang="en-US" sz="1600" b="1" kern="1200" dirty="0">
              <a:cs typeface="B Mitra" panose="00000400000000000000" pitchFamily="2" charset="-78"/>
            </a:endParaRPr>
          </a:p>
        </p:txBody>
      </p:sp>
      <p:sp>
        <p:nvSpPr>
          <p:cNvPr id="12" name="Freeform 11"/>
          <p:cNvSpPr/>
          <p:nvPr/>
        </p:nvSpPr>
        <p:spPr>
          <a:xfrm rot="3310531">
            <a:off x="4067082" y="2499409"/>
            <a:ext cx="1009835" cy="39600"/>
          </a:xfrm>
          <a:custGeom>
            <a:avLst/>
            <a:gdLst>
              <a:gd name="connsiteX0" fmla="*/ 0 w 1009835"/>
              <a:gd name="connsiteY0" fmla="*/ 19799 h 39599"/>
              <a:gd name="connsiteX1" fmla="*/ 1009835 w 1009835"/>
              <a:gd name="connsiteY1" fmla="*/ 19799 h 39599"/>
            </a:gdLst>
            <a:ahLst/>
            <a:cxnLst>
              <a:cxn ang="0">
                <a:pos x="connsiteX0" y="connsiteY0"/>
              </a:cxn>
              <a:cxn ang="0">
                <a:pos x="connsiteX1" y="connsiteY1"/>
              </a:cxn>
            </a:cxnLst>
            <a:rect l="l" t="t" r="r" b="b"/>
            <a:pathLst>
              <a:path w="1009835" h="39599">
                <a:moveTo>
                  <a:pt x="1009835"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92372" tIns="-5446" rIns="492371" bIns="-5446" numCol="1" spcCol="1270" anchor="ctr" anchorCtr="0">
            <a:noAutofit/>
          </a:bodyPr>
          <a:lstStyle/>
          <a:p>
            <a:pPr lvl="0" algn="ctr" defTabSz="222250">
              <a:lnSpc>
                <a:spcPct val="90000"/>
              </a:lnSpc>
              <a:spcBef>
                <a:spcPct val="0"/>
              </a:spcBef>
              <a:spcAft>
                <a:spcPct val="35000"/>
              </a:spcAft>
            </a:pPr>
            <a:endParaRPr lang="en-US" sz="500" kern="1200"/>
          </a:p>
        </p:txBody>
      </p:sp>
      <p:sp>
        <p:nvSpPr>
          <p:cNvPr id="13" name="Freeform 12"/>
          <p:cNvSpPr/>
          <p:nvPr/>
        </p:nvSpPr>
        <p:spPr>
          <a:xfrm>
            <a:off x="2432787" y="1744295"/>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نظر خود قرآن</a:t>
            </a:r>
            <a:endParaRPr lang="en-US" sz="1600" b="1" kern="1200" dirty="0">
              <a:cs typeface="B Mitra" panose="00000400000000000000" pitchFamily="2" charset="-78"/>
            </a:endParaRPr>
          </a:p>
        </p:txBody>
      </p:sp>
      <p:sp>
        <p:nvSpPr>
          <p:cNvPr id="14" name="Freeform 13"/>
          <p:cNvSpPr/>
          <p:nvPr/>
        </p:nvSpPr>
        <p:spPr>
          <a:xfrm rot="2142401">
            <a:off x="1789354" y="1877675"/>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8" tIns="2045" rIns="350036" bIns="2045" numCol="1" spcCol="1270" anchor="ctr" anchorCtr="0">
            <a:noAutofit/>
          </a:bodyPr>
          <a:lstStyle/>
          <a:p>
            <a:pPr lvl="0" algn="ctr" defTabSz="222250">
              <a:lnSpc>
                <a:spcPct val="90000"/>
              </a:lnSpc>
              <a:spcBef>
                <a:spcPct val="0"/>
              </a:spcBef>
              <a:spcAft>
                <a:spcPct val="35000"/>
              </a:spcAft>
            </a:pPr>
            <a:endParaRPr lang="en-US" sz="500" kern="1200"/>
          </a:p>
        </p:txBody>
      </p:sp>
      <p:sp>
        <p:nvSpPr>
          <p:cNvPr id="15" name="Freeform 14"/>
          <p:cNvSpPr/>
          <p:nvPr/>
        </p:nvSpPr>
        <p:spPr>
          <a:xfrm>
            <a:off x="5233" y="1329805"/>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تبیان </a:t>
            </a:r>
            <a:r>
              <a:rPr lang="fa-IR" sz="1600" b="1" kern="1200" dirty="0" smtClean="0">
                <a:cs typeface="B Mitra" panose="00000400000000000000" pitchFamily="2" charset="-78"/>
              </a:rPr>
              <a:t>کل شیء</a:t>
            </a:r>
          </a:p>
          <a:p>
            <a:pPr lvl="0" algn="ctr" defTabSz="711200">
              <a:lnSpc>
                <a:spcPct val="90000"/>
              </a:lnSpc>
              <a:spcBef>
                <a:spcPct val="0"/>
              </a:spcBef>
              <a:spcAft>
                <a:spcPct val="35000"/>
              </a:spcAft>
            </a:pPr>
            <a:r>
              <a:rPr lang="fa-IR" sz="1600" b="1" kern="1200" dirty="0" smtClean="0">
                <a:cs typeface="B Mitra" panose="00000400000000000000" pitchFamily="2" charset="-78"/>
              </a:rPr>
              <a:t>(تدوین نظام تکوین)</a:t>
            </a:r>
            <a:endParaRPr lang="en-US" sz="1600" b="1" kern="1200" dirty="0">
              <a:cs typeface="B Mitra" panose="00000400000000000000" pitchFamily="2" charset="-78"/>
            </a:endParaRPr>
          </a:p>
        </p:txBody>
      </p:sp>
      <p:sp>
        <p:nvSpPr>
          <p:cNvPr id="16" name="Freeform 15"/>
          <p:cNvSpPr/>
          <p:nvPr/>
        </p:nvSpPr>
        <p:spPr>
          <a:xfrm rot="19457599">
            <a:off x="1789354" y="2292164"/>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7" tIns="2047" rIns="350037" bIns="2043" numCol="1" spcCol="1270" anchor="ctr" anchorCtr="0">
            <a:noAutofit/>
          </a:bodyPr>
          <a:lstStyle/>
          <a:p>
            <a:pPr lvl="0" algn="ctr" defTabSz="222250">
              <a:lnSpc>
                <a:spcPct val="90000"/>
              </a:lnSpc>
              <a:spcBef>
                <a:spcPct val="0"/>
              </a:spcBef>
              <a:spcAft>
                <a:spcPct val="35000"/>
              </a:spcAft>
            </a:pPr>
            <a:endParaRPr lang="en-US" sz="500" kern="1200"/>
          </a:p>
        </p:txBody>
      </p:sp>
      <p:sp>
        <p:nvSpPr>
          <p:cNvPr id="17" name="Freeform 16"/>
          <p:cNvSpPr/>
          <p:nvPr/>
        </p:nvSpPr>
        <p:spPr>
          <a:xfrm>
            <a:off x="5233" y="2158784"/>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نازل شده از علم خدا </a:t>
            </a:r>
            <a:endParaRPr lang="en-US" sz="1600" b="1" kern="1200" dirty="0">
              <a:cs typeface="B Mitra" panose="00000400000000000000" pitchFamily="2" charset="-78"/>
            </a:endParaRPr>
          </a:p>
        </p:txBody>
      </p:sp>
      <p:sp>
        <p:nvSpPr>
          <p:cNvPr id="18" name="Freeform 17"/>
          <p:cNvSpPr/>
          <p:nvPr/>
        </p:nvSpPr>
        <p:spPr>
          <a:xfrm rot="18289469">
            <a:off x="4067082" y="3328388"/>
            <a:ext cx="1009835" cy="39600"/>
          </a:xfrm>
          <a:custGeom>
            <a:avLst/>
            <a:gdLst>
              <a:gd name="connsiteX0" fmla="*/ 0 w 1009835"/>
              <a:gd name="connsiteY0" fmla="*/ 19799 h 39599"/>
              <a:gd name="connsiteX1" fmla="*/ 1009835 w 1009835"/>
              <a:gd name="connsiteY1" fmla="*/ 19799 h 39599"/>
            </a:gdLst>
            <a:ahLst/>
            <a:cxnLst>
              <a:cxn ang="0">
                <a:pos x="connsiteX0" y="connsiteY0"/>
              </a:cxn>
              <a:cxn ang="0">
                <a:pos x="connsiteX1" y="connsiteY1"/>
              </a:cxn>
            </a:cxnLst>
            <a:rect l="l" t="t" r="r" b="b"/>
            <a:pathLst>
              <a:path w="1009835" h="39599">
                <a:moveTo>
                  <a:pt x="1009835"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92371" tIns="-5445" rIns="492372" bIns="-5447" numCol="1" spcCol="1270" anchor="ctr" anchorCtr="0">
            <a:noAutofit/>
          </a:bodyPr>
          <a:lstStyle/>
          <a:p>
            <a:pPr lvl="0" algn="ctr" defTabSz="222250">
              <a:lnSpc>
                <a:spcPct val="90000"/>
              </a:lnSpc>
              <a:spcBef>
                <a:spcPct val="0"/>
              </a:spcBef>
              <a:spcAft>
                <a:spcPct val="35000"/>
              </a:spcAft>
            </a:pPr>
            <a:endParaRPr lang="en-US" sz="500" kern="1200"/>
          </a:p>
        </p:txBody>
      </p:sp>
      <p:sp>
        <p:nvSpPr>
          <p:cNvPr id="19" name="Freeform 18"/>
          <p:cNvSpPr/>
          <p:nvPr/>
        </p:nvSpPr>
        <p:spPr>
          <a:xfrm>
            <a:off x="2432787" y="3402253"/>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نظرات دیگران</a:t>
            </a:r>
          </a:p>
          <a:p>
            <a:pPr lvl="0" algn="ctr" defTabSz="711200">
              <a:lnSpc>
                <a:spcPct val="90000"/>
              </a:lnSpc>
              <a:spcBef>
                <a:spcPct val="0"/>
              </a:spcBef>
              <a:spcAft>
                <a:spcPct val="35000"/>
              </a:spcAft>
            </a:pPr>
            <a:r>
              <a:rPr lang="fa-IR" sz="1600" b="1" kern="1200" dirty="0" smtClean="0">
                <a:cs typeface="B Mitra" panose="00000400000000000000" pitchFamily="2" charset="-78"/>
              </a:rPr>
              <a:t>(شخصی یا جمعی)</a:t>
            </a:r>
            <a:endParaRPr lang="en-US" sz="1600" b="1" kern="1200" dirty="0">
              <a:cs typeface="B Mitra" panose="00000400000000000000" pitchFamily="2" charset="-78"/>
            </a:endParaRPr>
          </a:p>
        </p:txBody>
      </p:sp>
      <p:sp>
        <p:nvSpPr>
          <p:cNvPr id="20" name="Freeform 19"/>
          <p:cNvSpPr/>
          <p:nvPr/>
        </p:nvSpPr>
        <p:spPr>
          <a:xfrm rot="2142401">
            <a:off x="1789354" y="3535633"/>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8" tIns="2045" rIns="350036" bIns="2045" numCol="1" spcCol="1270" anchor="ctr" anchorCtr="0">
            <a:noAutofit/>
          </a:bodyPr>
          <a:lstStyle/>
          <a:p>
            <a:pPr lvl="0" algn="ctr" defTabSz="222250">
              <a:lnSpc>
                <a:spcPct val="90000"/>
              </a:lnSpc>
              <a:spcBef>
                <a:spcPct val="0"/>
              </a:spcBef>
              <a:spcAft>
                <a:spcPct val="35000"/>
              </a:spcAft>
            </a:pPr>
            <a:endParaRPr lang="en-US" sz="500" kern="1200"/>
          </a:p>
        </p:txBody>
      </p:sp>
      <p:sp>
        <p:nvSpPr>
          <p:cNvPr id="21" name="Freeform 20"/>
          <p:cNvSpPr/>
          <p:nvPr/>
        </p:nvSpPr>
        <p:spPr>
          <a:xfrm>
            <a:off x="5233" y="2987763"/>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کتاب هدایت؛ و ...</a:t>
            </a:r>
            <a:endParaRPr lang="en-US" sz="1600" b="1" kern="1200" dirty="0">
              <a:cs typeface="B Mitra" panose="00000400000000000000" pitchFamily="2" charset="-78"/>
            </a:endParaRPr>
          </a:p>
        </p:txBody>
      </p:sp>
      <p:sp>
        <p:nvSpPr>
          <p:cNvPr id="22" name="Freeform 21"/>
          <p:cNvSpPr/>
          <p:nvPr/>
        </p:nvSpPr>
        <p:spPr>
          <a:xfrm rot="19457599">
            <a:off x="1789354" y="3950122"/>
            <a:ext cx="710184" cy="39600"/>
          </a:xfrm>
          <a:custGeom>
            <a:avLst/>
            <a:gdLst>
              <a:gd name="connsiteX0" fmla="*/ 0 w 710184"/>
              <a:gd name="connsiteY0" fmla="*/ 19799 h 39599"/>
              <a:gd name="connsiteX1" fmla="*/ 710184 w 710184"/>
              <a:gd name="connsiteY1" fmla="*/ 19799 h 39599"/>
            </a:gdLst>
            <a:ahLst/>
            <a:cxnLst>
              <a:cxn ang="0">
                <a:pos x="connsiteX0" y="connsiteY0"/>
              </a:cxn>
              <a:cxn ang="0">
                <a:pos x="connsiteX1" y="connsiteY1"/>
              </a:cxn>
            </a:cxnLst>
            <a:rect l="l" t="t" r="r" b="b"/>
            <a:pathLst>
              <a:path w="710184" h="39599">
                <a:moveTo>
                  <a:pt x="710184" y="19800"/>
                </a:moveTo>
                <a:lnTo>
                  <a:pt x="0" y="198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0037" tIns="2047" rIns="350037" bIns="2043" numCol="1" spcCol="1270" anchor="ctr" anchorCtr="0">
            <a:noAutofit/>
          </a:bodyPr>
          <a:lstStyle/>
          <a:p>
            <a:pPr lvl="0" algn="ctr" defTabSz="222250">
              <a:lnSpc>
                <a:spcPct val="90000"/>
              </a:lnSpc>
              <a:spcBef>
                <a:spcPct val="0"/>
              </a:spcBef>
              <a:spcAft>
                <a:spcPct val="35000"/>
              </a:spcAft>
            </a:pPr>
            <a:endParaRPr lang="en-US" sz="500" kern="1200"/>
          </a:p>
        </p:txBody>
      </p:sp>
      <p:sp>
        <p:nvSpPr>
          <p:cNvPr id="23" name="Freeform 22"/>
          <p:cNvSpPr/>
          <p:nvPr/>
        </p:nvSpPr>
        <p:spPr>
          <a:xfrm>
            <a:off x="5233" y="3816742"/>
            <a:ext cx="1850872" cy="720851"/>
          </a:xfrm>
          <a:custGeom>
            <a:avLst/>
            <a:gdLst>
              <a:gd name="connsiteX0" fmla="*/ 0 w 1850872"/>
              <a:gd name="connsiteY0" fmla="*/ 72085 h 720851"/>
              <a:gd name="connsiteX1" fmla="*/ 72085 w 1850872"/>
              <a:gd name="connsiteY1" fmla="*/ 0 h 720851"/>
              <a:gd name="connsiteX2" fmla="*/ 1778787 w 1850872"/>
              <a:gd name="connsiteY2" fmla="*/ 0 h 720851"/>
              <a:gd name="connsiteX3" fmla="*/ 1850872 w 1850872"/>
              <a:gd name="connsiteY3" fmla="*/ 72085 h 720851"/>
              <a:gd name="connsiteX4" fmla="*/ 1850872 w 1850872"/>
              <a:gd name="connsiteY4" fmla="*/ 648766 h 720851"/>
              <a:gd name="connsiteX5" fmla="*/ 1778787 w 1850872"/>
              <a:gd name="connsiteY5" fmla="*/ 720851 h 720851"/>
              <a:gd name="connsiteX6" fmla="*/ 72085 w 1850872"/>
              <a:gd name="connsiteY6" fmla="*/ 720851 h 720851"/>
              <a:gd name="connsiteX7" fmla="*/ 0 w 1850872"/>
              <a:gd name="connsiteY7" fmla="*/ 648766 h 720851"/>
              <a:gd name="connsiteX8" fmla="*/ 0 w 1850872"/>
              <a:gd name="connsiteY8" fmla="*/ 72085 h 72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0872" h="720851">
                <a:moveTo>
                  <a:pt x="0" y="72085"/>
                </a:moveTo>
                <a:cubicBezTo>
                  <a:pt x="0" y="32274"/>
                  <a:pt x="32274" y="0"/>
                  <a:pt x="72085" y="0"/>
                </a:cubicBezTo>
                <a:lnTo>
                  <a:pt x="1778787" y="0"/>
                </a:lnTo>
                <a:cubicBezTo>
                  <a:pt x="1818598" y="0"/>
                  <a:pt x="1850872" y="32274"/>
                  <a:pt x="1850872" y="72085"/>
                </a:cubicBezTo>
                <a:lnTo>
                  <a:pt x="1850872" y="648766"/>
                </a:lnTo>
                <a:cubicBezTo>
                  <a:pt x="1850872" y="688577"/>
                  <a:pt x="1818598" y="720851"/>
                  <a:pt x="1778787" y="720851"/>
                </a:cubicBezTo>
                <a:lnTo>
                  <a:pt x="72085" y="720851"/>
                </a:lnTo>
                <a:cubicBezTo>
                  <a:pt x="32274" y="720851"/>
                  <a:pt x="0" y="688577"/>
                  <a:pt x="0" y="648766"/>
                </a:cubicBezTo>
                <a:lnTo>
                  <a:pt x="0" y="7208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73" tIns="31273" rIns="31273" bIns="31273" numCol="1" spcCol="1270" anchor="ctr" anchorCtr="0">
            <a:noAutofit/>
          </a:bodyPr>
          <a:lstStyle/>
          <a:p>
            <a:pPr lvl="0" algn="ctr" defTabSz="711200">
              <a:lnSpc>
                <a:spcPct val="90000"/>
              </a:lnSpc>
              <a:spcBef>
                <a:spcPct val="0"/>
              </a:spcBef>
              <a:spcAft>
                <a:spcPct val="35000"/>
              </a:spcAft>
            </a:pPr>
            <a:r>
              <a:rPr lang="fa-IR" sz="1600" b="1" kern="1200" dirty="0" smtClean="0">
                <a:cs typeface="B Mitra" panose="00000400000000000000" pitchFamily="2" charset="-78"/>
              </a:rPr>
              <a:t>بلاغت؛ جذابیت؛ اخبار از غیب؛ نظم ریاضی؛ و ...</a:t>
            </a:r>
            <a:endParaRPr lang="en-US" sz="1600" b="1" kern="1200" dirty="0">
              <a:cs typeface="B Mitra" panose="00000400000000000000" pitchFamily="2" charset="-78"/>
            </a:endParaRPr>
          </a:p>
        </p:txBody>
      </p:sp>
      <p:sp>
        <p:nvSpPr>
          <p:cNvPr id="5" name="Content Placeholder 1"/>
          <p:cNvSpPr txBox="1">
            <a:spLocks/>
          </p:cNvSpPr>
          <p:nvPr/>
        </p:nvSpPr>
        <p:spPr>
          <a:xfrm>
            <a:off x="228600" y="4694238"/>
            <a:ext cx="8915400" cy="2133600"/>
          </a:xfrm>
          <a:prstGeom prst="rect">
            <a:avLst/>
          </a:prstGeom>
        </p:spPr>
        <p:txBody>
          <a:bodyPr vert="horz">
            <a:normAutofit fontScale="70000" lnSpcReduction="20000"/>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nSpc>
                <a:spcPct val="120000"/>
              </a:lnSpc>
              <a:spcBef>
                <a:spcPts val="600"/>
              </a:spcBef>
              <a:spcAft>
                <a:spcPts val="600"/>
              </a:spcAft>
              <a:buFont typeface="Wingdings 3"/>
              <a:buNone/>
            </a:pPr>
            <a:r>
              <a:rPr lang="fa-IR" sz="3600" b="1" dirty="0" smtClean="0">
                <a:cs typeface="B Mitra" pitchFamily="2" charset="-78"/>
              </a:rPr>
              <a:t>پس پیگیری بحث تحدی و اعجاز قرآن را در سه افق می‌توان مطرح کرد:</a:t>
            </a:r>
          </a:p>
          <a:p>
            <a:pPr>
              <a:lnSpc>
                <a:spcPct val="120000"/>
              </a:lnSpc>
              <a:spcBef>
                <a:spcPts val="600"/>
              </a:spcBef>
              <a:spcAft>
                <a:spcPts val="600"/>
              </a:spcAft>
            </a:pPr>
            <a:r>
              <a:rPr lang="fa-IR" sz="3600" b="1" dirty="0" smtClean="0">
                <a:cs typeface="B Mitra" pitchFamily="2" charset="-78"/>
              </a:rPr>
              <a:t>نگاه خود قرآن به مساله اعجاز (خود را چه معرفی کرده و چرا معجزه است)</a:t>
            </a:r>
          </a:p>
          <a:p>
            <a:pPr>
              <a:lnSpc>
                <a:spcPct val="120000"/>
              </a:lnSpc>
              <a:spcBef>
                <a:spcPts val="600"/>
              </a:spcBef>
              <a:spcAft>
                <a:spcPts val="600"/>
              </a:spcAft>
            </a:pPr>
            <a:r>
              <a:rPr lang="fa-IR" sz="3600" b="1" dirty="0" smtClean="0">
                <a:cs typeface="B Mitra" pitchFamily="2" charset="-78"/>
              </a:rPr>
              <a:t>فهم شخصی هرکس از اعجاز قرآن (از باب ایمان: از باب اعتقاد به مفاد آیات)</a:t>
            </a:r>
          </a:p>
          <a:p>
            <a:pPr>
              <a:lnSpc>
                <a:spcPct val="120000"/>
              </a:lnSpc>
              <a:spcBef>
                <a:spcPts val="600"/>
              </a:spcBef>
              <a:spcAft>
                <a:spcPts val="600"/>
              </a:spcAft>
            </a:pPr>
            <a:r>
              <a:rPr lang="fa-IR" sz="3600" b="1" dirty="0" smtClean="0">
                <a:cs typeface="B Mitra" pitchFamily="2" charset="-78"/>
              </a:rPr>
              <a:t>فهمی از اعجاز که بتوان در عرصه عمومی مطرح کرد</a:t>
            </a:r>
            <a:endParaRPr lang="fa-IR" sz="2800" b="1" dirty="0" smtClean="0">
              <a:cs typeface="B Mitra" pitchFamily="2" charset="-78"/>
            </a:endParaRPr>
          </a:p>
        </p:txBody>
      </p:sp>
    </p:spTree>
    <p:extLst>
      <p:ext uri="{BB962C8B-B14F-4D97-AF65-F5344CB8AC3E}">
        <p14:creationId xmlns:p14="http://schemas.microsoft.com/office/powerpoint/2010/main" val="332429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500"/>
                                        <p:tgtEl>
                                          <p:spTgt spid="10"/>
                                        </p:tgtEl>
                                      </p:cBhvr>
                                    </p:animEffect>
                                  </p:childTnLst>
                                </p:cTn>
                              </p:par>
                            </p:childTnLst>
                          </p:cTn>
                        </p:par>
                        <p:par>
                          <p:cTn id="22" fill="hold">
                            <p:stCondLst>
                              <p:cond delay="500"/>
                            </p:stCondLst>
                            <p:childTnLst>
                              <p:par>
                                <p:cTn id="23" presetID="22" presetClass="entr" presetSubtype="2"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right)">
                                      <p:cBhvr>
                                        <p:cTn id="30" dur="500"/>
                                        <p:tgtEl>
                                          <p:spTgt spid="12"/>
                                        </p:tgtEl>
                                      </p:cBhvr>
                                    </p:animEffect>
                                  </p:childTnLst>
                                </p:cTn>
                              </p:par>
                            </p:childTnLst>
                          </p:cTn>
                        </p:par>
                        <p:par>
                          <p:cTn id="31" fill="hold">
                            <p:stCondLst>
                              <p:cond delay="500"/>
                            </p:stCondLst>
                            <p:childTnLst>
                              <p:par>
                                <p:cTn id="32" presetID="22" presetClass="entr" presetSubtype="2"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right)">
                                      <p:cBhvr>
                                        <p:cTn id="39" dur="500"/>
                                        <p:tgtEl>
                                          <p:spTgt spid="14"/>
                                        </p:tgtEl>
                                      </p:cBhvr>
                                    </p:animEffect>
                                  </p:childTnLst>
                                </p:cTn>
                              </p:par>
                            </p:childTnLst>
                          </p:cTn>
                        </p:par>
                        <p:par>
                          <p:cTn id="40" fill="hold">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righ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right)">
                                      <p:cBhvr>
                                        <p:cTn id="48" dur="500"/>
                                        <p:tgtEl>
                                          <p:spTgt spid="16"/>
                                        </p:tgtEl>
                                      </p:cBhvr>
                                    </p:animEffect>
                                  </p:childTnLst>
                                </p:cTn>
                              </p:par>
                            </p:childTnLst>
                          </p:cTn>
                        </p:par>
                        <p:par>
                          <p:cTn id="49" fill="hold">
                            <p:stCondLst>
                              <p:cond delay="500"/>
                            </p:stCondLst>
                            <p:childTnLst>
                              <p:par>
                                <p:cTn id="50" presetID="22" presetClass="entr" presetSubtype="2"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right)">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right)">
                                      <p:cBhvr>
                                        <p:cTn id="57" dur="500"/>
                                        <p:tgtEl>
                                          <p:spTgt spid="18"/>
                                        </p:tgtEl>
                                      </p:cBhvr>
                                    </p:animEffect>
                                  </p:childTnLst>
                                </p:cTn>
                              </p:par>
                            </p:childTnLst>
                          </p:cTn>
                        </p:par>
                        <p:par>
                          <p:cTn id="58" fill="hold">
                            <p:stCondLst>
                              <p:cond delay="500"/>
                            </p:stCondLst>
                            <p:childTnLst>
                              <p:par>
                                <p:cTn id="59" presetID="22" presetClass="entr" presetSubtype="2"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right)">
                                      <p:cBhvr>
                                        <p:cTn id="66" dur="500"/>
                                        <p:tgtEl>
                                          <p:spTgt spid="20"/>
                                        </p:tgtEl>
                                      </p:cBhvr>
                                    </p:animEffect>
                                  </p:childTnLst>
                                </p:cTn>
                              </p:par>
                            </p:childTnLst>
                          </p:cTn>
                        </p:par>
                        <p:par>
                          <p:cTn id="67" fill="hold">
                            <p:stCondLst>
                              <p:cond delay="500"/>
                            </p:stCondLst>
                            <p:childTnLst>
                              <p:par>
                                <p:cTn id="68" presetID="22" presetClass="entr" presetSubtype="2"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right)">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right)">
                                      <p:cBhvr>
                                        <p:cTn id="75" dur="500"/>
                                        <p:tgtEl>
                                          <p:spTgt spid="22"/>
                                        </p:tgtEl>
                                      </p:cBhvr>
                                    </p:animEffect>
                                  </p:childTnLst>
                                </p:cTn>
                              </p:par>
                            </p:childTnLst>
                          </p:cTn>
                        </p:par>
                        <p:par>
                          <p:cTn id="76" fill="hold">
                            <p:stCondLst>
                              <p:cond delay="500"/>
                            </p:stCondLst>
                            <p:childTnLst>
                              <p:par>
                                <p:cTn id="77" presetID="22" presetClass="entr" presetSubtype="2"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wipe(right)">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grpId="0" nodeType="clickEffect">
                                  <p:stCondLst>
                                    <p:cond delay="0"/>
                                  </p:stCondLst>
                                  <p:childTnLst>
                                    <p:set>
                                      <p:cBhvr>
                                        <p:cTn id="83" dur="1" fill="hold">
                                          <p:stCondLst>
                                            <p:cond delay="0"/>
                                          </p:stCondLst>
                                        </p:cTn>
                                        <p:tgtEl>
                                          <p:spTgt spid="5">
                                            <p:txEl>
                                              <p:pRg st="0" end="0"/>
                                            </p:txEl>
                                          </p:spTgt>
                                        </p:tgtEl>
                                        <p:attrNameLst>
                                          <p:attrName>style.visibility</p:attrName>
                                        </p:attrNameLst>
                                      </p:cBhvr>
                                      <p:to>
                                        <p:strVal val="visible"/>
                                      </p:to>
                                    </p:set>
                                    <p:animEffect transition="in" filter="wipe(right)">
                                      <p:cBhvr>
                                        <p:cTn id="84" dur="1000"/>
                                        <p:tgtEl>
                                          <p:spTgt spid="5">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2" fill="hold" grpId="0" nodeType="clickEffect">
                                  <p:stCondLst>
                                    <p:cond delay="0"/>
                                  </p:stCondLst>
                                  <p:childTnLst>
                                    <p:set>
                                      <p:cBhvr>
                                        <p:cTn id="88" dur="1" fill="hold">
                                          <p:stCondLst>
                                            <p:cond delay="0"/>
                                          </p:stCondLst>
                                        </p:cTn>
                                        <p:tgtEl>
                                          <p:spTgt spid="5">
                                            <p:txEl>
                                              <p:pRg st="1" end="1"/>
                                            </p:txEl>
                                          </p:spTgt>
                                        </p:tgtEl>
                                        <p:attrNameLst>
                                          <p:attrName>style.visibility</p:attrName>
                                        </p:attrNameLst>
                                      </p:cBhvr>
                                      <p:to>
                                        <p:strVal val="visible"/>
                                      </p:to>
                                    </p:set>
                                    <p:animEffect transition="in" filter="wipe(right)">
                                      <p:cBhvr>
                                        <p:cTn id="89" dur="1000"/>
                                        <p:tgtEl>
                                          <p:spTgt spid="5">
                                            <p:txEl>
                                              <p:pRg st="1" end="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2" fill="hold" grpId="0" nodeType="clickEffect">
                                  <p:stCondLst>
                                    <p:cond delay="0"/>
                                  </p:stCondLst>
                                  <p:childTnLst>
                                    <p:set>
                                      <p:cBhvr>
                                        <p:cTn id="93" dur="1" fill="hold">
                                          <p:stCondLst>
                                            <p:cond delay="0"/>
                                          </p:stCondLst>
                                        </p:cTn>
                                        <p:tgtEl>
                                          <p:spTgt spid="5">
                                            <p:txEl>
                                              <p:pRg st="2" end="2"/>
                                            </p:txEl>
                                          </p:spTgt>
                                        </p:tgtEl>
                                        <p:attrNameLst>
                                          <p:attrName>style.visibility</p:attrName>
                                        </p:attrNameLst>
                                      </p:cBhvr>
                                      <p:to>
                                        <p:strVal val="visible"/>
                                      </p:to>
                                    </p:set>
                                    <p:animEffect transition="in" filter="wipe(right)">
                                      <p:cBhvr>
                                        <p:cTn id="94" dur="1000"/>
                                        <p:tgtEl>
                                          <p:spTgt spid="5">
                                            <p:txEl>
                                              <p:pRg st="2" end="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5">
                                            <p:txEl>
                                              <p:pRg st="3" end="3"/>
                                            </p:txEl>
                                          </p:spTgt>
                                        </p:tgtEl>
                                        <p:attrNameLst>
                                          <p:attrName>style.visibility</p:attrName>
                                        </p:attrNameLst>
                                      </p:cBhvr>
                                      <p:to>
                                        <p:strVal val="visible"/>
                                      </p:to>
                                    </p:set>
                                    <p:animEffect transition="in" filter="wipe(right)">
                                      <p:cBhvr>
                                        <p:cTn id="99"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17638"/>
            <a:ext cx="8839200" cy="5440362"/>
          </a:xfrm>
        </p:spPr>
        <p:txBody>
          <a:bodyPr>
            <a:normAutofit fontScale="55000" lnSpcReduction="20000"/>
          </a:bodyPr>
          <a:lstStyle/>
          <a:p>
            <a:pPr marL="109728" indent="0">
              <a:lnSpc>
                <a:spcPct val="120000"/>
              </a:lnSpc>
              <a:buNone/>
            </a:pPr>
            <a:r>
              <a:rPr lang="fa-IR" sz="3800" b="1" dirty="0" smtClean="0">
                <a:solidFill>
                  <a:srgbClr val="FF0000"/>
                </a:solidFill>
                <a:cs typeface="B Mitra" pitchFamily="2" charset="-78"/>
              </a:rPr>
              <a:t>مبنای اصلی (نظر خود قرآن)</a:t>
            </a:r>
            <a:endParaRPr lang="fa-IR" sz="3800" b="1" dirty="0">
              <a:solidFill>
                <a:srgbClr val="FF0000"/>
              </a:solidFill>
              <a:cs typeface="B Mitra" pitchFamily="2" charset="-78"/>
            </a:endParaRPr>
          </a:p>
          <a:p>
            <a:pPr marL="109728" indent="0">
              <a:lnSpc>
                <a:spcPct val="120000"/>
              </a:lnSpc>
              <a:buNone/>
            </a:pPr>
            <a:r>
              <a:rPr lang="fa-IR" sz="3600" b="1" dirty="0" smtClean="0">
                <a:cs typeface="B Mitra" pitchFamily="2" charset="-78"/>
              </a:rPr>
              <a:t>قرآن کریم چون تدوین نگاشتیِ کل نظام تکوین (کل واقعیات) است؛ لذا تنها و تنها خداوند که عالم مطلق است می‌تواند آن را بیاورد و آوردن مثل آن برای هرکس دیگری محال است.</a:t>
            </a:r>
          </a:p>
          <a:p>
            <a:pPr marL="109728" indent="0">
              <a:lnSpc>
                <a:spcPct val="120000"/>
              </a:lnSpc>
              <a:buNone/>
            </a:pPr>
            <a:r>
              <a:rPr lang="fa-IR" sz="3600" b="1" dirty="0" smtClean="0">
                <a:cs typeface="B Mitra" pitchFamily="2" charset="-78"/>
              </a:rPr>
              <a:t>فهم این مساله نیازمند مقدماتی است مانند: فهم تعدد قرائات؛ امکان استعمال یک لفظ در بیش از یک معنا؛ تفاوت تدوین نگاشتی با تدوین اخباری؛ و ... که در این مجال نمی‌گنجد.</a:t>
            </a:r>
          </a:p>
          <a:p>
            <a:pPr marL="109728" indent="0">
              <a:lnSpc>
                <a:spcPct val="120000"/>
              </a:lnSpc>
              <a:buNone/>
            </a:pPr>
            <a:r>
              <a:rPr lang="fa-IR" sz="3800" b="1" dirty="0" smtClean="0">
                <a:solidFill>
                  <a:srgbClr val="FF0000"/>
                </a:solidFill>
                <a:cs typeface="B Mitra" pitchFamily="2" charset="-78"/>
              </a:rPr>
              <a:t>مبنای شخصی</a:t>
            </a:r>
          </a:p>
          <a:p>
            <a:pPr marL="109728" indent="0">
              <a:lnSpc>
                <a:spcPct val="120000"/>
              </a:lnSpc>
              <a:buNone/>
            </a:pPr>
            <a:r>
              <a:rPr lang="fa-IR" sz="3600" b="1" dirty="0" smtClean="0">
                <a:cs typeface="B Mitra" pitchFamily="2" charset="-78"/>
              </a:rPr>
              <a:t>قرآن تک تک ما را خطاب قرار داده؛‌خودت برو ببین آیا واقعا این کلام خدا هست یا خیر؟ (شبیه استدلال‌های خود آقای میرباقری در بحث چرا من مسلمانم؛ یا بحث دکتر ذوقی در مورد ضرورت عناد نداشتن و اهل فسق نبودن)</a:t>
            </a:r>
          </a:p>
          <a:p>
            <a:pPr marL="109728" indent="0">
              <a:lnSpc>
                <a:spcPct val="120000"/>
              </a:lnSpc>
              <a:buNone/>
            </a:pPr>
            <a:r>
              <a:rPr lang="fa-IR" sz="3600" b="1" dirty="0" smtClean="0">
                <a:cs typeface="B Mitra" pitchFamily="2" charset="-78"/>
              </a:rPr>
              <a:t>و خود اهل بیت ما را بدین سو سوق داده‌اند: اللَّهُمَّ </a:t>
            </a:r>
            <a:r>
              <a:rPr lang="fa-IR" sz="3600" b="1" dirty="0">
                <a:cs typeface="B Mitra" pitchFamily="2" charset="-78"/>
              </a:rPr>
              <a:t>عَرِّفْنِي رَسُولَكَ فَإِنَّكَ إِنْ لَمْ تُعَرِّفْنِي رَسُولَكَ </a:t>
            </a:r>
            <a:r>
              <a:rPr lang="fa-IR" sz="2500" b="1" dirty="0">
                <a:cs typeface="B Mitra" pitchFamily="2" charset="-78"/>
              </a:rPr>
              <a:t>لَمْ أَعْرِفْ حُجَّتَكَ اللَّهُمَّ عَرِّفْنِي حُجَّتَكَ فَإِنَّكَ إِنْ لَمْ تُعَرِّفْنِي </a:t>
            </a:r>
            <a:r>
              <a:rPr lang="fa-IR" sz="2500" b="1" dirty="0" smtClean="0">
                <a:cs typeface="B Mitra" pitchFamily="2" charset="-78"/>
              </a:rPr>
              <a:t>حُجَّتَک</a:t>
            </a:r>
            <a:r>
              <a:rPr lang="fa-IR" sz="3600" b="1" dirty="0" smtClean="0">
                <a:cs typeface="B Mitra" pitchFamily="2" charset="-78"/>
              </a:rPr>
              <a:t> </a:t>
            </a:r>
            <a:r>
              <a:rPr lang="fa-IR" sz="3600" b="1" dirty="0">
                <a:cs typeface="B Mitra" pitchFamily="2" charset="-78"/>
              </a:rPr>
              <a:t>ضَلَلْتُ عَنْ دِينِي</a:t>
            </a:r>
            <a:r>
              <a:rPr lang="fa-IR" sz="3600" b="1" dirty="0" smtClean="0">
                <a:cs typeface="B Mitra" pitchFamily="2" charset="-78"/>
              </a:rPr>
              <a:t>‏ </a:t>
            </a:r>
            <a:r>
              <a:rPr lang="fa-IR" sz="2900" b="1" dirty="0" smtClean="0">
                <a:cs typeface="B Mitra" pitchFamily="2" charset="-78"/>
              </a:rPr>
              <a:t>(کافی، ج۱، ص۳۳۸)</a:t>
            </a:r>
            <a:endParaRPr lang="fa-IR" sz="3600" b="1" dirty="0" smtClean="0">
              <a:cs typeface="B Mitra" pitchFamily="2" charset="-78"/>
            </a:endParaRPr>
          </a:p>
          <a:p>
            <a:pPr marL="109728" indent="0">
              <a:lnSpc>
                <a:spcPct val="120000"/>
              </a:lnSpc>
              <a:buNone/>
            </a:pPr>
            <a:r>
              <a:rPr lang="fa-IR" sz="3600" b="1" dirty="0" smtClean="0">
                <a:solidFill>
                  <a:srgbClr val="FF0000"/>
                </a:solidFill>
                <a:cs typeface="B Mitra" pitchFamily="2" charset="-78"/>
              </a:rPr>
              <a:t>شواهد جمعی تاریخی</a:t>
            </a:r>
          </a:p>
          <a:p>
            <a:pPr marL="109728" indent="0">
              <a:lnSpc>
                <a:spcPct val="120000"/>
              </a:lnSpc>
              <a:buNone/>
            </a:pPr>
            <a:r>
              <a:rPr lang="fa-IR" sz="3600" b="1" dirty="0" smtClean="0">
                <a:cs typeface="B Mitra" pitchFamily="2" charset="-78"/>
              </a:rPr>
              <a:t>بحث‌هایی که تاکنون در کتب مختلف مطرح شده است. </a:t>
            </a:r>
            <a:r>
              <a:rPr lang="fa-IR" sz="3600" b="1" dirty="0" smtClean="0">
                <a:solidFill>
                  <a:srgbClr val="7030A0"/>
                </a:solidFill>
                <a:cs typeface="B Mitra" pitchFamily="2" charset="-78"/>
              </a:rPr>
              <a:t>(یکی از مشکلات این بحثها این است که چون مدار بحث اعجاز معلوم نیست هر نکته جذابی در قرآن به عنوان مولفه تحدی مطرح شده در حالی که این گونه استدلال‌ها قابل قبول نیست؛ زیرا جالب بودن غیر از ناتوانی		     در هماوردی است.)</a:t>
            </a:r>
          </a:p>
        </p:txBody>
      </p:sp>
      <p:sp>
        <p:nvSpPr>
          <p:cNvPr id="3" name="Title 2"/>
          <p:cNvSpPr>
            <a:spLocks noGrp="1"/>
          </p:cNvSpPr>
          <p:nvPr>
            <p:ph type="title"/>
          </p:nvPr>
        </p:nvSpPr>
        <p:spPr/>
        <p:txBody>
          <a:bodyPr/>
          <a:lstStyle/>
          <a:p>
            <a:pPr algn="ctr"/>
            <a:r>
              <a:rPr lang="fa-IR" dirty="0" smtClean="0">
                <a:cs typeface="B Titr" pitchFamily="2" charset="-78"/>
              </a:rPr>
              <a:t>حل مساله</a:t>
            </a:r>
            <a:endParaRPr lang="fa-IR" dirty="0">
              <a:cs typeface="B Titr" pitchFamily="2" charset="-78"/>
            </a:endParaRPr>
          </a:p>
        </p:txBody>
      </p:sp>
    </p:spTree>
    <p:extLst>
      <p:ext uri="{BB962C8B-B14F-4D97-AF65-F5344CB8AC3E}">
        <p14:creationId xmlns:p14="http://schemas.microsoft.com/office/powerpoint/2010/main" val="75201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wipe(right)">
                                      <p:cBhvr>
                                        <p:cTn id="11" dur="500"/>
                                        <p:tgtEl>
                                          <p:spTgt spid="2">
                                            <p:txEl>
                                              <p:pRg st="3" end="3"/>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Effect transition="in" filter="wipe(right)">
                                      <p:cBhvr>
                                        <p:cTn id="15" dur="500"/>
                                        <p:tgtEl>
                                          <p:spTgt spid="2">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right)">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right)">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wipe(right)">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wipe(right)">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wipe(right)">
                                      <p:cBhvr>
                                        <p:cTn id="4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17638"/>
            <a:ext cx="8839200" cy="5440362"/>
          </a:xfrm>
        </p:spPr>
        <p:txBody>
          <a:bodyPr>
            <a:normAutofit fontScale="55000" lnSpcReduction="20000"/>
          </a:bodyPr>
          <a:lstStyle/>
          <a:p>
            <a:pPr>
              <a:lnSpc>
                <a:spcPct val="120000"/>
              </a:lnSpc>
              <a:spcBef>
                <a:spcPts val="600"/>
              </a:spcBef>
              <a:spcAft>
                <a:spcPts val="600"/>
              </a:spcAft>
            </a:pPr>
            <a:r>
              <a:rPr lang="fa-IR" sz="3600" b="1" dirty="0" smtClean="0">
                <a:cs typeface="B Mitra" pitchFamily="2" charset="-78"/>
              </a:rPr>
              <a:t>قُلْ </a:t>
            </a:r>
            <a:r>
              <a:rPr lang="fa-IR" sz="3600" b="1" dirty="0">
                <a:cs typeface="B Mitra" pitchFamily="2" charset="-78"/>
              </a:rPr>
              <a:t>لَئِنِ اجْتَمَعَتِ الْإِنْسُ وَ الْجِنُّ عَلى‏ أَنْ يَأْتُوا بِمِثْلِ </a:t>
            </a:r>
            <a:r>
              <a:rPr lang="fa-IR" sz="3600" b="1" dirty="0">
                <a:solidFill>
                  <a:srgbClr val="C00000"/>
                </a:solidFill>
                <a:cs typeface="B Mitra" pitchFamily="2" charset="-78"/>
              </a:rPr>
              <a:t>هذَا الْقُرْآنِ </a:t>
            </a:r>
            <a:r>
              <a:rPr lang="fa-IR" sz="3600" b="1" dirty="0">
                <a:cs typeface="B Mitra" pitchFamily="2" charset="-78"/>
              </a:rPr>
              <a:t>لا يَأْتُونَ </a:t>
            </a:r>
            <a:r>
              <a:rPr lang="fa-IR" sz="3600" b="1" dirty="0" smtClean="0">
                <a:cs typeface="B Mitra" pitchFamily="2" charset="-78"/>
              </a:rPr>
              <a:t>بِمِثْلِ</a:t>
            </a:r>
            <a:r>
              <a:rPr lang="fa-IR" sz="3600" b="1" dirty="0" smtClean="0">
                <a:solidFill>
                  <a:srgbClr val="C00000"/>
                </a:solidFill>
                <a:cs typeface="B Mitra" pitchFamily="2" charset="-78"/>
              </a:rPr>
              <a:t>هِ </a:t>
            </a:r>
            <a:r>
              <a:rPr lang="fa-IR" sz="3600" b="1" dirty="0">
                <a:cs typeface="B Mitra" pitchFamily="2" charset="-78"/>
              </a:rPr>
              <a:t>وَ لَوْ كانَ بَعْضُهُمْ لِبَعْضٍ </a:t>
            </a:r>
            <a:r>
              <a:rPr lang="fa-IR" sz="3600" b="1" dirty="0" smtClean="0">
                <a:cs typeface="B Mitra" pitchFamily="2" charset="-78"/>
              </a:rPr>
              <a:t>ظَهيرا (اسراء/۸۸)</a:t>
            </a:r>
          </a:p>
          <a:p>
            <a:pPr marL="109728" indent="0">
              <a:lnSpc>
                <a:spcPct val="120000"/>
              </a:lnSpc>
              <a:spcBef>
                <a:spcPts val="600"/>
              </a:spcBef>
              <a:spcAft>
                <a:spcPts val="600"/>
              </a:spcAft>
              <a:buNone/>
            </a:pPr>
            <a:r>
              <a:rPr lang="fa-IR" sz="3600" b="1" dirty="0">
                <a:solidFill>
                  <a:srgbClr val="7030A0"/>
                </a:solidFill>
                <a:cs typeface="B Mitra" pitchFamily="2" charset="-78"/>
              </a:rPr>
              <a:t>وقتی تحدی می‌کند به کمک کردن تمام جن و انس، حتما باید اشاره به هویت و جوهره یک واحد به عنوان کل بنماید تا معلوم شود که تحدی نسبت به این قرآن است با همه </a:t>
            </a:r>
            <a:r>
              <a:rPr lang="fa-IR" sz="3600" b="1" dirty="0" smtClean="0">
                <a:solidFill>
                  <a:srgbClr val="7030A0"/>
                </a:solidFill>
                <a:cs typeface="B Mitra" pitchFamily="2" charset="-78"/>
              </a:rPr>
              <a:t>شئونش</a:t>
            </a:r>
            <a:r>
              <a:rPr lang="fa-IR" sz="3600" b="1" dirty="0">
                <a:solidFill>
                  <a:srgbClr val="7030A0"/>
                </a:solidFill>
                <a:cs typeface="B Mitra" pitchFamily="2" charset="-78"/>
              </a:rPr>
              <a:t>.</a:t>
            </a:r>
            <a:endParaRPr lang="fa-IR" sz="3600" b="1" dirty="0" smtClean="0">
              <a:solidFill>
                <a:srgbClr val="7030A0"/>
              </a:solidFill>
              <a:cs typeface="B Mitra" pitchFamily="2" charset="-78"/>
            </a:endParaRPr>
          </a:p>
          <a:p>
            <a:pPr>
              <a:lnSpc>
                <a:spcPct val="120000"/>
              </a:lnSpc>
              <a:spcBef>
                <a:spcPts val="600"/>
              </a:spcBef>
              <a:spcAft>
                <a:spcPts val="600"/>
              </a:spcAft>
            </a:pPr>
            <a:r>
              <a:rPr lang="fa-IR" sz="3600" b="1" dirty="0" smtClean="0">
                <a:cs typeface="B Mitra" pitchFamily="2" charset="-78"/>
              </a:rPr>
              <a:t>أَمْ </a:t>
            </a:r>
            <a:r>
              <a:rPr lang="fa-IR" sz="3600" b="1" dirty="0">
                <a:cs typeface="B Mitra" pitchFamily="2" charset="-78"/>
              </a:rPr>
              <a:t>يَقُولُونَ </a:t>
            </a:r>
            <a:r>
              <a:rPr lang="fa-IR" sz="3600" b="1" dirty="0">
                <a:solidFill>
                  <a:srgbClr val="C00000"/>
                </a:solidFill>
                <a:cs typeface="B Mitra" pitchFamily="2" charset="-78"/>
              </a:rPr>
              <a:t>افْتَراهُ</a:t>
            </a:r>
            <a:r>
              <a:rPr lang="fa-IR" sz="3600" b="1" dirty="0">
                <a:cs typeface="B Mitra" pitchFamily="2" charset="-78"/>
              </a:rPr>
              <a:t> قُلْ فَأْتُوا بِع</a:t>
            </a:r>
            <a:r>
              <a:rPr lang="fa-IR" sz="3600" b="1" dirty="0">
                <a:solidFill>
                  <a:srgbClr val="0070C0"/>
                </a:solidFill>
                <a:cs typeface="B Mitra" pitchFamily="2" charset="-78"/>
              </a:rPr>
              <a:t>َشْرِ سُوَرٍ </a:t>
            </a:r>
            <a:r>
              <a:rPr lang="fa-IR" sz="3600" b="1" dirty="0">
                <a:solidFill>
                  <a:srgbClr val="C00000"/>
                </a:solidFill>
                <a:cs typeface="B Mitra" pitchFamily="2" charset="-78"/>
              </a:rPr>
              <a:t>مِثْلِهِ</a:t>
            </a:r>
            <a:r>
              <a:rPr lang="fa-IR" sz="3600" b="1" dirty="0">
                <a:cs typeface="B Mitra" pitchFamily="2" charset="-78"/>
              </a:rPr>
              <a:t> مُفْتَرَياتٍ وَ ادْعُوا مَنِ اسْتَطَعْتُمْ مِنْ دُونِ اللَّهِ إِنْ كُنْتُمْ صادِقين‏  فَإِلَّمْ يَسْتَجيبُوا لَكُمْ </a:t>
            </a:r>
            <a:r>
              <a:rPr lang="fa-IR" sz="3600" b="1" dirty="0">
                <a:solidFill>
                  <a:srgbClr val="FF0000"/>
                </a:solidFill>
                <a:cs typeface="B Mitra" pitchFamily="2" charset="-78"/>
              </a:rPr>
              <a:t>فَ</a:t>
            </a:r>
            <a:r>
              <a:rPr lang="fa-IR" sz="3600" b="1" dirty="0">
                <a:solidFill>
                  <a:srgbClr val="7030A0"/>
                </a:solidFill>
                <a:cs typeface="B Mitra" pitchFamily="2" charset="-78"/>
              </a:rPr>
              <a:t>اعْلَمُوا</a:t>
            </a:r>
            <a:r>
              <a:rPr lang="fa-IR" sz="3600" b="1" dirty="0">
                <a:cs typeface="B Mitra" pitchFamily="2" charset="-78"/>
              </a:rPr>
              <a:t> </a:t>
            </a:r>
            <a:r>
              <a:rPr lang="fa-IR" sz="3600" b="1" dirty="0">
                <a:solidFill>
                  <a:srgbClr val="FF0000"/>
                </a:solidFill>
                <a:cs typeface="B Mitra" pitchFamily="2" charset="-78"/>
              </a:rPr>
              <a:t>أَنَّما أُنْزِلَ بِعِلْمِ اللَّه</a:t>
            </a:r>
            <a:r>
              <a:rPr lang="fa-IR" sz="3600" b="1" dirty="0">
                <a:cs typeface="B Mitra" pitchFamily="2" charset="-78"/>
              </a:rPr>
              <a:t>‏ (</a:t>
            </a:r>
            <a:r>
              <a:rPr lang="fa-IR" sz="3600" b="1" dirty="0" smtClean="0">
                <a:cs typeface="B Mitra" pitchFamily="2" charset="-78"/>
              </a:rPr>
              <a:t>هود/۱۳-14)</a:t>
            </a:r>
          </a:p>
          <a:p>
            <a:pPr>
              <a:lnSpc>
                <a:spcPct val="120000"/>
              </a:lnSpc>
              <a:spcBef>
                <a:spcPts val="600"/>
              </a:spcBef>
              <a:spcAft>
                <a:spcPts val="600"/>
              </a:spcAft>
            </a:pPr>
            <a:r>
              <a:rPr lang="fa-IR" sz="3600" b="1" dirty="0" smtClean="0">
                <a:cs typeface="B Mitra" pitchFamily="2" charset="-78"/>
              </a:rPr>
              <a:t>وَ </a:t>
            </a:r>
            <a:r>
              <a:rPr lang="fa-IR" sz="3600" b="1" dirty="0">
                <a:cs typeface="B Mitra" pitchFamily="2" charset="-78"/>
              </a:rPr>
              <a:t>ما كانَ </a:t>
            </a:r>
            <a:r>
              <a:rPr lang="fa-IR" sz="3600" b="1" dirty="0">
                <a:solidFill>
                  <a:srgbClr val="C00000"/>
                </a:solidFill>
                <a:cs typeface="B Mitra" pitchFamily="2" charset="-78"/>
              </a:rPr>
              <a:t>هذَا الْقُرْآنُ </a:t>
            </a:r>
            <a:r>
              <a:rPr lang="fa-IR" sz="3600" b="1" dirty="0">
                <a:cs typeface="B Mitra" pitchFamily="2" charset="-78"/>
              </a:rPr>
              <a:t>أَنْ يُفْتَرى‏ مِنْ دُونِ اللَّهِ وَ لكِنْ تَصْديقَ الَّذي بَيْنَ يَدَيْهِ وَ </a:t>
            </a:r>
            <a:r>
              <a:rPr lang="fa-IR" sz="3600" b="1" dirty="0">
                <a:solidFill>
                  <a:srgbClr val="C00000"/>
                </a:solidFill>
                <a:cs typeface="B Mitra" pitchFamily="2" charset="-78"/>
              </a:rPr>
              <a:t>تَفْصيلَ الْكِتابِ</a:t>
            </a:r>
            <a:r>
              <a:rPr lang="fa-IR" sz="3600" b="1" dirty="0">
                <a:cs typeface="B Mitra" pitchFamily="2" charset="-78"/>
              </a:rPr>
              <a:t> لا رَيْبَ فيهِ مِنْ رَبِّ الْعالَمين‏، أَمْ يَقُولُونَ </a:t>
            </a:r>
            <a:r>
              <a:rPr lang="fa-IR" sz="3600" b="1" dirty="0">
                <a:solidFill>
                  <a:srgbClr val="C00000"/>
                </a:solidFill>
                <a:cs typeface="B Mitra" pitchFamily="2" charset="-78"/>
              </a:rPr>
              <a:t>افْتَراهُ</a:t>
            </a:r>
            <a:r>
              <a:rPr lang="fa-IR" sz="3600" b="1" dirty="0">
                <a:cs typeface="B Mitra" pitchFamily="2" charset="-78"/>
              </a:rPr>
              <a:t> قُلْ فَأْتُوا </a:t>
            </a:r>
            <a:r>
              <a:rPr lang="fa-IR" sz="3600" b="1" dirty="0" smtClean="0">
                <a:cs typeface="B Mitra" pitchFamily="2" charset="-78"/>
              </a:rPr>
              <a:t>بِ</a:t>
            </a:r>
            <a:r>
              <a:rPr lang="fa-IR" sz="3600" b="1" dirty="0" smtClean="0">
                <a:solidFill>
                  <a:srgbClr val="00B0F0"/>
                </a:solidFill>
                <a:cs typeface="B Mitra" pitchFamily="2" charset="-78"/>
              </a:rPr>
              <a:t>سُورَةٍ</a:t>
            </a:r>
            <a:r>
              <a:rPr lang="fa-IR" sz="3600" b="1" dirty="0" smtClean="0">
                <a:cs typeface="B Mitra" pitchFamily="2" charset="-78"/>
              </a:rPr>
              <a:t> </a:t>
            </a:r>
            <a:r>
              <a:rPr lang="fa-IR" sz="3600" b="1" dirty="0">
                <a:solidFill>
                  <a:srgbClr val="C00000"/>
                </a:solidFill>
                <a:cs typeface="B Mitra" pitchFamily="2" charset="-78"/>
              </a:rPr>
              <a:t>مِثْلِهِ</a:t>
            </a:r>
            <a:r>
              <a:rPr lang="fa-IR" sz="3600" b="1" dirty="0">
                <a:cs typeface="B Mitra" pitchFamily="2" charset="-78"/>
              </a:rPr>
              <a:t> وَ ادْعُوا مَنِ اسْتَطَعْتُمْ مِنْ دُونِ اللَّهِ إِنْ كُنْتُمْ </a:t>
            </a:r>
            <a:r>
              <a:rPr lang="fa-IR" sz="3600" b="1" dirty="0" smtClean="0">
                <a:cs typeface="B Mitra" pitchFamily="2" charset="-78"/>
              </a:rPr>
              <a:t>صادِقين؛ </a:t>
            </a:r>
            <a:r>
              <a:rPr lang="fa-IR" sz="3600" b="1" dirty="0">
                <a:cs typeface="B Mitra" pitchFamily="2" charset="-78"/>
              </a:rPr>
              <a:t>بَلْ كَذَّبُوا بِما </a:t>
            </a:r>
            <a:r>
              <a:rPr lang="fa-IR" sz="3600" b="1" dirty="0">
                <a:solidFill>
                  <a:srgbClr val="FF0000"/>
                </a:solidFill>
                <a:cs typeface="B Mitra" pitchFamily="2" charset="-78"/>
              </a:rPr>
              <a:t>لَمْ يُحيطُوا بِعِلْمِهِ </a:t>
            </a:r>
            <a:r>
              <a:rPr lang="fa-IR" sz="3600" b="1" dirty="0">
                <a:cs typeface="B Mitra" pitchFamily="2" charset="-78"/>
              </a:rPr>
              <a:t>وَ لَمَّا يَأْتِهِمْ تَأْويلُهُ (</a:t>
            </a:r>
            <a:r>
              <a:rPr lang="fa-IR" sz="3600" b="1" dirty="0" smtClean="0">
                <a:cs typeface="B Mitra" pitchFamily="2" charset="-78"/>
              </a:rPr>
              <a:t>یونس/۳۷-۳۸)</a:t>
            </a:r>
          </a:p>
          <a:p>
            <a:pPr>
              <a:lnSpc>
                <a:spcPct val="120000"/>
              </a:lnSpc>
              <a:spcBef>
                <a:spcPts val="600"/>
              </a:spcBef>
              <a:spcAft>
                <a:spcPts val="600"/>
              </a:spcAft>
            </a:pPr>
            <a:r>
              <a:rPr lang="fa-IR" sz="3600" b="1" dirty="0">
                <a:cs typeface="B Mitra" pitchFamily="2" charset="-78"/>
              </a:rPr>
              <a:t> وَ قالَ الَّذينَ كَفَرُوا إِنْ هَذا إِلاَّ إِفْكٌ </a:t>
            </a:r>
            <a:r>
              <a:rPr lang="fa-IR" sz="3600" b="1" dirty="0">
                <a:solidFill>
                  <a:srgbClr val="C00000"/>
                </a:solidFill>
                <a:cs typeface="B Mitra" pitchFamily="2" charset="-78"/>
              </a:rPr>
              <a:t>افْتَراهُ</a:t>
            </a:r>
            <a:r>
              <a:rPr lang="fa-IR" sz="3600" b="1" dirty="0">
                <a:cs typeface="B Mitra" pitchFamily="2" charset="-78"/>
              </a:rPr>
              <a:t> وَ أَعانَهُ عَلَيْهِ قَوْمٌ </a:t>
            </a:r>
            <a:r>
              <a:rPr lang="fa-IR" sz="3600" b="1" dirty="0" smtClean="0">
                <a:cs typeface="B Mitra" pitchFamily="2" charset="-78"/>
              </a:rPr>
              <a:t>آخَرُونَ ... قُلْ </a:t>
            </a:r>
            <a:r>
              <a:rPr lang="fa-IR" sz="3600" b="1" dirty="0">
                <a:cs typeface="B Mitra" pitchFamily="2" charset="-78"/>
              </a:rPr>
              <a:t>أَنْزَلَهُ </a:t>
            </a:r>
            <a:r>
              <a:rPr lang="fa-IR" sz="3600" b="1" dirty="0">
                <a:solidFill>
                  <a:srgbClr val="FF0000"/>
                </a:solidFill>
                <a:cs typeface="B Mitra" pitchFamily="2" charset="-78"/>
              </a:rPr>
              <a:t>الَّذي يَعْلَمُ السِّرَّ فِي السَّماواتِ وَ الْأَرْض</a:t>
            </a:r>
            <a:r>
              <a:rPr lang="fa-IR" sz="3600" b="1" dirty="0">
                <a:cs typeface="B Mitra" pitchFamily="2" charset="-78"/>
              </a:rPr>
              <a:t>‏ (فرقان/۴-۶</a:t>
            </a:r>
            <a:r>
              <a:rPr lang="fa-IR" sz="3600" b="1" dirty="0" smtClean="0">
                <a:cs typeface="B Mitra" pitchFamily="2" charset="-78"/>
              </a:rPr>
              <a:t>)</a:t>
            </a:r>
          </a:p>
          <a:p>
            <a:pPr marL="109728" indent="0">
              <a:lnSpc>
                <a:spcPct val="120000"/>
              </a:lnSpc>
              <a:spcBef>
                <a:spcPts val="600"/>
              </a:spcBef>
              <a:spcAft>
                <a:spcPts val="600"/>
              </a:spcAft>
              <a:buNone/>
            </a:pPr>
            <a:r>
              <a:rPr lang="fa-IR" sz="3600" b="1" dirty="0">
                <a:solidFill>
                  <a:srgbClr val="7030A0"/>
                </a:solidFill>
                <a:cs typeface="B Mitra" pitchFamily="2" charset="-78"/>
              </a:rPr>
              <a:t>اما چه «قرآن»، چه «سوره»، «مثله» نه «مثلها</a:t>
            </a:r>
            <a:r>
              <a:rPr lang="fa-IR" sz="3600" b="1" dirty="0" smtClean="0">
                <a:solidFill>
                  <a:srgbClr val="7030A0"/>
                </a:solidFill>
                <a:cs typeface="B Mitra" pitchFamily="2" charset="-78"/>
              </a:rPr>
              <a:t>» محل بحث است </a:t>
            </a:r>
            <a:r>
              <a:rPr lang="fa-IR" sz="3600" b="1" dirty="0">
                <a:solidFill>
                  <a:srgbClr val="7030A0"/>
                </a:solidFill>
                <a:cs typeface="B Mitra" pitchFamily="2" charset="-78"/>
              </a:rPr>
              <a:t>(عضوی از یک پیکره؛ نه صرف عضو مستقل: تفاوت انگشت در بدن و انگشت مکانیکی) </a:t>
            </a:r>
            <a:r>
              <a:rPr lang="fa-IR" sz="3600" b="1" dirty="0" smtClean="0">
                <a:solidFill>
                  <a:srgbClr val="7030A0"/>
                </a:solidFill>
                <a:cs typeface="B Mitra" pitchFamily="2" charset="-78"/>
              </a:rPr>
              <a:t>؛</a:t>
            </a:r>
          </a:p>
          <a:p>
            <a:pPr marL="109728" indent="0">
              <a:lnSpc>
                <a:spcPct val="120000"/>
              </a:lnSpc>
              <a:spcBef>
                <a:spcPts val="600"/>
              </a:spcBef>
              <a:spcAft>
                <a:spcPts val="600"/>
              </a:spcAft>
              <a:buNone/>
            </a:pPr>
            <a:r>
              <a:rPr lang="fa-IR" sz="3600" b="1" dirty="0" smtClean="0">
                <a:solidFill>
                  <a:srgbClr val="7030A0"/>
                </a:solidFill>
                <a:cs typeface="B Mitra" pitchFamily="2" charset="-78"/>
              </a:rPr>
              <a:t>حقیقت قرآن تفصیل الکتاب (تبیانا کل شیء) است؛ و </a:t>
            </a:r>
            <a:r>
              <a:rPr lang="fa-IR" sz="3600" b="1" dirty="0">
                <a:solidFill>
                  <a:srgbClr val="7030A0"/>
                </a:solidFill>
                <a:cs typeface="B Mitra" pitchFamily="2" charset="-78"/>
              </a:rPr>
              <a:t>وجه تحدی، احاطه </a:t>
            </a:r>
            <a:r>
              <a:rPr lang="fa-IR" sz="3600" b="1" dirty="0" smtClean="0">
                <a:solidFill>
                  <a:srgbClr val="7030A0"/>
                </a:solidFill>
                <a:cs typeface="B Mitra" pitchFamily="2" charset="-78"/>
              </a:rPr>
              <a:t>             علمی خداست</a:t>
            </a:r>
            <a:r>
              <a:rPr lang="fa-IR" sz="3600" b="1" dirty="0">
                <a:solidFill>
                  <a:srgbClr val="7030A0"/>
                </a:solidFill>
                <a:cs typeface="B Mitra" pitchFamily="2" charset="-78"/>
              </a:rPr>
              <a:t>.</a:t>
            </a:r>
          </a:p>
        </p:txBody>
      </p:sp>
      <p:sp>
        <p:nvSpPr>
          <p:cNvPr id="3" name="Title 2"/>
          <p:cNvSpPr>
            <a:spLocks noGrp="1"/>
          </p:cNvSpPr>
          <p:nvPr>
            <p:ph type="title"/>
          </p:nvPr>
        </p:nvSpPr>
        <p:spPr/>
        <p:txBody>
          <a:bodyPr>
            <a:normAutofit/>
          </a:bodyPr>
          <a:lstStyle/>
          <a:p>
            <a:pPr algn="ctr"/>
            <a:r>
              <a:rPr lang="fa-IR" sz="2800" dirty="0" smtClean="0">
                <a:cs typeface="B Titr" pitchFamily="2" charset="-78"/>
              </a:rPr>
              <a:t>نظر خود قرآن درباره حقیقت قرآن و وجه تحدی </a:t>
            </a:r>
            <a:r>
              <a:rPr lang="fa-IR" sz="2800" b="0" dirty="0" smtClean="0">
                <a:solidFill>
                  <a:srgbClr val="7030A0"/>
                </a:solidFill>
                <a:cs typeface="B Titr" pitchFamily="2" charset="-78"/>
              </a:rPr>
              <a:t>(بدون تبیین)</a:t>
            </a:r>
            <a:endParaRPr lang="fa-IR" sz="2800" b="0" dirty="0">
              <a:solidFill>
                <a:srgbClr val="7030A0"/>
              </a:solidFill>
              <a:cs typeface="B Titr" pitchFamily="2" charset="-78"/>
            </a:endParaRPr>
          </a:p>
        </p:txBody>
      </p:sp>
    </p:spTree>
    <p:extLst>
      <p:ext uri="{BB962C8B-B14F-4D97-AF65-F5344CB8AC3E}">
        <p14:creationId xmlns:p14="http://schemas.microsoft.com/office/powerpoint/2010/main" val="39107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righ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righ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righ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righ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839200" cy="5257800"/>
          </a:xfrm>
        </p:spPr>
        <p:txBody>
          <a:bodyPr>
            <a:normAutofit fontScale="70000" lnSpcReduction="20000"/>
          </a:bodyPr>
          <a:lstStyle/>
          <a:p>
            <a:pPr marL="109728" indent="0">
              <a:lnSpc>
                <a:spcPct val="120000"/>
              </a:lnSpc>
              <a:buNone/>
            </a:pPr>
            <a:r>
              <a:rPr lang="fa-IR" sz="3600" b="1" dirty="0" smtClean="0">
                <a:solidFill>
                  <a:srgbClr val="C00000"/>
                </a:solidFill>
                <a:cs typeface="B Mitra" pitchFamily="2" charset="-78"/>
              </a:rPr>
              <a:t>یادآوری: تفاوت مدل «استدلال با شواهد» و «استدلال ریاضی» </a:t>
            </a:r>
          </a:p>
          <a:p>
            <a:pPr marL="109728" indent="0">
              <a:lnSpc>
                <a:spcPct val="120000"/>
              </a:lnSpc>
              <a:buNone/>
            </a:pPr>
            <a:endParaRPr lang="fa-IR" sz="2000" b="1" dirty="0" smtClean="0">
              <a:solidFill>
                <a:srgbClr val="C00000"/>
              </a:solidFill>
              <a:cs typeface="B Mitra" pitchFamily="2" charset="-78"/>
            </a:endParaRPr>
          </a:p>
          <a:p>
            <a:pPr marL="109728" indent="0">
              <a:lnSpc>
                <a:spcPct val="120000"/>
              </a:lnSpc>
              <a:buNone/>
            </a:pPr>
            <a:r>
              <a:rPr lang="fa-IR" sz="3600" b="1" dirty="0" smtClean="0">
                <a:cs typeface="B Mitra" pitchFamily="2" charset="-78"/>
              </a:rPr>
              <a:t>۱) </a:t>
            </a:r>
            <a:r>
              <a:rPr lang="fa-IR" sz="3600" b="1" dirty="0" smtClean="0">
                <a:solidFill>
                  <a:srgbClr val="7030A0"/>
                </a:solidFill>
                <a:cs typeface="B Mitra" pitchFamily="2" charset="-78"/>
              </a:rPr>
              <a:t>عدم </a:t>
            </a:r>
            <a:r>
              <a:rPr lang="fa-IR" sz="3600" b="1" dirty="0">
                <a:solidFill>
                  <a:srgbClr val="7030A0"/>
                </a:solidFill>
                <a:cs typeface="B Mitra" pitchFamily="2" charset="-78"/>
              </a:rPr>
              <a:t>پاسخ عرب جاهلی </a:t>
            </a:r>
            <a:r>
              <a:rPr lang="fa-IR" sz="3600" b="1" dirty="0">
                <a:cs typeface="B Mitra" pitchFamily="2" charset="-78"/>
              </a:rPr>
              <a:t>به دعوت پیامبر (اگر </a:t>
            </a:r>
            <a:r>
              <a:rPr lang="fa-IR" sz="3600" b="1" dirty="0" smtClean="0">
                <a:cs typeface="B Mitra" pitchFamily="2" charset="-78"/>
              </a:rPr>
              <a:t>می‌شد </a:t>
            </a:r>
            <a:r>
              <a:rPr lang="fa-IR" sz="3600" b="1" dirty="0">
                <a:cs typeface="B Mitra" pitchFamily="2" charset="-78"/>
              </a:rPr>
              <a:t>نیاز به آن همه جنگ نبود</a:t>
            </a:r>
            <a:r>
              <a:rPr lang="fa-IR" sz="3600" b="1" dirty="0" smtClean="0">
                <a:cs typeface="B Mitra" pitchFamily="2" charset="-78"/>
              </a:rPr>
              <a:t>)</a:t>
            </a:r>
          </a:p>
          <a:p>
            <a:pPr marL="365760" lvl="1" indent="0">
              <a:lnSpc>
                <a:spcPct val="120000"/>
              </a:lnSpc>
              <a:buNone/>
            </a:pPr>
            <a:r>
              <a:rPr lang="fa-IR" sz="3200" b="1" dirty="0" smtClean="0">
                <a:cs typeface="B Mitra" pitchFamily="2" charset="-78"/>
              </a:rPr>
              <a:t>تکمله۱: تحدی قرآن صریح بوده و خودش را رسما در معرض نقد قرار داده؛ و پذیرفته که به این شرط تکذیب شود!</a:t>
            </a:r>
          </a:p>
          <a:p>
            <a:pPr marL="365760" lvl="1" indent="0">
              <a:lnSpc>
                <a:spcPct val="120000"/>
              </a:lnSpc>
              <a:buNone/>
            </a:pPr>
            <a:r>
              <a:rPr lang="fa-IR" sz="3200" b="1" dirty="0" smtClean="0">
                <a:cs typeface="B Mitra" pitchFamily="2" charset="-78"/>
              </a:rPr>
              <a:t>تکمله۲: تا امروز هم این همه هزینه علیه اسلام می‌شود؛ چرا یک کتابی که همراه با ادعای مقابله، قابل اعتنا باشد و چنین مورد استقبال قرار گیرد نمی‌نویسند؟! و اینها که آورده‌اند چرا این قدر سخیف است؟!</a:t>
            </a:r>
          </a:p>
          <a:p>
            <a:pPr marL="109728" indent="0">
              <a:lnSpc>
                <a:spcPct val="120000"/>
              </a:lnSpc>
              <a:buNone/>
            </a:pPr>
            <a:r>
              <a:rPr lang="fa-IR" sz="3600" b="1" dirty="0" smtClean="0">
                <a:cs typeface="B Mitra" pitchFamily="2" charset="-78"/>
              </a:rPr>
              <a:t>۲) </a:t>
            </a:r>
            <a:r>
              <a:rPr lang="fa-IR" sz="3600" b="1" dirty="0" smtClean="0">
                <a:solidFill>
                  <a:srgbClr val="7030A0"/>
                </a:solidFill>
                <a:cs typeface="B Mitra" pitchFamily="2" charset="-78"/>
              </a:rPr>
              <a:t>پیامبر </a:t>
            </a:r>
            <a:r>
              <a:rPr lang="fa-IR" sz="3600" b="1" dirty="0">
                <a:solidFill>
                  <a:srgbClr val="7030A0"/>
                </a:solidFill>
                <a:cs typeface="B Mitra" pitchFamily="2" charset="-78"/>
              </a:rPr>
              <a:t>امی </a:t>
            </a:r>
            <a:r>
              <a:rPr lang="fa-IR" sz="3600" b="1" dirty="0">
                <a:cs typeface="B Mitra" pitchFamily="2" charset="-78"/>
              </a:rPr>
              <a:t>بود و چنین متن عالمانه‌ای آورد که بزرگان معرفت و ادب و ... انگشت به دهان شده‌اند. </a:t>
            </a:r>
            <a:r>
              <a:rPr lang="fa-IR" sz="2900" b="1" dirty="0">
                <a:cs typeface="B Mitra" pitchFamily="2" charset="-78"/>
              </a:rPr>
              <a:t>(وَ إِنْ كُنْتُمْ في‏ رَيْبٍ مِمَّا نَزَّلْنا عَلى‏ عَبْدِنا فَأْتُوا بِسُورَةٍ مِنْ مِثْلِه‏)</a:t>
            </a:r>
            <a:endParaRPr lang="fa-IR" sz="3600" b="1" dirty="0" smtClean="0">
              <a:cs typeface="B Mitra" pitchFamily="2" charset="-78"/>
            </a:endParaRPr>
          </a:p>
          <a:p>
            <a:pPr marL="365760" lvl="1" indent="0">
              <a:lnSpc>
                <a:spcPct val="120000"/>
              </a:lnSpc>
              <a:buNone/>
            </a:pPr>
            <a:r>
              <a:rPr lang="fa-IR" sz="3200" b="1" dirty="0" smtClean="0">
                <a:cs typeface="B Mitra" pitchFamily="2" charset="-78"/>
              </a:rPr>
              <a:t>تکمله: در چنین دورانی چنین متن عالمانه‌ای بیاورید (بسیاری از مواردی که امروزه به عنوان اعجاز علمی مطرح می‌شود)</a:t>
            </a:r>
          </a:p>
          <a:p>
            <a:pPr marL="109728" indent="0">
              <a:lnSpc>
                <a:spcPct val="120000"/>
              </a:lnSpc>
              <a:buNone/>
            </a:pPr>
            <a:r>
              <a:rPr lang="fa-IR" sz="3600" b="1" dirty="0" smtClean="0">
                <a:cs typeface="B Mitra" pitchFamily="2" charset="-78"/>
              </a:rPr>
              <a:t>۳) </a:t>
            </a:r>
            <a:r>
              <a:rPr lang="fa-IR" sz="3600" b="1" dirty="0" smtClean="0">
                <a:solidFill>
                  <a:srgbClr val="7030A0"/>
                </a:solidFill>
                <a:cs typeface="B Mitra" pitchFamily="2" charset="-78"/>
              </a:rPr>
              <a:t>بلاغتش </a:t>
            </a:r>
            <a:r>
              <a:rPr lang="fa-IR" sz="3600" b="1" dirty="0">
                <a:solidFill>
                  <a:srgbClr val="7030A0"/>
                </a:solidFill>
                <a:cs typeface="B Mitra" pitchFamily="2" charset="-78"/>
              </a:rPr>
              <a:t>همراه با </a:t>
            </a:r>
            <a:r>
              <a:rPr lang="fa-IR" sz="3600" b="1" dirty="0" smtClean="0">
                <a:solidFill>
                  <a:srgbClr val="7030A0"/>
                </a:solidFill>
                <a:cs typeface="B Mitra" pitchFamily="2" charset="-78"/>
              </a:rPr>
              <a:t>معارف </a:t>
            </a:r>
            <a:r>
              <a:rPr lang="fa-IR" sz="3600" b="1" dirty="0">
                <a:cs typeface="B Mitra" pitchFamily="2" charset="-78"/>
              </a:rPr>
              <a:t>مضامین بلند است (صرف </a:t>
            </a:r>
            <a:r>
              <a:rPr lang="fa-IR" sz="3600" b="1" dirty="0" smtClean="0">
                <a:cs typeface="B Mitra" pitchFamily="2" charset="-78"/>
              </a:rPr>
              <a:t>بلاغت </a:t>
            </a:r>
            <a:r>
              <a:rPr lang="fa-IR" sz="3600" b="1" dirty="0">
                <a:cs typeface="B Mitra" pitchFamily="2" charset="-78"/>
              </a:rPr>
              <a:t>نیست</a:t>
            </a:r>
            <a:r>
              <a:rPr lang="fa-IR" sz="3600" b="1" dirty="0" smtClean="0">
                <a:cs typeface="B Mitra" pitchFamily="2" charset="-78"/>
              </a:rPr>
              <a:t>)</a:t>
            </a:r>
          </a:p>
          <a:p>
            <a:pPr marL="109728" indent="0">
              <a:lnSpc>
                <a:spcPct val="120000"/>
              </a:lnSpc>
              <a:buNone/>
            </a:pPr>
            <a:endParaRPr lang="fa-IR" sz="3600" b="1" dirty="0" smtClean="0">
              <a:cs typeface="B Mitra" pitchFamily="2" charset="-78"/>
            </a:endParaRPr>
          </a:p>
        </p:txBody>
      </p:sp>
      <p:sp>
        <p:nvSpPr>
          <p:cNvPr id="3" name="Title 2"/>
          <p:cNvSpPr>
            <a:spLocks noGrp="1"/>
          </p:cNvSpPr>
          <p:nvPr>
            <p:ph type="title"/>
          </p:nvPr>
        </p:nvSpPr>
        <p:spPr/>
        <p:txBody>
          <a:bodyPr>
            <a:normAutofit fontScale="90000"/>
          </a:bodyPr>
          <a:lstStyle/>
          <a:p>
            <a:pPr marL="109728" algn="ctr">
              <a:lnSpc>
                <a:spcPct val="120000"/>
              </a:lnSpc>
            </a:pPr>
            <a:r>
              <a:rPr lang="fa-IR" sz="4400" dirty="0">
                <a:solidFill>
                  <a:schemeClr val="tx1"/>
                </a:solidFill>
                <a:cs typeface="B Mitra" pitchFamily="2" charset="-78"/>
              </a:rPr>
              <a:t>شواهد جمعی </a:t>
            </a:r>
            <a:r>
              <a:rPr lang="fa-IR" sz="4400" dirty="0" smtClean="0">
                <a:solidFill>
                  <a:schemeClr val="tx1"/>
                </a:solidFill>
                <a:cs typeface="B Mitra" pitchFamily="2" charset="-78"/>
              </a:rPr>
              <a:t>تاریخی (</a:t>
            </a:r>
            <a:r>
              <a:rPr lang="fa-IR" sz="4400" dirty="0">
                <a:solidFill>
                  <a:schemeClr val="tx1"/>
                </a:solidFill>
                <a:cs typeface="B Mitra" pitchFamily="2" charset="-78"/>
              </a:rPr>
              <a:t>۱)</a:t>
            </a:r>
            <a:br>
              <a:rPr lang="fa-IR" sz="4400" dirty="0">
                <a:solidFill>
                  <a:schemeClr val="tx1"/>
                </a:solidFill>
                <a:cs typeface="B Mitra" pitchFamily="2" charset="-78"/>
              </a:rPr>
            </a:br>
            <a:r>
              <a:rPr lang="fa-IR" sz="2400" dirty="0" smtClean="0">
                <a:solidFill>
                  <a:schemeClr val="tx1"/>
                </a:solidFill>
                <a:cs typeface="B Mitra" pitchFamily="2" charset="-78"/>
              </a:rPr>
              <a:t>مواردی که </a:t>
            </a:r>
            <a:r>
              <a:rPr lang="fa-IR" sz="2400" dirty="0">
                <a:solidFill>
                  <a:schemeClr val="tx1"/>
                </a:solidFill>
                <a:cs typeface="B Mitra" pitchFamily="2" charset="-78"/>
              </a:rPr>
              <a:t>دکتر ذوقی در جلسه قبل ذکر </a:t>
            </a:r>
            <a:r>
              <a:rPr lang="fa-IR" sz="2400" dirty="0" smtClean="0">
                <a:solidFill>
                  <a:schemeClr val="tx1"/>
                </a:solidFill>
                <a:cs typeface="B Mitra" pitchFamily="2" charset="-78"/>
              </a:rPr>
              <a:t>کرد</a:t>
            </a:r>
            <a:endParaRPr lang="fa-IR" sz="2400" dirty="0">
              <a:solidFill>
                <a:schemeClr val="tx1"/>
              </a:solidFill>
              <a:cs typeface="B Mitra" pitchFamily="2" charset="-78"/>
            </a:endParaRPr>
          </a:p>
        </p:txBody>
      </p:sp>
      <p:sp>
        <p:nvSpPr>
          <p:cNvPr id="4" name="Action Button: Back or Previous 3">
            <a:hlinkClick r:id="rId2" action="ppaction://hlinksldjump" highlightClick="1"/>
          </p:cNvPr>
          <p:cNvSpPr/>
          <p:nvPr/>
        </p:nvSpPr>
        <p:spPr>
          <a:xfrm>
            <a:off x="1600200" y="1676400"/>
            <a:ext cx="457200" cy="334962"/>
          </a:xfrm>
          <a:prstGeom prst="actionButtonBackPrevious">
            <a:avLst/>
          </a:prstGeom>
          <a:ln/>
        </p:spPr>
        <p:style>
          <a:lnRef idx="2">
            <a:schemeClr val="accent2"/>
          </a:lnRef>
          <a:fillRef idx="1">
            <a:schemeClr val="lt1"/>
          </a:fillRef>
          <a:effectRef idx="0">
            <a:schemeClr val="accent2"/>
          </a:effectRef>
          <a:fontRef idx="minor">
            <a:schemeClr val="dk1"/>
          </a:fontRef>
        </p:style>
        <p:txBody>
          <a:bodyPr rtlCol="1" anchor="ctr"/>
          <a:lstStyle/>
          <a:p>
            <a:pPr algn="ctr"/>
            <a:endParaRPr lang="fa-IR"/>
          </a:p>
        </p:txBody>
      </p:sp>
    </p:spTree>
    <p:extLst>
      <p:ext uri="{BB962C8B-B14F-4D97-AF65-F5344CB8AC3E}">
        <p14:creationId xmlns:p14="http://schemas.microsoft.com/office/powerpoint/2010/main" val="129310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2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right)">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right)">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wipe(right)">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ipe(right)">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wipe(right)">
                                      <p:cBhvr>
                                        <p:cTn id="36" dur="500"/>
                                        <p:tgtEl>
                                          <p:spTgt spid="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wipe(right)">
                                      <p:cBhvr>
                                        <p:cTn id="4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638800"/>
          </a:xfrm>
        </p:spPr>
        <p:txBody>
          <a:bodyPr>
            <a:noAutofit/>
          </a:bodyPr>
          <a:lstStyle/>
          <a:p>
            <a:pPr marL="109728" indent="0">
              <a:lnSpc>
                <a:spcPct val="120000"/>
              </a:lnSpc>
              <a:buNone/>
            </a:pPr>
            <a:r>
              <a:rPr lang="fa-IR" sz="2200" b="1" dirty="0" smtClean="0">
                <a:solidFill>
                  <a:srgbClr val="7030A0"/>
                </a:solidFill>
                <a:cs typeface="B Mitra" pitchFamily="2" charset="-78"/>
              </a:rPr>
              <a:t>۴) نظم ریاضی</a:t>
            </a:r>
          </a:p>
          <a:p>
            <a:pPr marL="365760" lvl="1" indent="0">
              <a:lnSpc>
                <a:spcPct val="120000"/>
              </a:lnSpc>
              <a:buNone/>
            </a:pPr>
            <a:r>
              <a:rPr lang="fa-IR" sz="1800" b="1" dirty="0" smtClean="0">
                <a:cs typeface="B Mitra" pitchFamily="2" charset="-78"/>
              </a:rPr>
              <a:t>از این حیث که کتابی با چنین نظم پیشینی در طول ۲۳ سال در موقعیت‌های مختلف نازل شد؛‌یعنی گوینده‌اش باید علاوه بر برخورداری از قوی‌ترین پردازشگرها، علم غیب کاملی داشته باشد که دقیقا پیامبر چقدر عمر می‌کند و دقیقا چه وقایعی در این ۲۳ سال رخ می‌دهد که جملاتش را با آنها تنظیم کند.</a:t>
            </a:r>
          </a:p>
          <a:p>
            <a:pPr marL="109728" indent="0">
              <a:lnSpc>
                <a:spcPct val="120000"/>
              </a:lnSpc>
              <a:buNone/>
            </a:pPr>
            <a:r>
              <a:rPr lang="fa-IR" sz="2200" b="1" dirty="0" smtClean="0">
                <a:solidFill>
                  <a:srgbClr val="7030A0"/>
                </a:solidFill>
                <a:cs typeface="B Mitra" pitchFamily="2" charset="-78"/>
              </a:rPr>
              <a:t>5) اعجاز معارفی </a:t>
            </a:r>
          </a:p>
          <a:p>
            <a:pPr marL="109728" indent="0">
              <a:lnSpc>
                <a:spcPct val="120000"/>
              </a:lnSpc>
              <a:buNone/>
            </a:pPr>
            <a:r>
              <a:rPr lang="fa-IR" sz="1800" b="1" dirty="0" smtClean="0">
                <a:cs typeface="B Mitra" pitchFamily="2" charset="-78"/>
              </a:rPr>
              <a:t>در عرصه‌های مختلف معارف سخن گفته؛ اما در تاریخ علم هیچ سخنش ابطال نشده؛ بله، برداشت‌هایی از برخی آیات بوده، اما استظهار مذکور به خاطر پیش‌فرض‌های آن زمان بوده، نه ظهور خود آیه؛‌ ولی رقیب نیاوردند.</a:t>
            </a:r>
          </a:p>
          <a:p>
            <a:pPr marL="109728" indent="0">
              <a:lnSpc>
                <a:spcPct val="120000"/>
              </a:lnSpc>
              <a:buNone/>
            </a:pPr>
            <a:r>
              <a:rPr lang="fa-IR" sz="2200" b="1" dirty="0" smtClean="0">
                <a:solidFill>
                  <a:srgbClr val="7030A0"/>
                </a:solidFill>
                <a:cs typeface="B Mitra" pitchFamily="2" charset="-78"/>
              </a:rPr>
              <a:t>6) نظریه صرفه (</a:t>
            </a:r>
            <a:r>
              <a:rPr lang="fa-IR" sz="2000" b="1" dirty="0" smtClean="0">
                <a:cs typeface="B Mitra" pitchFamily="2" charset="-78"/>
              </a:rPr>
              <a:t>به معنای آوردن شاهد از جنس إخبار بعد از وقوع)</a:t>
            </a:r>
          </a:p>
          <a:p>
            <a:pPr marL="365760" lvl="1" indent="0">
              <a:lnSpc>
                <a:spcPct val="120000"/>
              </a:lnSpc>
              <a:buNone/>
            </a:pPr>
            <a:r>
              <a:rPr lang="fa-IR" sz="1800" b="1" dirty="0" smtClean="0">
                <a:cs typeface="B Mitra" pitchFamily="2" charset="-78"/>
              </a:rPr>
              <a:t>با اینکه کتابهای علمی و اخلاقی ... متعددی تاکنون آمده؛ اما هرکه خواسته کتابی به عنوان رقیب بیاورد بسیار سخیف‌تر گفته (چه نکته‌ای در آن هست که هرکه قصد می‌کند علیه آن بیاورد این اندازه سخیف سخن می‌گوید؟!)</a:t>
            </a:r>
          </a:p>
          <a:p>
            <a:pPr marL="109728" indent="0">
              <a:lnSpc>
                <a:spcPct val="120000"/>
              </a:lnSpc>
              <a:buNone/>
            </a:pPr>
            <a:r>
              <a:rPr lang="fa-IR" sz="2200" b="1" dirty="0">
                <a:solidFill>
                  <a:srgbClr val="7030A0"/>
                </a:solidFill>
                <a:cs typeface="B Mitra" pitchFamily="2" charset="-78"/>
              </a:rPr>
              <a:t>7) عدم شکست بالفعل تحدی قرآن نسبت به مثنوی و ...  </a:t>
            </a:r>
          </a:p>
          <a:p>
            <a:pPr marL="365760" lvl="1" indent="0">
              <a:lnSpc>
                <a:spcPct val="120000"/>
              </a:lnSpc>
              <a:buNone/>
            </a:pPr>
            <a:r>
              <a:rPr lang="fa-IR" sz="1800" b="1" dirty="0">
                <a:cs typeface="B Mitra" pitchFamily="2" charset="-78"/>
              </a:rPr>
              <a:t>در زبان فارسی، مثل گلستان و بوستان و دیوان حافظ و مثنوی، در اوج زیبایی نیستند هم از حیث محتوی و هم از حیث زبان؟ آیا قرآن فراموش شده است؟ چرا فارس‌زبان‌ها بیشتر با قرآن مانوس‌اند تا با حافظ و سعدی؟! (بویژه اگر توجه کنیم زمانی برنامه‌ریزی کردند که مثلا شاهنامه را محور قرار دهند و قرآن را </a:t>
            </a:r>
            <a:r>
              <a:rPr lang="fa-IR" sz="1800" b="1" dirty="0" smtClean="0">
                <a:cs typeface="B Mitra" pitchFamily="2" charset="-78"/>
              </a:rPr>
              <a:t>به         </a:t>
            </a:r>
            <a:r>
              <a:rPr lang="fa-IR" sz="1800" b="1" dirty="0">
                <a:cs typeface="B Mitra" pitchFamily="2" charset="-78"/>
              </a:rPr>
              <a:t>حاشیه ببرند) پس تاریخ نشان داده که نتوانستند مثل قرآن باشند. </a:t>
            </a:r>
            <a:r>
              <a:rPr lang="fa-IR" sz="1800" b="1" dirty="0">
                <a:cs typeface="B Mitra" pitchFamily="2" charset="-78"/>
                <a:hlinkClick r:id="rId2" action="ppaction://hlinksldjump"/>
              </a:rPr>
              <a:t>(تبصره‌ای درباره مساله مخاطبان اعجاز قرآن</a:t>
            </a:r>
            <a:r>
              <a:rPr lang="fa-IR" sz="1800" b="1" dirty="0" smtClean="0">
                <a:cs typeface="B Mitra" pitchFamily="2" charset="-78"/>
                <a:hlinkClick r:id="rId2" action="ppaction://hlinksldjump"/>
              </a:rPr>
              <a:t>)</a:t>
            </a:r>
            <a:endParaRPr lang="fa-IR" sz="1800" b="1" dirty="0">
              <a:cs typeface="B Mitra" pitchFamily="2" charset="-78"/>
            </a:endParaRPr>
          </a:p>
        </p:txBody>
      </p:sp>
      <p:sp>
        <p:nvSpPr>
          <p:cNvPr id="3" name="Title 2"/>
          <p:cNvSpPr>
            <a:spLocks noGrp="1"/>
          </p:cNvSpPr>
          <p:nvPr>
            <p:ph type="title"/>
          </p:nvPr>
        </p:nvSpPr>
        <p:spPr/>
        <p:txBody>
          <a:bodyPr>
            <a:normAutofit fontScale="90000"/>
          </a:bodyPr>
          <a:lstStyle/>
          <a:p>
            <a:pPr marL="109728" algn="ctr">
              <a:lnSpc>
                <a:spcPct val="120000"/>
              </a:lnSpc>
            </a:pPr>
            <a:r>
              <a:rPr lang="fa-IR" sz="4400" dirty="0">
                <a:solidFill>
                  <a:schemeClr val="tx1"/>
                </a:solidFill>
                <a:cs typeface="B Mitra" pitchFamily="2" charset="-78"/>
              </a:rPr>
              <a:t>شواهد جمعی </a:t>
            </a:r>
            <a:r>
              <a:rPr lang="fa-IR" sz="4400" dirty="0" smtClean="0">
                <a:solidFill>
                  <a:schemeClr val="tx1"/>
                </a:solidFill>
                <a:cs typeface="B Mitra" pitchFamily="2" charset="-78"/>
              </a:rPr>
              <a:t>تاریخی قابل اعتنا (۲)</a:t>
            </a:r>
            <a:br>
              <a:rPr lang="fa-IR" sz="4400" dirty="0" smtClean="0">
                <a:solidFill>
                  <a:schemeClr val="tx1"/>
                </a:solidFill>
                <a:cs typeface="B Mitra" pitchFamily="2" charset="-78"/>
              </a:rPr>
            </a:br>
            <a:r>
              <a:rPr lang="fa-IR" sz="3100" dirty="0" smtClean="0">
                <a:solidFill>
                  <a:schemeClr val="tx1"/>
                </a:solidFill>
                <a:cs typeface="B Mitra" pitchFamily="2" charset="-78"/>
              </a:rPr>
              <a:t>سایر موارد</a:t>
            </a:r>
            <a:endParaRPr lang="fa-IR" sz="3100" dirty="0">
              <a:solidFill>
                <a:schemeClr val="tx1"/>
              </a:solidFill>
              <a:cs typeface="B Mitra" pitchFamily="2" charset="-78"/>
            </a:endParaRPr>
          </a:p>
        </p:txBody>
      </p:sp>
    </p:spTree>
    <p:extLst>
      <p:ext uri="{BB962C8B-B14F-4D97-AF65-F5344CB8AC3E}">
        <p14:creationId xmlns:p14="http://schemas.microsoft.com/office/powerpoint/2010/main" val="38101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righ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righ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righ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righ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right)">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17638"/>
            <a:ext cx="8839200" cy="5440362"/>
          </a:xfrm>
        </p:spPr>
        <p:txBody>
          <a:bodyPr>
            <a:normAutofit fontScale="40000" lnSpcReduction="20000"/>
          </a:bodyPr>
          <a:lstStyle/>
          <a:p>
            <a:pPr marL="109728" indent="0">
              <a:lnSpc>
                <a:spcPct val="120000"/>
              </a:lnSpc>
              <a:buNone/>
            </a:pPr>
            <a:r>
              <a:rPr lang="fa-IR" sz="4500" b="1" dirty="0" smtClean="0">
                <a:cs typeface="B Mitra" pitchFamily="2" charset="-78"/>
              </a:rPr>
              <a:t>مخاطبین و ناظرینی که در طول تاریخ اسلام با آیات تحدی روبرو شده‌اند:</a:t>
            </a:r>
          </a:p>
          <a:p>
            <a:pPr marL="109728" indent="0">
              <a:lnSpc>
                <a:spcPct val="120000"/>
              </a:lnSpc>
              <a:buNone/>
            </a:pPr>
            <a:r>
              <a:rPr lang="fa-IR" sz="4500" b="1" dirty="0" smtClean="0">
                <a:cs typeface="B Mitra" pitchFamily="2" charset="-78"/>
              </a:rPr>
              <a:t>۱- مخاطبی که در صدد دست یافتن به حق و واقعیت است، خودش میخواهد بفهمد آیا مثل قرآن نمیتوان آورد؟</a:t>
            </a:r>
          </a:p>
          <a:p>
            <a:pPr marL="109728" indent="0">
              <a:lnSpc>
                <a:spcPct val="120000"/>
              </a:lnSpc>
              <a:buNone/>
            </a:pPr>
            <a:r>
              <a:rPr lang="fa-IR" sz="4500" b="1" dirty="0" smtClean="0">
                <a:cs typeface="B Mitra" pitchFamily="2" charset="-78"/>
              </a:rPr>
              <a:t>(وإن كنتم في ريب مما نزلنا على عبدنا فأتوا </a:t>
            </a:r>
            <a:r>
              <a:rPr lang="fa-IR" sz="4500" b="1" dirty="0" smtClean="0">
                <a:solidFill>
                  <a:srgbClr val="C00000"/>
                </a:solidFill>
                <a:cs typeface="B Mitra" pitchFamily="2" charset="-78"/>
              </a:rPr>
              <a:t>بسورة من مثله </a:t>
            </a:r>
            <a:r>
              <a:rPr lang="fa-IR" sz="4500" b="1" dirty="0" smtClean="0">
                <a:cs typeface="B Mitra" pitchFamily="2" charset="-78"/>
              </a:rPr>
              <a:t>وادعوا شهداءكم من دون الله إن كنتم صادقين فإن لم تفعلوا ولن تفعلوا </a:t>
            </a:r>
            <a:r>
              <a:rPr lang="fa-IR" sz="4500" b="1" dirty="0" smtClean="0">
                <a:solidFill>
                  <a:srgbClr val="FF0000"/>
                </a:solidFill>
                <a:cs typeface="B Mitra" pitchFamily="2" charset="-78"/>
              </a:rPr>
              <a:t>فاتقوا النار </a:t>
            </a:r>
            <a:r>
              <a:rPr lang="fa-IR" sz="4500" b="1" dirty="0" smtClean="0">
                <a:cs typeface="B Mitra" pitchFamily="2" charset="-78"/>
              </a:rPr>
              <a:t>التي وقودها الناس والحجارة أعدت للكافرين؛ بقره/۲3-24)</a:t>
            </a:r>
          </a:p>
          <a:p>
            <a:pPr marL="109728" indent="0">
              <a:lnSpc>
                <a:spcPct val="120000"/>
              </a:lnSpc>
              <a:buNone/>
            </a:pPr>
            <a:endParaRPr lang="fa-IR" sz="4500" b="1" dirty="0" smtClean="0">
              <a:cs typeface="B Mitra" pitchFamily="2" charset="-78"/>
            </a:endParaRPr>
          </a:p>
          <a:p>
            <a:pPr marL="109728" indent="0">
              <a:lnSpc>
                <a:spcPct val="120000"/>
              </a:lnSpc>
              <a:buNone/>
            </a:pPr>
            <a:r>
              <a:rPr lang="fa-IR" sz="4500" b="1" dirty="0" smtClean="0">
                <a:cs typeface="B Mitra" pitchFamily="2" charset="-78"/>
              </a:rPr>
              <a:t>۲- مخاطبی که در صدد است مثل قرآن بیاورد، و اقدام عملی نموده است تا مثل قرآن بیاورد، خواه خودش خالق اثر باشد یا از اثر شخص دیگر برای این منظور استفاده کند، و این قسم نیز خود بر دو نوع است:</a:t>
            </a:r>
          </a:p>
          <a:p>
            <a:pPr marL="109728" indent="0">
              <a:lnSpc>
                <a:spcPct val="120000"/>
              </a:lnSpc>
              <a:buNone/>
            </a:pPr>
            <a:r>
              <a:rPr lang="fa-IR" sz="4500" b="1" dirty="0" smtClean="0">
                <a:cs typeface="B Mitra" pitchFamily="2" charset="-78"/>
              </a:rPr>
              <a:t>2/1. مخاطبی که از نفوذ و قدرت حکومتی و سیاسی برخوردار است، و میخواهد با زور دستگاه حکومتیش، مثل قرآن بیاورد و در بین مردم جا بیندازد، و مثل قران را رسمی کند، و اجبار بر ترویج آن بنماید.</a:t>
            </a:r>
          </a:p>
          <a:p>
            <a:pPr marL="109728" indent="0">
              <a:lnSpc>
                <a:spcPct val="120000"/>
              </a:lnSpc>
              <a:buNone/>
            </a:pPr>
            <a:r>
              <a:rPr lang="fa-IR" sz="4500" b="1" dirty="0" smtClean="0">
                <a:cs typeface="B Mitra" pitchFamily="2" charset="-78"/>
              </a:rPr>
              <a:t>2/2. مخاطبی که از زور سیاسی و قدرت حکومتی برخوردار نیست ولی آگاهی کامل از ترفندهای فرهنگ‌سازی و مدیریت جریانهای اجتماعی و خط دادن به باورهای عمومی یک جامعه دارد، و در صدد برمیآید که مثل قرآن بیاورد، و از همجوشی و همگرایی که معمولا در بدنه مردم و جامعه است استفاده کرده و مثل قرآن را در صحنه عمومی و بدنه اجتماع بیاورد و جا بیندازد.)</a:t>
            </a:r>
          </a:p>
          <a:p>
            <a:pPr marL="109728" indent="0">
              <a:lnSpc>
                <a:spcPct val="120000"/>
              </a:lnSpc>
              <a:buNone/>
            </a:pPr>
            <a:r>
              <a:rPr lang="fa-IR" sz="4500" b="1" dirty="0" smtClean="0">
                <a:cs typeface="B Mitra" pitchFamily="2" charset="-78"/>
              </a:rPr>
              <a:t>(أم يقولون افتراه قل فأتوا </a:t>
            </a:r>
            <a:r>
              <a:rPr lang="fa-IR" sz="4500" b="1" dirty="0" smtClean="0">
                <a:solidFill>
                  <a:srgbClr val="C00000"/>
                </a:solidFill>
                <a:cs typeface="B Mitra" pitchFamily="2" charset="-78"/>
              </a:rPr>
              <a:t>بسورة مثله </a:t>
            </a:r>
            <a:r>
              <a:rPr lang="fa-IR" sz="4500" b="1" dirty="0" smtClean="0">
                <a:cs typeface="B Mitra" pitchFamily="2" charset="-78"/>
              </a:rPr>
              <a:t>وادعوا من استطعتم من دون الله إن كنتم صادقين ، </a:t>
            </a:r>
            <a:r>
              <a:rPr lang="fa-IR" sz="4500" b="1" dirty="0" smtClean="0">
                <a:solidFill>
                  <a:srgbClr val="FF0000"/>
                </a:solidFill>
                <a:cs typeface="B Mitra" pitchFamily="2" charset="-78"/>
              </a:rPr>
              <a:t>بل</a:t>
            </a:r>
            <a:r>
              <a:rPr lang="fa-IR" sz="4500" b="1" dirty="0" smtClean="0">
                <a:cs typeface="B Mitra" pitchFamily="2" charset="-78"/>
              </a:rPr>
              <a:t> </a:t>
            </a:r>
            <a:r>
              <a:rPr lang="fa-IR" sz="4500" b="1" dirty="0" smtClean="0">
                <a:solidFill>
                  <a:srgbClr val="FF0000"/>
                </a:solidFill>
                <a:cs typeface="B Mitra" pitchFamily="2" charset="-78"/>
              </a:rPr>
              <a:t>كذبوا بما لم يحيطوا بعلمه</a:t>
            </a:r>
            <a:r>
              <a:rPr lang="fa-IR" sz="4500" b="1" dirty="0" smtClean="0">
                <a:cs typeface="B Mitra" pitchFamily="2" charset="-78"/>
              </a:rPr>
              <a:t> ولما يأتهم تأويله كذلك كذب الذين من قبلهم فانظر </a:t>
            </a:r>
            <a:r>
              <a:rPr lang="fa-IR" sz="4500" b="1" dirty="0" smtClean="0">
                <a:solidFill>
                  <a:srgbClr val="FF0000"/>
                </a:solidFill>
                <a:cs typeface="B Mitra" pitchFamily="2" charset="-78"/>
              </a:rPr>
              <a:t>كيف كان عاقبة الظالمين</a:t>
            </a:r>
            <a:r>
              <a:rPr lang="fa-IR" sz="4500" b="1" dirty="0" smtClean="0">
                <a:cs typeface="B Mitra" pitchFamily="2" charset="-78"/>
              </a:rPr>
              <a:t>؛ یونس/۳۸-۳۴)</a:t>
            </a:r>
          </a:p>
          <a:p>
            <a:pPr marL="109728" indent="0">
              <a:lnSpc>
                <a:spcPct val="120000"/>
              </a:lnSpc>
              <a:buNone/>
            </a:pPr>
            <a:endParaRPr lang="fa-IR" sz="4500" b="1" dirty="0">
              <a:cs typeface="B Mitra" pitchFamily="2" charset="-78"/>
            </a:endParaRPr>
          </a:p>
          <a:p>
            <a:pPr marL="109728" indent="0">
              <a:lnSpc>
                <a:spcPct val="120000"/>
              </a:lnSpc>
              <a:buNone/>
            </a:pPr>
            <a:r>
              <a:rPr lang="fa-IR" sz="4500" b="1" dirty="0" smtClean="0">
                <a:cs typeface="B Mitra" pitchFamily="2" charset="-78"/>
              </a:rPr>
              <a:t>و با این حال هیچیک موفق نشده‌اند.</a:t>
            </a:r>
          </a:p>
          <a:p>
            <a:pPr marL="109728" indent="0">
              <a:lnSpc>
                <a:spcPct val="120000"/>
              </a:lnSpc>
              <a:buNone/>
            </a:pPr>
            <a:endParaRPr lang="fa-IR" sz="3600" b="1" dirty="0" smtClean="0">
              <a:cs typeface="B Mitra" pitchFamily="2" charset="-78"/>
            </a:endParaRPr>
          </a:p>
          <a:p>
            <a:pPr marL="109728" indent="0">
              <a:lnSpc>
                <a:spcPct val="120000"/>
              </a:lnSpc>
              <a:buNone/>
            </a:pPr>
            <a:endParaRPr lang="fa-IR" sz="3600" b="1" dirty="0" smtClean="0">
              <a:cs typeface="B Mitra" pitchFamily="2" charset="-78"/>
            </a:endParaRPr>
          </a:p>
          <a:p>
            <a:pPr marL="109728" indent="0">
              <a:lnSpc>
                <a:spcPct val="120000"/>
              </a:lnSpc>
              <a:buNone/>
            </a:pPr>
            <a:endParaRPr lang="fa-IR" sz="3600" b="1" dirty="0" smtClean="0">
              <a:cs typeface="B Mitra" pitchFamily="2" charset="-78"/>
            </a:endParaRPr>
          </a:p>
        </p:txBody>
      </p:sp>
      <p:sp>
        <p:nvSpPr>
          <p:cNvPr id="3" name="Title 2"/>
          <p:cNvSpPr>
            <a:spLocks noGrp="1"/>
          </p:cNvSpPr>
          <p:nvPr>
            <p:ph type="title"/>
          </p:nvPr>
        </p:nvSpPr>
        <p:spPr/>
        <p:txBody>
          <a:bodyPr>
            <a:normAutofit fontScale="90000"/>
          </a:bodyPr>
          <a:lstStyle/>
          <a:p>
            <a:pPr marL="109728" algn="ctr">
              <a:lnSpc>
                <a:spcPct val="120000"/>
              </a:lnSpc>
            </a:pPr>
            <a:r>
              <a:rPr lang="fa-IR" sz="4400" dirty="0" smtClean="0">
                <a:solidFill>
                  <a:srgbClr val="FF0000"/>
                </a:solidFill>
                <a:cs typeface="B Mitra" pitchFamily="2" charset="-78"/>
              </a:rPr>
              <a:t>تبصره‌ای درباره مساله مخاطبان اعجاز قرآن</a:t>
            </a:r>
            <a:endParaRPr lang="fa-IR" sz="4400" dirty="0">
              <a:solidFill>
                <a:srgbClr val="FF0000"/>
              </a:solidFill>
              <a:cs typeface="B Mitra" pitchFamily="2" charset="-78"/>
            </a:endParaRPr>
          </a:p>
        </p:txBody>
      </p:sp>
    </p:spTree>
    <p:extLst>
      <p:ext uri="{BB962C8B-B14F-4D97-AF65-F5344CB8AC3E}">
        <p14:creationId xmlns:p14="http://schemas.microsoft.com/office/powerpoint/2010/main" val="358146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righ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righ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righ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righ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wipe(right)">
                                      <p:cBhvr>
                                        <p:cTn id="4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265238"/>
          </a:xfrm>
        </p:spPr>
        <p:txBody>
          <a:bodyPr>
            <a:noAutofit/>
          </a:bodyPr>
          <a:lstStyle/>
          <a:p>
            <a:pPr algn="ctr"/>
            <a:r>
              <a:rPr lang="fa-IR" sz="4800" dirty="0" smtClean="0">
                <a:solidFill>
                  <a:schemeClr val="accent6">
                    <a:lumMod val="50000"/>
                  </a:schemeClr>
                </a:solidFill>
                <a:cs typeface="B Mitra" pitchFamily="2" charset="-78"/>
              </a:rPr>
              <a:t>و آخر دعوانا ان الحمدلله رب العالمین</a:t>
            </a:r>
            <a:endParaRPr lang="fa-IR" sz="4800"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774030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8153400" cy="3733800"/>
          </a:xfrm>
        </p:spPr>
        <p:txBody>
          <a:bodyPr>
            <a:normAutofit fontScale="90000"/>
          </a:bodyPr>
          <a:lstStyle/>
          <a:p>
            <a:pPr algn="ctr"/>
            <a:r>
              <a:rPr lang="fa-IR" sz="5400" dirty="0" smtClean="0">
                <a:cs typeface="B Titr" pitchFamily="2" charset="-78"/>
              </a:rPr>
              <a:t>تاملی در اعجاز قرآن</a:t>
            </a:r>
            <a:br>
              <a:rPr lang="fa-IR" sz="5400" dirty="0" smtClean="0">
                <a:cs typeface="B Titr" pitchFamily="2" charset="-78"/>
              </a:rPr>
            </a:br>
            <a:r>
              <a:rPr lang="fa-IR" sz="5400" dirty="0" smtClean="0">
                <a:cs typeface="B Titr" pitchFamily="2" charset="-78"/>
              </a:rPr>
              <a:t/>
            </a:r>
            <a:br>
              <a:rPr lang="fa-IR" sz="5400" dirty="0" smtClean="0">
                <a:cs typeface="B Titr" pitchFamily="2" charset="-78"/>
              </a:rPr>
            </a:br>
            <a:r>
              <a:rPr lang="fa-IR" sz="5400" dirty="0" smtClean="0">
                <a:cs typeface="B Mitra" panose="00000400000000000000" pitchFamily="2" charset="-78"/>
              </a:rPr>
              <a:t>حسین سوزنچی</a:t>
            </a:r>
            <a:br>
              <a:rPr lang="fa-IR" sz="5400" dirty="0" smtClean="0">
                <a:cs typeface="B Mitra" panose="00000400000000000000" pitchFamily="2" charset="-78"/>
              </a:rPr>
            </a:br>
            <a:r>
              <a:rPr lang="fa-IR" sz="5400" dirty="0" smtClean="0">
                <a:cs typeface="B Mitra" panose="00000400000000000000" pitchFamily="2" charset="-78"/>
              </a:rPr>
              <a:t/>
            </a:r>
            <a:br>
              <a:rPr lang="fa-IR" sz="5400" dirty="0" smtClean="0">
                <a:cs typeface="B Mitra" panose="00000400000000000000" pitchFamily="2" charset="-78"/>
              </a:rPr>
            </a:br>
            <a:r>
              <a:rPr lang="fa-IR" sz="3600" dirty="0" smtClean="0">
                <a:cs typeface="B Mitra" panose="00000400000000000000" pitchFamily="2" charset="-78"/>
              </a:rPr>
              <a:t>دیماه 1399</a:t>
            </a:r>
            <a:endParaRPr lang="fa-IR" sz="3600" dirty="0">
              <a:cs typeface="B Mitra" panose="00000400000000000000" pitchFamily="2" charset="-78"/>
            </a:endParaRPr>
          </a:p>
        </p:txBody>
      </p:sp>
    </p:spTree>
    <p:extLst>
      <p:ext uri="{BB962C8B-B14F-4D97-AF65-F5344CB8AC3E}">
        <p14:creationId xmlns:p14="http://schemas.microsoft.com/office/powerpoint/2010/main" val="256144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991600" cy="4953000"/>
          </a:xfrm>
        </p:spPr>
        <p:txBody>
          <a:bodyPr>
            <a:normAutofit fontScale="62500" lnSpcReduction="20000"/>
          </a:bodyPr>
          <a:lstStyle/>
          <a:p>
            <a:pPr marL="109728" indent="0">
              <a:lnSpc>
                <a:spcPct val="150000"/>
              </a:lnSpc>
              <a:spcBef>
                <a:spcPts val="600"/>
              </a:spcBef>
              <a:spcAft>
                <a:spcPts val="600"/>
              </a:spcAft>
              <a:buNone/>
            </a:pPr>
            <a:r>
              <a:rPr lang="fa-IR" sz="3600" b="1" dirty="0" smtClean="0">
                <a:cs typeface="B Mitra" pitchFamily="2" charset="-78"/>
              </a:rPr>
              <a:t>۱. سابقه </a:t>
            </a:r>
            <a:r>
              <a:rPr lang="fa-IR" sz="3600" b="1" dirty="0">
                <a:cs typeface="B Mitra" pitchFamily="2" charset="-78"/>
              </a:rPr>
              <a:t>خوب بحث توسط آقای </a:t>
            </a:r>
            <a:r>
              <a:rPr lang="fa-IR" sz="3600" b="1" dirty="0" smtClean="0">
                <a:cs typeface="B Mitra" pitchFamily="2" charset="-78"/>
              </a:rPr>
              <a:t>دکتر ذوقی</a:t>
            </a:r>
            <a:endParaRPr lang="fa-IR" sz="3600" b="1" dirty="0">
              <a:cs typeface="B Mitra" pitchFamily="2" charset="-78"/>
            </a:endParaRPr>
          </a:p>
          <a:p>
            <a:pPr marL="109728" indent="0">
              <a:lnSpc>
                <a:spcPct val="150000"/>
              </a:lnSpc>
              <a:spcBef>
                <a:spcPts val="600"/>
              </a:spcBef>
              <a:spcAft>
                <a:spcPts val="600"/>
              </a:spcAft>
              <a:buNone/>
            </a:pPr>
            <a:r>
              <a:rPr lang="fa-IR" sz="3600" b="1" dirty="0" smtClean="0">
                <a:cs typeface="B Mitra" pitchFamily="2" charset="-78"/>
              </a:rPr>
              <a:t>۲. ناظر بودن بحث به </a:t>
            </a:r>
            <a:r>
              <a:rPr lang="fa-IR" sz="3600" b="1" dirty="0">
                <a:cs typeface="B Mitra" pitchFamily="2" charset="-78"/>
              </a:rPr>
              <a:t>کتاب </a:t>
            </a:r>
            <a:r>
              <a:rPr lang="fa-IR" sz="3600" b="1" dirty="0" smtClean="0">
                <a:cs typeface="B Mitra" pitchFamily="2" charset="-78"/>
              </a:rPr>
              <a:t>«رساله‌ای </a:t>
            </a:r>
            <a:r>
              <a:rPr lang="fa-IR" sz="3600" b="1" dirty="0">
                <a:cs typeface="B Mitra" pitchFamily="2" charset="-78"/>
              </a:rPr>
              <a:t>انتقادی درباب اعجاز </a:t>
            </a:r>
            <a:r>
              <a:rPr lang="fa-IR" sz="3600" b="1" dirty="0" smtClean="0">
                <a:cs typeface="B Mitra" pitchFamily="2" charset="-78"/>
              </a:rPr>
              <a:t>قرآن» </a:t>
            </a:r>
            <a:r>
              <a:rPr lang="fa-IR" sz="3300" b="1" dirty="0" smtClean="0">
                <a:cs typeface="B Mitra" pitchFamily="2" charset="-78"/>
              </a:rPr>
              <a:t>آقای محمدعلی میرباقری</a:t>
            </a:r>
            <a:endParaRPr lang="fa-IR" sz="3300" b="1" dirty="0">
              <a:cs typeface="B Mitra" pitchFamily="2" charset="-78"/>
            </a:endParaRPr>
          </a:p>
          <a:p>
            <a:pPr marL="365760" lvl="1" indent="0">
              <a:lnSpc>
                <a:spcPct val="150000"/>
              </a:lnSpc>
              <a:spcBef>
                <a:spcPts val="600"/>
              </a:spcBef>
              <a:spcAft>
                <a:spcPts val="600"/>
              </a:spcAft>
              <a:buNone/>
            </a:pPr>
            <a:r>
              <a:rPr lang="fa-IR" sz="3200" b="1" dirty="0" smtClean="0">
                <a:cs typeface="B Mitra" pitchFamily="2" charset="-78"/>
              </a:rPr>
              <a:t>خوب </a:t>
            </a:r>
            <a:r>
              <a:rPr lang="fa-IR" sz="3200" b="1" dirty="0">
                <a:cs typeface="B Mitra" pitchFamily="2" charset="-78"/>
              </a:rPr>
              <a:t>بودن آزاد اندیشی و خطای انکار </a:t>
            </a:r>
            <a:r>
              <a:rPr lang="fa-IR" sz="3200" b="1" dirty="0" smtClean="0">
                <a:cs typeface="B Mitra" pitchFamily="2" charset="-78"/>
              </a:rPr>
              <a:t>نابجا (رعایت انصاف در موارد متعدد توسط ایشان)؛ مثلا:</a:t>
            </a:r>
          </a:p>
          <a:p>
            <a:pPr marL="603504" lvl="2" indent="0">
              <a:lnSpc>
                <a:spcPct val="150000"/>
              </a:lnSpc>
              <a:spcBef>
                <a:spcPts val="600"/>
              </a:spcBef>
              <a:spcAft>
                <a:spcPts val="600"/>
              </a:spcAft>
              <a:buNone/>
            </a:pPr>
            <a:r>
              <a:rPr lang="fa-IR" sz="3000" b="1" dirty="0" smtClean="0">
                <a:cs typeface="B Mitra" pitchFamily="2" charset="-78"/>
              </a:rPr>
              <a:t>قبول اینکه آیات </a:t>
            </a:r>
            <a:r>
              <a:rPr lang="fa-IR" sz="3000" b="1" dirty="0">
                <a:cs typeface="B Mitra" pitchFamily="2" charset="-78"/>
              </a:rPr>
              <a:t>ظهور در </a:t>
            </a:r>
            <a:r>
              <a:rPr lang="fa-IR" sz="3000" b="1" dirty="0" smtClean="0">
                <a:cs typeface="B Mitra" pitchFamily="2" charset="-78"/>
              </a:rPr>
              <a:t>تحدی دارند (حکایت </a:t>
            </a:r>
            <a:r>
              <a:rPr lang="fa-IR" sz="3000" b="1" dirty="0">
                <a:cs typeface="B Mitra" pitchFamily="2" charset="-78"/>
              </a:rPr>
              <a:t>ابن سینا و معاد </a:t>
            </a:r>
            <a:r>
              <a:rPr lang="fa-IR" sz="3000" b="1" dirty="0" smtClean="0">
                <a:cs typeface="B Mitra" pitchFamily="2" charset="-78"/>
              </a:rPr>
              <a:t>جسمانی)</a:t>
            </a:r>
          </a:p>
          <a:p>
            <a:pPr marL="109728" indent="0">
              <a:lnSpc>
                <a:spcPct val="150000"/>
              </a:lnSpc>
              <a:spcBef>
                <a:spcPts val="600"/>
              </a:spcBef>
              <a:spcAft>
                <a:spcPts val="600"/>
              </a:spcAft>
              <a:buNone/>
            </a:pPr>
            <a:r>
              <a:rPr lang="fa-IR" sz="3600" b="1" dirty="0" smtClean="0">
                <a:cs typeface="B Mitra" pitchFamily="2" charset="-78"/>
              </a:rPr>
              <a:t>3. مشکل </a:t>
            </a:r>
            <a:r>
              <a:rPr lang="fa-IR" sz="3600" b="1" dirty="0">
                <a:cs typeface="B Mitra" pitchFamily="2" charset="-78"/>
              </a:rPr>
              <a:t>مناظره‌ها: جستجوی حقیقت یا غلبه بر خصم! (دشواری رعایت انصاف</a:t>
            </a:r>
            <a:r>
              <a:rPr lang="fa-IR" sz="3600" b="1" dirty="0" smtClean="0">
                <a:cs typeface="B Mitra" pitchFamily="2" charset="-78"/>
              </a:rPr>
              <a:t>)</a:t>
            </a:r>
          </a:p>
          <a:p>
            <a:pPr marL="109728" indent="0">
              <a:lnSpc>
                <a:spcPct val="150000"/>
              </a:lnSpc>
              <a:spcBef>
                <a:spcPts val="600"/>
              </a:spcBef>
              <a:spcAft>
                <a:spcPts val="600"/>
              </a:spcAft>
              <a:buNone/>
            </a:pPr>
            <a:r>
              <a:rPr lang="fa-IR" sz="3600" b="1" dirty="0" smtClean="0">
                <a:cs typeface="B Mitra" pitchFamily="2" charset="-78"/>
              </a:rPr>
              <a:t>۴. جایگاه </a:t>
            </a:r>
            <a:r>
              <a:rPr lang="fa-IR" sz="3600" b="1" dirty="0">
                <a:cs typeface="B Mitra" pitchFamily="2" charset="-78"/>
              </a:rPr>
              <a:t>بحث‌های کلاسیک: ‌پیشبرد یا مانع؟ (بحث اعجاز یک بحث کلاسیک شده</a:t>
            </a:r>
            <a:r>
              <a:rPr lang="fa-IR" sz="3600" b="1" dirty="0" smtClean="0">
                <a:cs typeface="B Mitra" pitchFamily="2" charset="-78"/>
              </a:rPr>
              <a:t>)</a:t>
            </a:r>
          </a:p>
          <a:p>
            <a:pPr marL="109728" indent="0">
              <a:lnSpc>
                <a:spcPct val="150000"/>
              </a:lnSpc>
              <a:spcBef>
                <a:spcPts val="600"/>
              </a:spcBef>
              <a:spcAft>
                <a:spcPts val="600"/>
              </a:spcAft>
              <a:buNone/>
            </a:pPr>
            <a:r>
              <a:rPr lang="fa-IR" sz="3600" b="1" dirty="0">
                <a:cs typeface="B Mitra" pitchFamily="2" charset="-78"/>
              </a:rPr>
              <a:t>۵. مدار بحث قرآن برتحدی و اثبات خود </a:t>
            </a:r>
            <a:r>
              <a:rPr lang="fa-IR" sz="3600" b="1" dirty="0" smtClean="0">
                <a:cs typeface="B Mitra" pitchFamily="2" charset="-78"/>
              </a:rPr>
              <a:t>نیست؛  </a:t>
            </a:r>
            <a:r>
              <a:rPr lang="fa-IR" sz="3600" b="1" dirty="0">
                <a:cs typeface="B Mitra" pitchFamily="2" charset="-78"/>
              </a:rPr>
              <a:t>بلکه کلیدی </a:t>
            </a:r>
            <a:r>
              <a:rPr lang="fa-IR" sz="3600" b="1" dirty="0" smtClean="0">
                <a:cs typeface="B Mitra" pitchFamily="2" charset="-78"/>
              </a:rPr>
              <a:t>است برای </a:t>
            </a:r>
            <a:r>
              <a:rPr lang="fa-IR" sz="3600" b="1" dirty="0">
                <a:cs typeface="B Mitra" pitchFamily="2" charset="-78"/>
              </a:rPr>
              <a:t>جدی گرفتن </a:t>
            </a:r>
            <a:r>
              <a:rPr lang="fa-IR" sz="3600" b="1" dirty="0" smtClean="0">
                <a:cs typeface="B Mitra" pitchFamily="2" charset="-78"/>
              </a:rPr>
              <a:t>معارفش </a:t>
            </a:r>
            <a:r>
              <a:rPr lang="fa-IR" sz="3600" b="1" dirty="0">
                <a:cs typeface="B Mitra" pitchFamily="2" charset="-78"/>
              </a:rPr>
              <a:t>(فإن لم تفعلوا ولن تفعلوا </a:t>
            </a:r>
            <a:r>
              <a:rPr lang="fa-IR" sz="3600" b="1" dirty="0">
                <a:solidFill>
                  <a:srgbClr val="FF0000"/>
                </a:solidFill>
                <a:cs typeface="B Mitra" pitchFamily="2" charset="-78"/>
              </a:rPr>
              <a:t>فاتقوا </a:t>
            </a:r>
            <a:r>
              <a:rPr lang="fa-IR" sz="3600" b="1" dirty="0">
                <a:cs typeface="B Mitra" pitchFamily="2" charset="-78"/>
              </a:rPr>
              <a:t>النار التي وقودها الناس </a:t>
            </a:r>
            <a:r>
              <a:rPr lang="fa-IR" sz="3600" b="1" dirty="0" smtClean="0">
                <a:cs typeface="B Mitra" pitchFamily="2" charset="-78"/>
              </a:rPr>
              <a:t>والحجارة؛ بقره/۲۴)</a:t>
            </a:r>
            <a:endParaRPr lang="fa-IR" sz="3600" b="1" dirty="0">
              <a:cs typeface="B Mitra" pitchFamily="2" charset="-78"/>
            </a:endParaRPr>
          </a:p>
          <a:p>
            <a:pPr marL="109728" indent="0">
              <a:buNone/>
            </a:pPr>
            <a:endParaRPr lang="fa-IR" sz="2800" b="1" dirty="0" smtClean="0">
              <a:cs typeface="B Mitra" pitchFamily="2" charset="-78"/>
            </a:endParaRPr>
          </a:p>
        </p:txBody>
      </p:sp>
      <p:sp>
        <p:nvSpPr>
          <p:cNvPr id="3" name="Title 2"/>
          <p:cNvSpPr>
            <a:spLocks noGrp="1"/>
          </p:cNvSpPr>
          <p:nvPr>
            <p:ph type="title"/>
          </p:nvPr>
        </p:nvSpPr>
        <p:spPr/>
        <p:txBody>
          <a:bodyPr/>
          <a:lstStyle/>
          <a:p>
            <a:pPr algn="ctr"/>
            <a:r>
              <a:rPr lang="fa-IR" dirty="0" smtClean="0">
                <a:cs typeface="B Titr" pitchFamily="2" charset="-78"/>
              </a:rPr>
              <a:t>مقدمه (۱)</a:t>
            </a:r>
            <a:endParaRPr lang="fa-IR" dirty="0">
              <a:cs typeface="B Titr" pitchFamily="2" charset="-78"/>
            </a:endParaRPr>
          </a:p>
        </p:txBody>
      </p:sp>
    </p:spTree>
    <p:extLst>
      <p:ext uri="{BB962C8B-B14F-4D97-AF65-F5344CB8AC3E}">
        <p14:creationId xmlns:p14="http://schemas.microsoft.com/office/powerpoint/2010/main" val="85059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1000"/>
                                        <p:tgtEl>
                                          <p:spTgt spid="2">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up)">
                                      <p:cBhvr>
                                        <p:cTn id="15" dur="1000"/>
                                        <p:tgtEl>
                                          <p:spTgt spid="2">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up)">
                                      <p:cBhvr>
                                        <p:cTn id="18" dur="1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up)">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up)">
                                      <p:cBhvr>
                                        <p:cTn id="28" dur="10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ipe(up)">
                                      <p:cBhvr>
                                        <p:cTn id="33"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9144000" cy="5181600"/>
          </a:xfrm>
        </p:spPr>
        <p:txBody>
          <a:bodyPr>
            <a:normAutofit fontScale="62500" lnSpcReduction="20000"/>
          </a:bodyPr>
          <a:lstStyle/>
          <a:p>
            <a:pPr marL="109728" indent="0">
              <a:lnSpc>
                <a:spcPct val="160000"/>
              </a:lnSpc>
              <a:spcBef>
                <a:spcPts val="600"/>
              </a:spcBef>
              <a:spcAft>
                <a:spcPts val="600"/>
              </a:spcAft>
              <a:buNone/>
            </a:pPr>
            <a:r>
              <a:rPr lang="fa-IR" sz="3600" b="1" dirty="0" smtClean="0">
                <a:cs typeface="B Mitra" pitchFamily="2" charset="-78"/>
              </a:rPr>
              <a:t>۱. مسلمان </a:t>
            </a:r>
            <a:r>
              <a:rPr lang="fa-IR" sz="3600" b="1" dirty="0">
                <a:cs typeface="B Mitra" pitchFamily="2" charset="-78"/>
              </a:rPr>
              <a:t>بودن </a:t>
            </a:r>
            <a:r>
              <a:rPr lang="fa-IR" sz="3600" b="1" dirty="0" smtClean="0">
                <a:cs typeface="B Mitra" pitchFamily="2" charset="-78"/>
              </a:rPr>
              <a:t>طرفین:</a:t>
            </a:r>
          </a:p>
          <a:p>
            <a:pPr marL="365760" lvl="1" indent="0">
              <a:lnSpc>
                <a:spcPct val="160000"/>
              </a:lnSpc>
              <a:spcBef>
                <a:spcPts val="600"/>
              </a:spcBef>
              <a:spcAft>
                <a:spcPts val="600"/>
              </a:spcAft>
              <a:buNone/>
            </a:pPr>
            <a:r>
              <a:rPr lang="fa-IR" sz="3200" b="1" dirty="0" smtClean="0">
                <a:cs typeface="B Mitra" pitchFamily="2" charset="-78"/>
              </a:rPr>
              <a:t>اذعان </a:t>
            </a:r>
            <a:r>
              <a:rPr lang="fa-IR" sz="3200" b="1" dirty="0">
                <a:cs typeface="B Mitra" pitchFamily="2" charset="-78"/>
              </a:rPr>
              <a:t>به صدق پیامبر راه‌های بسیار متعددی دارد؛ و منحصر در اعجاز نیست</a:t>
            </a:r>
            <a:r>
              <a:rPr lang="fa-IR" sz="3200" b="1" dirty="0" smtClean="0">
                <a:cs typeface="B Mitra" pitchFamily="2" charset="-78"/>
              </a:rPr>
              <a:t>.</a:t>
            </a:r>
          </a:p>
          <a:p>
            <a:pPr marL="109728" indent="0">
              <a:lnSpc>
                <a:spcPct val="160000"/>
              </a:lnSpc>
              <a:spcBef>
                <a:spcPts val="600"/>
              </a:spcBef>
              <a:spcAft>
                <a:spcPts val="600"/>
              </a:spcAft>
              <a:buNone/>
            </a:pPr>
            <a:r>
              <a:rPr lang="fa-IR" sz="3600" b="1" dirty="0" smtClean="0">
                <a:cs typeface="B Mitra" pitchFamily="2" charset="-78"/>
              </a:rPr>
              <a:t>۲. قبول مشکل در </a:t>
            </a:r>
            <a:r>
              <a:rPr lang="fa-IR" sz="3600" b="1" dirty="0">
                <a:cs typeface="B Mitra" pitchFamily="2" charset="-78"/>
              </a:rPr>
              <a:t>منطق </a:t>
            </a:r>
            <a:r>
              <a:rPr lang="fa-IR" sz="3600" b="1" dirty="0" smtClean="0">
                <a:cs typeface="B Mitra" pitchFamily="2" charset="-78"/>
              </a:rPr>
              <a:t>ارسطو (نقص؛ نه غلط)</a:t>
            </a:r>
          </a:p>
          <a:p>
            <a:pPr marL="365760" lvl="1" indent="0">
              <a:lnSpc>
                <a:spcPct val="160000"/>
              </a:lnSpc>
              <a:spcBef>
                <a:spcPts val="600"/>
              </a:spcBef>
              <a:spcAft>
                <a:spcPts val="600"/>
              </a:spcAft>
              <a:buNone/>
            </a:pPr>
            <a:r>
              <a:rPr lang="fa-IR" sz="3200" b="1" dirty="0" smtClean="0">
                <a:cs typeface="B Mitra" pitchFamily="2" charset="-78"/>
              </a:rPr>
              <a:t>ناظر </a:t>
            </a:r>
            <a:r>
              <a:rPr lang="fa-IR" sz="3200" b="1" dirty="0">
                <a:cs typeface="B Mitra" pitchFamily="2" charset="-78"/>
              </a:rPr>
              <a:t>به همه سطوح واقعیات </a:t>
            </a:r>
            <a:r>
              <a:rPr lang="fa-IR" sz="3200" b="1" dirty="0" smtClean="0">
                <a:cs typeface="B Mitra" pitchFamily="2" charset="-78"/>
              </a:rPr>
              <a:t>نیست: (عدم حصر استدلالها به استدلالهای ارسطویی: آیا واقعا در جزییات نمی‌توان استدلال آورد؟ </a:t>
            </a:r>
            <a:r>
              <a:rPr lang="fa-IR" sz="3200" b="1" dirty="0" smtClean="0">
                <a:cs typeface="B Mitra" pitchFamily="2" charset="-78"/>
                <a:sym typeface="Symbol" panose="05050102010706020507" pitchFamily="18" charset="2"/>
              </a:rPr>
              <a:t></a:t>
            </a:r>
            <a:r>
              <a:rPr lang="fa-IR" sz="3200" b="1" dirty="0" smtClean="0">
                <a:cs typeface="B Mitra" pitchFamily="2" charset="-78"/>
              </a:rPr>
              <a:t> منطق ریاضی)</a:t>
            </a:r>
          </a:p>
          <a:p>
            <a:pPr marL="365760" lvl="1" indent="0">
              <a:lnSpc>
                <a:spcPct val="160000"/>
              </a:lnSpc>
              <a:spcBef>
                <a:spcPts val="600"/>
              </a:spcBef>
              <a:spcAft>
                <a:spcPts val="600"/>
              </a:spcAft>
              <a:buNone/>
            </a:pPr>
            <a:r>
              <a:rPr lang="fa-IR" sz="3200" b="1" dirty="0" smtClean="0">
                <a:cs typeface="B Mitra" pitchFamily="2" charset="-78"/>
              </a:rPr>
              <a:t>برهان </a:t>
            </a:r>
            <a:r>
              <a:rPr lang="fa-IR" sz="3200" b="1" dirty="0">
                <a:cs typeface="B Mitra" pitchFamily="2" charset="-78"/>
              </a:rPr>
              <a:t>از راه بهترین تبیین= </a:t>
            </a:r>
            <a:r>
              <a:rPr lang="fa-IR" sz="3200" b="1" dirty="0" smtClean="0">
                <a:cs typeface="B Mitra" pitchFamily="2" charset="-78"/>
              </a:rPr>
              <a:t>گردآوری و تشابک شواهد (مهمترین </a:t>
            </a:r>
            <a:r>
              <a:rPr lang="fa-IR" sz="3200" b="1" dirty="0">
                <a:cs typeface="B Mitra" pitchFamily="2" charset="-78"/>
              </a:rPr>
              <a:t>مدل </a:t>
            </a:r>
            <a:r>
              <a:rPr lang="fa-IR" sz="3200" b="1" dirty="0" smtClean="0">
                <a:cs typeface="B Mitra" pitchFamily="2" charset="-78"/>
              </a:rPr>
              <a:t>استدلالی در </a:t>
            </a:r>
            <a:r>
              <a:rPr lang="fa-IR" sz="3200" b="1" dirty="0">
                <a:cs typeface="B Mitra" pitchFamily="2" charset="-78"/>
              </a:rPr>
              <a:t>اموری که جنس شان صفر و یکی </a:t>
            </a:r>
            <a:r>
              <a:rPr lang="fa-IR" sz="3200" b="1" dirty="0" smtClean="0">
                <a:cs typeface="B Mitra" pitchFamily="2" charset="-78"/>
              </a:rPr>
              <a:t>نیست)</a:t>
            </a:r>
          </a:p>
          <a:p>
            <a:pPr marL="365760" lvl="1" indent="0">
              <a:lnSpc>
                <a:spcPct val="160000"/>
              </a:lnSpc>
              <a:spcBef>
                <a:spcPts val="600"/>
              </a:spcBef>
              <a:spcAft>
                <a:spcPts val="600"/>
              </a:spcAft>
              <a:buNone/>
            </a:pPr>
            <a:r>
              <a:rPr lang="fa-IR" sz="3200" b="1" dirty="0" smtClean="0">
                <a:cs typeface="B Mitra" pitchFamily="2" charset="-78"/>
              </a:rPr>
              <a:t>در </a:t>
            </a:r>
            <a:r>
              <a:rPr lang="fa-IR" sz="3200" b="1" dirty="0">
                <a:cs typeface="B Mitra" pitchFamily="2" charset="-78"/>
              </a:rPr>
              <a:t>بحث </a:t>
            </a:r>
            <a:r>
              <a:rPr lang="fa-IR" sz="3200" b="1" dirty="0" smtClean="0">
                <a:cs typeface="B Mitra" pitchFamily="2" charset="-78"/>
              </a:rPr>
              <a:t>اعجاز </a:t>
            </a:r>
            <a:r>
              <a:rPr lang="fa-IR" sz="3200" b="1" dirty="0">
                <a:cs typeface="B Mitra" pitchFamily="2" charset="-78"/>
              </a:rPr>
              <a:t>چه‌بسا گاه</a:t>
            </a:r>
            <a:r>
              <a:rPr lang="fa-IR" sz="3200" b="1" dirty="0" smtClean="0">
                <a:cs typeface="B Mitra" pitchFamily="2" charset="-78"/>
              </a:rPr>
              <a:t> </a:t>
            </a:r>
            <a:r>
              <a:rPr lang="fa-IR" sz="3200" b="1" dirty="0">
                <a:cs typeface="B Mitra" pitchFamily="2" charset="-78"/>
              </a:rPr>
              <a:t>از </a:t>
            </a:r>
            <a:r>
              <a:rPr lang="fa-IR" sz="3200" b="1" dirty="0" smtClean="0">
                <a:cs typeface="B Mitra" pitchFamily="2" charset="-78"/>
              </a:rPr>
              <a:t>از </a:t>
            </a:r>
            <a:r>
              <a:rPr lang="fa-IR" sz="3200" b="1" dirty="0">
                <a:cs typeface="B Mitra" pitchFamily="2" charset="-78"/>
              </a:rPr>
              <a:t>فضای استدلال </a:t>
            </a:r>
            <a:r>
              <a:rPr lang="fa-IR" sz="3200" b="1" dirty="0" smtClean="0">
                <a:cs typeface="B Mitra" pitchFamily="2" charset="-78"/>
              </a:rPr>
              <a:t>منطقی ریاضی باید </a:t>
            </a:r>
            <a:r>
              <a:rPr lang="fa-IR" sz="3200" b="1" dirty="0">
                <a:cs typeface="B Mitra" pitchFamily="2" charset="-78"/>
              </a:rPr>
              <a:t>فاصله </a:t>
            </a:r>
            <a:r>
              <a:rPr lang="fa-IR" sz="3200" b="1" dirty="0" smtClean="0">
                <a:cs typeface="B Mitra" pitchFamily="2" charset="-78"/>
              </a:rPr>
              <a:t>بگیریم: استحاله عقلایی و منطق فازی است؛‌ شبیه استحاله کذب در تواتر.</a:t>
            </a:r>
            <a:endParaRPr lang="fa-IR" sz="3200" b="1" dirty="0">
              <a:cs typeface="B Mitra" pitchFamily="2" charset="-78"/>
            </a:endParaRPr>
          </a:p>
        </p:txBody>
      </p:sp>
      <p:sp>
        <p:nvSpPr>
          <p:cNvPr id="3" name="Title 2"/>
          <p:cNvSpPr>
            <a:spLocks noGrp="1"/>
          </p:cNvSpPr>
          <p:nvPr>
            <p:ph type="title"/>
          </p:nvPr>
        </p:nvSpPr>
        <p:spPr/>
        <p:txBody>
          <a:bodyPr/>
          <a:lstStyle/>
          <a:p>
            <a:pPr algn="ctr"/>
            <a:r>
              <a:rPr lang="fa-IR" dirty="0" smtClean="0">
                <a:cs typeface="B Titr" pitchFamily="2" charset="-78"/>
              </a:rPr>
              <a:t>مقدمه (۲) بیان اشتراکات</a:t>
            </a:r>
            <a:endParaRPr lang="fa-IR" dirty="0">
              <a:cs typeface="B Titr" pitchFamily="2" charset="-78"/>
            </a:endParaRPr>
          </a:p>
        </p:txBody>
      </p:sp>
      <p:sp>
        <p:nvSpPr>
          <p:cNvPr id="4" name="Action Button: Back or Previous 3">
            <a:hlinkClick r:id="rId2" action="ppaction://hlinksldjump" highlightClick="1"/>
          </p:cNvPr>
          <p:cNvSpPr/>
          <p:nvPr/>
        </p:nvSpPr>
        <p:spPr>
          <a:xfrm>
            <a:off x="4038600" y="6172200"/>
            <a:ext cx="533400" cy="304800"/>
          </a:xfrm>
          <a:prstGeom prst="actionButtonBackPrevious">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fa-IR"/>
          </a:p>
        </p:txBody>
      </p:sp>
    </p:spTree>
    <p:extLst>
      <p:ext uri="{BB962C8B-B14F-4D97-AF65-F5344CB8AC3E}">
        <p14:creationId xmlns:p14="http://schemas.microsoft.com/office/powerpoint/2010/main" val="19847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1000"/>
                                        <p:tgtEl>
                                          <p:spTgt spid="2">
                                            <p:txEl>
                                              <p:pRg st="4" end="4"/>
                                            </p:txEl>
                                          </p:spTgt>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ipe(up)">
                                      <p:cBhvr>
                                        <p:cTn id="31" dur="1000"/>
                                        <p:tgtEl>
                                          <p:spTgt spid="2">
                                            <p:txEl>
                                              <p:pRg st="5" end="5"/>
                                            </p:txEl>
                                          </p:spTgt>
                                        </p:tgtEl>
                                      </p:cBhvr>
                                    </p:animEffect>
                                  </p:childTnLst>
                                </p:cTn>
                              </p:par>
                            </p:childTnLst>
                          </p:cTn>
                        </p:par>
                        <p:par>
                          <p:cTn id="32" fill="hold">
                            <p:stCondLst>
                              <p:cond delay="2000"/>
                            </p:stCondLst>
                            <p:childTnLst>
                              <p:par>
                                <p:cTn id="33" presetID="22" presetClass="entr" presetSubtype="2"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righ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rmAutofit fontScale="55000" lnSpcReduction="20000"/>
          </a:bodyPr>
          <a:lstStyle/>
          <a:p>
            <a:pPr marL="109728" indent="0">
              <a:lnSpc>
                <a:spcPct val="120000"/>
              </a:lnSpc>
              <a:spcBef>
                <a:spcPts val="600"/>
              </a:spcBef>
              <a:spcAft>
                <a:spcPts val="600"/>
              </a:spcAft>
              <a:buNone/>
            </a:pPr>
            <a:r>
              <a:rPr lang="fa-IR" sz="3600" b="1" dirty="0" smtClean="0">
                <a:cs typeface="B Mitra" pitchFamily="2" charset="-78"/>
              </a:rPr>
              <a:t>1. عدم انحصار راه شناخت </a:t>
            </a:r>
            <a:r>
              <a:rPr lang="fa-IR" sz="3600" b="1" dirty="0">
                <a:cs typeface="B Mitra" pitchFamily="2" charset="-78"/>
              </a:rPr>
              <a:t>حقانیت شخص پیامبر </a:t>
            </a:r>
            <a:r>
              <a:rPr lang="fa-IR" sz="3600" b="1" dirty="0" smtClean="0">
                <a:cs typeface="B Mitra" pitchFamily="2" charset="-78"/>
              </a:rPr>
              <a:t>به اعجاز </a:t>
            </a:r>
          </a:p>
          <a:p>
            <a:pPr marL="365760" lvl="1" indent="0">
              <a:lnSpc>
                <a:spcPct val="120000"/>
              </a:lnSpc>
              <a:spcBef>
                <a:spcPts val="600"/>
              </a:spcBef>
              <a:spcAft>
                <a:spcPts val="600"/>
              </a:spcAft>
              <a:buNone/>
            </a:pPr>
            <a:r>
              <a:rPr lang="fa-IR" sz="3200" b="1" dirty="0" smtClean="0">
                <a:cs typeface="B Badr" panose="00000400000000000000" pitchFamily="2" charset="-78"/>
              </a:rPr>
              <a:t>مساله این است: کسی </a:t>
            </a:r>
            <a:r>
              <a:rPr lang="fa-IR" sz="3200" b="1" dirty="0">
                <a:cs typeface="B Badr" panose="00000400000000000000" pitchFamily="2" charset="-78"/>
              </a:rPr>
              <a:t>ادعا می‌کند پیامی برای هدایت انسانها از جانب خداوند آورده است؛ از کجا صدقش را </a:t>
            </a:r>
            <a:r>
              <a:rPr lang="fa-IR" sz="3200" b="1" dirty="0" smtClean="0">
                <a:cs typeface="B Badr" panose="00000400000000000000" pitchFamily="2" charset="-78"/>
              </a:rPr>
              <a:t>بفهمیم؟</a:t>
            </a:r>
          </a:p>
          <a:p>
            <a:pPr marL="365760" lvl="1" indent="0">
              <a:lnSpc>
                <a:spcPct val="120000"/>
              </a:lnSpc>
              <a:spcBef>
                <a:spcPts val="600"/>
              </a:spcBef>
              <a:spcAft>
                <a:spcPts val="600"/>
              </a:spcAft>
              <a:buNone/>
            </a:pPr>
            <a:r>
              <a:rPr lang="fa-IR" sz="3200" b="1" dirty="0" smtClean="0">
                <a:cs typeface="B Badr" panose="00000400000000000000" pitchFamily="2" charset="-78"/>
              </a:rPr>
              <a:t>اعجاز یکی </a:t>
            </a:r>
            <a:r>
              <a:rPr lang="fa-IR" sz="3200" b="1" dirty="0">
                <a:cs typeface="B Badr" panose="00000400000000000000" pitchFamily="2" charset="-78"/>
              </a:rPr>
              <a:t>از راه هاست که </a:t>
            </a:r>
            <a:r>
              <a:rPr lang="fa-IR" sz="3200" b="1" dirty="0" smtClean="0">
                <a:cs typeface="B Badr" panose="00000400000000000000" pitchFamily="2" charset="-78"/>
              </a:rPr>
              <a:t>وجهه‌ی عمومی‌اش </a:t>
            </a:r>
            <a:r>
              <a:rPr lang="fa-IR" sz="3200" b="1" dirty="0">
                <a:cs typeface="B Badr" panose="00000400000000000000" pitchFamily="2" charset="-78"/>
              </a:rPr>
              <a:t>غلبه </a:t>
            </a:r>
            <a:r>
              <a:rPr lang="fa-IR" sz="3200" b="1" dirty="0" smtClean="0">
                <a:cs typeface="B Badr" panose="00000400000000000000" pitchFamily="2" charset="-78"/>
              </a:rPr>
              <a:t>دارد؛ اما راههای دیگری هم هست: </a:t>
            </a:r>
            <a:r>
              <a:rPr lang="fa-IR" sz="3200" b="1" dirty="0">
                <a:cs typeface="B Badr" panose="00000400000000000000" pitchFamily="2" charset="-78"/>
              </a:rPr>
              <a:t>نص نبی قبلی؛ بررسی شواهد و قرائن (محاجه جعفر طیار با نجاشی)؛ و ... </a:t>
            </a:r>
            <a:r>
              <a:rPr lang="fa-IR" sz="3200" b="1" dirty="0" smtClean="0">
                <a:cs typeface="B Badr" panose="00000400000000000000" pitchFamily="2" charset="-78"/>
              </a:rPr>
              <a:t>)</a:t>
            </a:r>
          </a:p>
          <a:p>
            <a:pPr marL="109728" indent="0">
              <a:lnSpc>
                <a:spcPct val="120000"/>
              </a:lnSpc>
              <a:spcBef>
                <a:spcPts val="600"/>
              </a:spcBef>
              <a:spcAft>
                <a:spcPts val="600"/>
              </a:spcAft>
              <a:buNone/>
            </a:pPr>
            <a:r>
              <a:rPr lang="fa-IR" sz="3600" b="1" dirty="0" smtClean="0">
                <a:cs typeface="B Mitra" pitchFamily="2" charset="-78"/>
              </a:rPr>
              <a:t>2. نحوه دلالت کلی معجزه</a:t>
            </a:r>
            <a:r>
              <a:rPr lang="fa-IR" sz="3600" b="1" dirty="0">
                <a:cs typeface="B Mitra" pitchFamily="2" charset="-78"/>
              </a:rPr>
              <a:t>: (المیزان، ج۱)</a:t>
            </a:r>
            <a:endParaRPr lang="fa-IR" sz="3600" b="1" dirty="0" smtClean="0">
              <a:cs typeface="B Mitra" pitchFamily="2" charset="-78"/>
            </a:endParaRPr>
          </a:p>
          <a:p>
            <a:pPr marL="365760" lvl="1" indent="0">
              <a:lnSpc>
                <a:spcPct val="120000"/>
              </a:lnSpc>
              <a:spcBef>
                <a:spcPts val="600"/>
              </a:spcBef>
              <a:spcAft>
                <a:spcPts val="600"/>
              </a:spcAft>
              <a:buNone/>
            </a:pPr>
            <a:r>
              <a:rPr lang="fa-IR" sz="3600" b="1" dirty="0" smtClean="0">
                <a:cs typeface="B Badr" panose="00000400000000000000" pitchFamily="2" charset="-78"/>
              </a:rPr>
              <a:t>پیامبر ادعا می‌کند که ارتباط خاصی با خدا دارد که دیگران ندارند (وحی). با نشان دادن یک ارتباط خاص دیگر (امری که چون </a:t>
            </a:r>
            <a:r>
              <a:rPr lang="fa-IR" sz="3600" b="1" dirty="0">
                <a:cs typeface="B Badr" panose="00000400000000000000" pitchFamily="2" charset="-78"/>
              </a:rPr>
              <a:t>شما نمی‌توانید چنان ارتباطی داشته باشید</a:t>
            </a:r>
            <a:r>
              <a:rPr lang="fa-IR" sz="3600" b="1" dirty="0" smtClean="0">
                <a:cs typeface="B Badr" panose="00000400000000000000" pitchFamily="2" charset="-78"/>
              </a:rPr>
              <a:t> ارتباط ویژه من با خدا را نشان می‌دهد) نشانه آشکاری (آیة بینة) می‌آورد که واقعا وی ارتباط ویژه‌ای با خدا دارد؛ پس در ادعای دریافت وحی صادق بوده.</a:t>
            </a:r>
          </a:p>
          <a:p>
            <a:pPr marL="603504" lvl="2" indent="0">
              <a:lnSpc>
                <a:spcPct val="120000"/>
              </a:lnSpc>
              <a:spcBef>
                <a:spcPts val="600"/>
              </a:spcBef>
              <a:spcAft>
                <a:spcPts val="600"/>
              </a:spcAft>
              <a:buNone/>
            </a:pPr>
            <a:r>
              <a:rPr lang="fa-IR" sz="3000" b="1" dirty="0" smtClean="0">
                <a:solidFill>
                  <a:srgbClr val="C00000"/>
                </a:solidFill>
                <a:cs typeface="B Mitra" pitchFamily="2" charset="-78"/>
              </a:rPr>
              <a:t>الف. </a:t>
            </a:r>
            <a:r>
              <a:rPr lang="fa-IR" sz="3000" b="1" dirty="0" smtClean="0">
                <a:cs typeface="B Mitra" pitchFamily="2" charset="-78"/>
              </a:rPr>
              <a:t>اعجاز حتماً باید با تحدی همراه باشد تا دلالت گری بر نبوت شخص داشته باشد صرف خارق العاده بودن نیست.</a:t>
            </a:r>
          </a:p>
          <a:p>
            <a:pPr marL="603504" lvl="2" indent="0">
              <a:lnSpc>
                <a:spcPct val="120000"/>
              </a:lnSpc>
              <a:spcBef>
                <a:spcPts val="600"/>
              </a:spcBef>
              <a:spcAft>
                <a:spcPts val="600"/>
              </a:spcAft>
              <a:buNone/>
            </a:pPr>
            <a:r>
              <a:rPr lang="fa-IR" sz="3000" b="1" dirty="0" smtClean="0">
                <a:solidFill>
                  <a:srgbClr val="C00000"/>
                </a:solidFill>
                <a:cs typeface="B Mitra" pitchFamily="2" charset="-78"/>
              </a:rPr>
              <a:t>ب. </a:t>
            </a:r>
            <a:r>
              <a:rPr lang="fa-IR" sz="3000" b="1" dirty="0" smtClean="0">
                <a:cs typeface="B Mitra" pitchFamily="2" charset="-78"/>
              </a:rPr>
              <a:t>سنخ تحدی </a:t>
            </a:r>
            <a:r>
              <a:rPr lang="fa-IR" sz="3000" b="1" dirty="0">
                <a:cs typeface="B Mitra" pitchFamily="2" charset="-78"/>
              </a:rPr>
              <a:t>(مبارزه‌طلبی) در افتادن با متخصص است؛ نه عامی </a:t>
            </a:r>
            <a:r>
              <a:rPr lang="fa-IR" sz="2500" b="1" dirty="0">
                <a:cs typeface="B Mitra" pitchFamily="2" charset="-78"/>
              </a:rPr>
              <a:t>(</a:t>
            </a:r>
            <a:r>
              <a:rPr lang="fa-IR" sz="3300" b="1" dirty="0">
                <a:cs typeface="B Mitra" pitchFamily="2" charset="-78"/>
              </a:rPr>
              <a:t>ارتباط مافوق عادی را کسی می‌فهمد که در زمینه </a:t>
            </a:r>
            <a:r>
              <a:rPr lang="fa-IR" sz="3300" b="1" dirty="0" smtClean="0">
                <a:cs typeface="B Mitra" pitchFamily="2" charset="-78"/>
              </a:rPr>
              <a:t>مربوطه متخصص </a:t>
            </a:r>
            <a:r>
              <a:rPr lang="fa-IR" sz="3300" b="1" dirty="0">
                <a:cs typeface="B Mitra" pitchFamily="2" charset="-78"/>
              </a:rPr>
              <a:t>باشد)</a:t>
            </a:r>
            <a:endParaRPr lang="fa-IR" sz="4400" b="1" dirty="0">
              <a:cs typeface="B Mitra" pitchFamily="2" charset="-78"/>
            </a:endParaRPr>
          </a:p>
          <a:p>
            <a:pPr marL="109728" indent="0">
              <a:lnSpc>
                <a:spcPct val="120000"/>
              </a:lnSpc>
              <a:spcBef>
                <a:spcPts val="600"/>
              </a:spcBef>
              <a:spcAft>
                <a:spcPts val="600"/>
              </a:spcAft>
              <a:buNone/>
            </a:pPr>
            <a:r>
              <a:rPr lang="fa-IR" sz="3600" b="1" dirty="0" smtClean="0">
                <a:cs typeface="B Mitra" pitchFamily="2" charset="-78"/>
              </a:rPr>
              <a:t>۴. نحوه دلالت معجزه قرآن: </a:t>
            </a:r>
            <a:r>
              <a:rPr lang="fa-IR" sz="3600" b="1" dirty="0" smtClean="0">
                <a:solidFill>
                  <a:srgbClr val="7030A0"/>
                </a:solidFill>
                <a:cs typeface="B Badr" panose="00000400000000000000" pitchFamily="2" charset="-78"/>
              </a:rPr>
              <a:t>خود همین پیامی که آوردم نشان می‌دهد من از طرف خدا هستم</a:t>
            </a:r>
            <a:r>
              <a:rPr lang="fa-IR" sz="3600" b="1" dirty="0" smtClean="0">
                <a:cs typeface="B Mitra" pitchFamily="2" charset="-78"/>
              </a:rPr>
              <a:t>.</a:t>
            </a:r>
          </a:p>
          <a:p>
            <a:pPr marL="365760" lvl="1" indent="0">
              <a:lnSpc>
                <a:spcPct val="120000"/>
              </a:lnSpc>
              <a:spcBef>
                <a:spcPts val="600"/>
              </a:spcBef>
              <a:spcAft>
                <a:spcPts val="600"/>
              </a:spcAft>
              <a:buNone/>
            </a:pPr>
            <a:r>
              <a:rPr lang="fa-IR" sz="3200" b="1" dirty="0" smtClean="0">
                <a:solidFill>
                  <a:srgbClr val="FF0000"/>
                </a:solidFill>
                <a:cs typeface="B Mitra" pitchFamily="2" charset="-78"/>
              </a:rPr>
              <a:t>تاملی با خویش: </a:t>
            </a:r>
            <a:r>
              <a:rPr lang="fa-IR" sz="3200" b="1" dirty="0" smtClean="0">
                <a:cs typeface="B Mitra" panose="00000400000000000000" pitchFamily="2" charset="-78"/>
              </a:rPr>
              <a:t>تنها کتابی است در عالَم؛ که بر سر آن تحدی شده است؛‌ </a:t>
            </a:r>
            <a:r>
              <a:rPr lang="fa-IR" sz="3200" b="1" dirty="0" smtClean="0">
                <a:solidFill>
                  <a:srgbClr val="FF0000"/>
                </a:solidFill>
                <a:cs typeface="B Mitra" panose="00000400000000000000" pitchFamily="2" charset="-78"/>
              </a:rPr>
              <a:t>چقدر آن را جدی می‌گیریم؟!</a:t>
            </a:r>
            <a:endParaRPr lang="fa-IR" sz="2400" b="1" dirty="0" smtClean="0">
              <a:solidFill>
                <a:srgbClr val="FF0000"/>
              </a:solidFill>
              <a:cs typeface="B Mitra" panose="00000400000000000000" pitchFamily="2" charset="-78"/>
            </a:endParaRPr>
          </a:p>
        </p:txBody>
      </p:sp>
      <p:sp>
        <p:nvSpPr>
          <p:cNvPr id="3" name="Title 2"/>
          <p:cNvSpPr>
            <a:spLocks noGrp="1"/>
          </p:cNvSpPr>
          <p:nvPr>
            <p:ph type="title"/>
          </p:nvPr>
        </p:nvSpPr>
        <p:spPr/>
        <p:txBody>
          <a:bodyPr>
            <a:normAutofit/>
          </a:bodyPr>
          <a:lstStyle/>
          <a:p>
            <a:pPr algn="ctr"/>
            <a:r>
              <a:rPr lang="fa-IR" sz="4000" dirty="0">
                <a:cs typeface="B Titr" pitchFamily="2" charset="-78"/>
              </a:rPr>
              <a:t>فهم صورت </a:t>
            </a:r>
            <a:r>
              <a:rPr lang="fa-IR" sz="4000" dirty="0" smtClean="0">
                <a:cs typeface="B Titr" pitchFamily="2" charset="-78"/>
              </a:rPr>
              <a:t>مساله</a:t>
            </a:r>
            <a:r>
              <a:rPr lang="fa-IR" sz="4000" dirty="0">
                <a:cs typeface="B Titr" pitchFamily="2" charset="-78"/>
              </a:rPr>
              <a:t> </a:t>
            </a:r>
            <a:r>
              <a:rPr lang="fa-IR" sz="4000" dirty="0" smtClean="0">
                <a:cs typeface="B Titr" pitchFamily="2" charset="-78"/>
              </a:rPr>
              <a:t>(۱)</a:t>
            </a:r>
            <a:endParaRPr lang="fa-IR" dirty="0">
              <a:cs typeface="B Titr" pitchFamily="2" charset="-78"/>
            </a:endParaRPr>
          </a:p>
        </p:txBody>
      </p:sp>
    </p:spTree>
    <p:extLst>
      <p:ext uri="{BB962C8B-B14F-4D97-AF65-F5344CB8AC3E}">
        <p14:creationId xmlns:p14="http://schemas.microsoft.com/office/powerpoint/2010/main" val="185355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1000"/>
                                        <p:tgtEl>
                                          <p:spTgt spid="2">
                                            <p:txEl>
                                              <p:pRg st="0" end="0"/>
                                            </p:txEl>
                                          </p:spTgt>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1000"/>
                                        <p:tgtEl>
                                          <p:spTgt spid="2">
                                            <p:txEl>
                                              <p:pRg st="1" end="1"/>
                                            </p:txEl>
                                          </p:spTgt>
                                        </p:tgtEl>
                                      </p:cBhvr>
                                    </p:animEffect>
                                  </p:childTnLst>
                                </p:cTn>
                              </p:par>
                            </p:childTnLst>
                          </p:cTn>
                        </p:par>
                        <p:par>
                          <p:cTn id="12" fill="hold">
                            <p:stCondLst>
                              <p:cond delay="2000"/>
                            </p:stCondLst>
                            <p:childTnLst>
                              <p:par>
                                <p:cTn id="13" presetID="22" presetClass="entr" presetSubtype="2"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right)">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right)">
                                      <p:cBhvr>
                                        <p:cTn id="20" dur="1000"/>
                                        <p:tgtEl>
                                          <p:spTgt spid="2">
                                            <p:txEl>
                                              <p:pRg st="3" end="3"/>
                                            </p:txEl>
                                          </p:spTgt>
                                        </p:tgtEl>
                                      </p:cBhvr>
                                    </p:animEffect>
                                  </p:childTnLst>
                                </p:cTn>
                              </p:par>
                            </p:childTnLst>
                          </p:cTn>
                        </p:par>
                        <p:par>
                          <p:cTn id="21" fill="hold">
                            <p:stCondLst>
                              <p:cond delay="1000"/>
                            </p:stCondLst>
                            <p:childTnLst>
                              <p:par>
                                <p:cTn id="22" presetID="22" presetClass="entr" presetSubtype="2" fill="hold" grpId="0"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right)">
                                      <p:cBhvr>
                                        <p:cTn id="24" dur="10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wipe(right)">
                                      <p:cBhvr>
                                        <p:cTn id="29" dur="1000"/>
                                        <p:tgtEl>
                                          <p:spTgt spid="2">
                                            <p:txEl>
                                              <p:pRg st="5" end="5"/>
                                            </p:txEl>
                                          </p:spTgt>
                                        </p:tgtEl>
                                      </p:cBhvr>
                                    </p:animEffect>
                                  </p:childTnLst>
                                </p:cTn>
                              </p:par>
                            </p:childTnLst>
                          </p:cTn>
                        </p:par>
                        <p:par>
                          <p:cTn id="30" fill="hold">
                            <p:stCondLst>
                              <p:cond delay="1000"/>
                            </p:stCondLst>
                            <p:childTnLst>
                              <p:par>
                                <p:cTn id="31" presetID="22" presetClass="entr" presetSubtype="2" fill="hold" grpId="0" nodeType="after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ipe(right)">
                                      <p:cBhvr>
                                        <p:cTn id="33" dur="10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wipe(right)">
                                      <p:cBhvr>
                                        <p:cTn id="38" dur="10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wipe(right)">
                                      <p:cBhvr>
                                        <p:cTn id="43"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rmAutofit fontScale="70000" lnSpcReduction="20000"/>
          </a:bodyPr>
          <a:lstStyle/>
          <a:p>
            <a:pPr marL="109728" indent="0">
              <a:lnSpc>
                <a:spcPct val="160000"/>
              </a:lnSpc>
              <a:spcBef>
                <a:spcPts val="600"/>
              </a:spcBef>
              <a:spcAft>
                <a:spcPts val="600"/>
              </a:spcAft>
              <a:buNone/>
            </a:pPr>
            <a:r>
              <a:rPr lang="fa-IR" sz="3600" b="1" dirty="0" smtClean="0">
                <a:cs typeface="B Mitra" pitchFamily="2" charset="-78"/>
              </a:rPr>
              <a:t>برخی ثمرات </a:t>
            </a:r>
            <a:r>
              <a:rPr lang="fa-IR" sz="3600" b="1" dirty="0">
                <a:cs typeface="B Mitra" pitchFamily="2" charset="-78"/>
              </a:rPr>
              <a:t>مهم </a:t>
            </a:r>
            <a:r>
              <a:rPr lang="fa-IR" sz="3600" b="1" dirty="0" smtClean="0">
                <a:cs typeface="B Mitra" pitchFamily="2" charset="-78"/>
              </a:rPr>
              <a:t>بحث فوق</a:t>
            </a:r>
            <a:endParaRPr lang="fa-IR" sz="3600" b="1" dirty="0">
              <a:cs typeface="B Mitra" pitchFamily="2" charset="-78"/>
            </a:endParaRPr>
          </a:p>
          <a:p>
            <a:pPr marL="109728" indent="0">
              <a:lnSpc>
                <a:spcPct val="160000"/>
              </a:lnSpc>
              <a:spcBef>
                <a:spcPts val="600"/>
              </a:spcBef>
              <a:spcAft>
                <a:spcPts val="600"/>
              </a:spcAft>
              <a:buNone/>
            </a:pPr>
            <a:r>
              <a:rPr lang="fa-IR" sz="3600" b="1" dirty="0" smtClean="0">
                <a:cs typeface="B Mitra" pitchFamily="2" charset="-78"/>
              </a:rPr>
              <a:t>۱. علم </a:t>
            </a:r>
            <a:r>
              <a:rPr lang="fa-IR" sz="3600" b="1" dirty="0">
                <a:cs typeface="B Mitra" pitchFamily="2" charset="-78"/>
              </a:rPr>
              <a:t>تفصیلی به چرایی معجزه بودن قرآن، شرط مسلمانی </a:t>
            </a:r>
            <a:r>
              <a:rPr lang="fa-IR" sz="3600" b="1" dirty="0" smtClean="0">
                <a:cs typeface="B Mitra" pitchFamily="2" charset="-78"/>
              </a:rPr>
              <a:t>نیست؛ اما اصل آن، بله. </a:t>
            </a:r>
            <a:r>
              <a:rPr lang="fa-IR" sz="2900" b="1" dirty="0" smtClean="0">
                <a:cs typeface="B Mitra" pitchFamily="2" charset="-78"/>
              </a:rPr>
              <a:t>(مثال معاد جسمانی و ابن سینا) </a:t>
            </a:r>
          </a:p>
          <a:p>
            <a:pPr marL="109728" indent="0">
              <a:lnSpc>
                <a:spcPct val="160000"/>
              </a:lnSpc>
              <a:spcBef>
                <a:spcPts val="600"/>
              </a:spcBef>
              <a:spcAft>
                <a:spcPts val="600"/>
              </a:spcAft>
              <a:buNone/>
            </a:pPr>
            <a:r>
              <a:rPr lang="fa-IR" sz="3600" b="1" dirty="0" smtClean="0">
                <a:cs typeface="B Mitra" pitchFamily="2" charset="-78"/>
              </a:rPr>
              <a:t>۲. ضرورت همراهی با ادعای نبوت: </a:t>
            </a:r>
          </a:p>
          <a:p>
            <a:pPr marL="365760" lvl="1" indent="0">
              <a:lnSpc>
                <a:spcPct val="160000"/>
              </a:lnSpc>
              <a:spcBef>
                <a:spcPts val="600"/>
              </a:spcBef>
              <a:spcAft>
                <a:spcPts val="600"/>
              </a:spcAft>
              <a:buNone/>
            </a:pPr>
            <a:r>
              <a:rPr lang="fa-IR" sz="3200" b="1" dirty="0" smtClean="0">
                <a:cs typeface="B Mitra" pitchFamily="2" charset="-78"/>
              </a:rPr>
              <a:t>قرآن تشویق به علم‌آموزی و زیباسخن گفتن و خلاقیت و ... دارد؛ ‌پس با دستاوردهای مسلمانان زیر سایه اسلام که خودشان به اثرپذیری از قران معترفند (نهج‌البلاغه؛ دیوان حافظ و ...)، نمی‌توان با قرآن تحدی کرد.</a:t>
            </a:r>
          </a:p>
          <a:p>
            <a:pPr marL="365760" lvl="1" indent="0">
              <a:lnSpc>
                <a:spcPct val="160000"/>
              </a:lnSpc>
              <a:spcBef>
                <a:spcPts val="600"/>
              </a:spcBef>
              <a:spcAft>
                <a:spcPts val="600"/>
              </a:spcAft>
              <a:buNone/>
            </a:pPr>
            <a:r>
              <a:rPr lang="fa-IR" sz="3200" b="1" dirty="0" smtClean="0">
                <a:cs typeface="B Mitra" pitchFamily="2" charset="-78"/>
              </a:rPr>
              <a:t>قرآن می‌گوید ابتکار به خرج بده؛اما دروغ نگو که این ابتکار، علامتِ از جانب خدا بودنم است!</a:t>
            </a:r>
          </a:p>
          <a:p>
            <a:pPr marL="365760" lvl="1" indent="0">
              <a:lnSpc>
                <a:spcPct val="160000"/>
              </a:lnSpc>
              <a:spcBef>
                <a:spcPts val="600"/>
              </a:spcBef>
              <a:spcAft>
                <a:spcPts val="600"/>
              </a:spcAft>
              <a:buNone/>
            </a:pPr>
            <a:r>
              <a:rPr lang="fa-IR" sz="3200" b="1" dirty="0" smtClean="0">
                <a:cs typeface="B Mitra" pitchFamily="2" charset="-78"/>
                <a:hlinkClick r:id="rId2" action="ppaction://hlinksldjump"/>
              </a:rPr>
              <a:t>یک معنای نظریه صرفه:‌ </a:t>
            </a:r>
            <a:r>
              <a:rPr lang="fa-IR" sz="3200" b="1" dirty="0" smtClean="0">
                <a:cs typeface="B Mitra" pitchFamily="2" charset="-78"/>
              </a:rPr>
              <a:t>رسوا شدن هرکس که چنین دروغی بگوید.</a:t>
            </a:r>
          </a:p>
          <a:p>
            <a:pPr marL="109728" indent="0">
              <a:lnSpc>
                <a:spcPct val="160000"/>
              </a:lnSpc>
              <a:spcBef>
                <a:spcPts val="600"/>
              </a:spcBef>
              <a:spcAft>
                <a:spcPts val="600"/>
              </a:spcAft>
              <a:buNone/>
            </a:pPr>
            <a:endParaRPr lang="fa-IR" sz="2800" b="1" dirty="0" smtClean="0">
              <a:cs typeface="B Mitra" pitchFamily="2" charset="-78"/>
            </a:endParaRPr>
          </a:p>
        </p:txBody>
      </p:sp>
      <p:sp>
        <p:nvSpPr>
          <p:cNvPr id="3" name="Title 2"/>
          <p:cNvSpPr>
            <a:spLocks noGrp="1"/>
          </p:cNvSpPr>
          <p:nvPr>
            <p:ph type="title"/>
          </p:nvPr>
        </p:nvSpPr>
        <p:spPr/>
        <p:txBody>
          <a:bodyPr>
            <a:normAutofit/>
          </a:bodyPr>
          <a:lstStyle/>
          <a:p>
            <a:pPr algn="ctr"/>
            <a:r>
              <a:rPr lang="fa-IR" sz="4000" dirty="0" smtClean="0">
                <a:cs typeface="B Titr" pitchFamily="2" charset="-78"/>
              </a:rPr>
              <a:t>فهم </a:t>
            </a:r>
            <a:r>
              <a:rPr lang="fa-IR" sz="4000" dirty="0">
                <a:cs typeface="B Titr" pitchFamily="2" charset="-78"/>
              </a:rPr>
              <a:t>صورت </a:t>
            </a:r>
            <a:r>
              <a:rPr lang="fa-IR" sz="4000" dirty="0" smtClean="0">
                <a:cs typeface="B Titr" pitchFamily="2" charset="-78"/>
              </a:rPr>
              <a:t>مساله (۲)</a:t>
            </a:r>
            <a:endParaRPr lang="fa-IR" sz="4000" dirty="0">
              <a:cs typeface="B Titr" pitchFamily="2" charset="-78"/>
            </a:endParaRPr>
          </a:p>
        </p:txBody>
      </p:sp>
    </p:spTree>
    <p:extLst>
      <p:ext uri="{BB962C8B-B14F-4D97-AF65-F5344CB8AC3E}">
        <p14:creationId xmlns:p14="http://schemas.microsoft.com/office/powerpoint/2010/main" val="10865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1000"/>
                                        <p:tgtEl>
                                          <p:spTgt spid="2">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up)">
                                      <p:cBhvr>
                                        <p:cTn id="20" dur="1000"/>
                                        <p:tgtEl>
                                          <p:spTgt spid="2">
                                            <p:txEl>
                                              <p:pRg st="3" end="3"/>
                                            </p:txEl>
                                          </p:spTgt>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up)">
                                      <p:cBhvr>
                                        <p:cTn id="24" dur="1000"/>
                                        <p:tgtEl>
                                          <p:spTgt spid="2">
                                            <p:txEl>
                                              <p:pRg st="4" end="4"/>
                                            </p:txEl>
                                          </p:spTgt>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up)">
                                      <p:cBhvr>
                                        <p:cTn id="28"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7638"/>
            <a:ext cx="9144000" cy="5440362"/>
          </a:xfrm>
        </p:spPr>
        <p:txBody>
          <a:bodyPr>
            <a:normAutofit fontScale="55000" lnSpcReduction="20000"/>
          </a:bodyPr>
          <a:lstStyle/>
          <a:p>
            <a:pPr marL="109728" indent="0">
              <a:lnSpc>
                <a:spcPct val="120000"/>
              </a:lnSpc>
              <a:spcBef>
                <a:spcPts val="600"/>
              </a:spcBef>
              <a:spcAft>
                <a:spcPts val="600"/>
              </a:spcAft>
              <a:buNone/>
            </a:pPr>
            <a:r>
              <a:rPr lang="fa-IR" sz="3600" b="1" dirty="0" smtClean="0">
                <a:cs typeface="B Mitra" pitchFamily="2" charset="-78"/>
              </a:rPr>
              <a:t>قرآن چگونه واقعیتی است که از آوردن مثل آن ناتوانید؟</a:t>
            </a:r>
          </a:p>
          <a:p>
            <a:pPr marL="109728" indent="0">
              <a:lnSpc>
                <a:spcPct val="120000"/>
              </a:lnSpc>
              <a:spcBef>
                <a:spcPts val="600"/>
              </a:spcBef>
              <a:spcAft>
                <a:spcPts val="600"/>
              </a:spcAft>
              <a:buNone/>
            </a:pPr>
            <a:endParaRPr lang="fa-IR" sz="2500" b="1" dirty="0" smtClean="0">
              <a:cs typeface="B Mitra" pitchFamily="2" charset="-78"/>
            </a:endParaRPr>
          </a:p>
          <a:p>
            <a:pPr marL="109728" indent="0">
              <a:lnSpc>
                <a:spcPct val="120000"/>
              </a:lnSpc>
              <a:spcBef>
                <a:spcPts val="600"/>
              </a:spcBef>
              <a:spcAft>
                <a:spcPts val="600"/>
              </a:spcAft>
              <a:buNone/>
            </a:pPr>
            <a:endParaRPr lang="fa-IR" sz="3300" b="1" dirty="0" smtClean="0">
              <a:cs typeface="B Mitra" pitchFamily="2" charset="-78"/>
            </a:endParaRPr>
          </a:p>
          <a:p>
            <a:pPr marL="109728" indent="0">
              <a:lnSpc>
                <a:spcPct val="120000"/>
              </a:lnSpc>
              <a:spcBef>
                <a:spcPts val="600"/>
              </a:spcBef>
              <a:spcAft>
                <a:spcPts val="600"/>
              </a:spcAft>
              <a:buNone/>
            </a:pPr>
            <a:endParaRPr lang="fa-IR" sz="3600" b="1" dirty="0">
              <a:cs typeface="B Mitra" pitchFamily="2" charset="-78"/>
            </a:endParaRPr>
          </a:p>
          <a:p>
            <a:pPr marL="109728" indent="0">
              <a:lnSpc>
                <a:spcPct val="120000"/>
              </a:lnSpc>
              <a:spcBef>
                <a:spcPts val="600"/>
              </a:spcBef>
              <a:spcAft>
                <a:spcPts val="600"/>
              </a:spcAft>
              <a:buNone/>
            </a:pPr>
            <a:endParaRPr lang="fa-IR" sz="3600" b="1" dirty="0" smtClean="0">
              <a:cs typeface="B Mitra" pitchFamily="2" charset="-78"/>
            </a:endParaRPr>
          </a:p>
          <a:p>
            <a:pPr marL="109728" indent="0">
              <a:lnSpc>
                <a:spcPct val="120000"/>
              </a:lnSpc>
              <a:spcBef>
                <a:spcPts val="600"/>
              </a:spcBef>
              <a:spcAft>
                <a:spcPts val="600"/>
              </a:spcAft>
              <a:buNone/>
            </a:pPr>
            <a:endParaRPr lang="fa-IR" sz="3600" b="1" dirty="0" smtClean="0">
              <a:cs typeface="B Mitra" pitchFamily="2" charset="-78"/>
            </a:endParaRPr>
          </a:p>
          <a:p>
            <a:pPr marL="109728" indent="0">
              <a:lnSpc>
                <a:spcPct val="120000"/>
              </a:lnSpc>
              <a:spcBef>
                <a:spcPts val="600"/>
              </a:spcBef>
              <a:spcAft>
                <a:spcPts val="600"/>
              </a:spcAft>
              <a:buNone/>
            </a:pPr>
            <a:endParaRPr lang="fa-IR" sz="3600" b="1" dirty="0" smtClean="0">
              <a:cs typeface="B Mitra" pitchFamily="2" charset="-78"/>
            </a:endParaRPr>
          </a:p>
          <a:p>
            <a:pPr marL="109728" indent="0">
              <a:lnSpc>
                <a:spcPct val="120000"/>
              </a:lnSpc>
              <a:spcBef>
                <a:spcPts val="600"/>
              </a:spcBef>
              <a:spcAft>
                <a:spcPts val="600"/>
              </a:spcAft>
              <a:buNone/>
            </a:pPr>
            <a:r>
              <a:rPr lang="fa-IR" sz="3600" b="1" dirty="0" smtClean="0">
                <a:cs typeface="B Mitra" pitchFamily="2" charset="-78"/>
              </a:rPr>
              <a:t>معجزه </a:t>
            </a:r>
            <a:r>
              <a:rPr lang="fa-IR" sz="3600" b="1" dirty="0">
                <a:cs typeface="B Mitra" pitchFamily="2" charset="-78"/>
              </a:rPr>
              <a:t>نمی تواند </a:t>
            </a:r>
            <a:r>
              <a:rPr lang="fa-IR" sz="3600" b="1" dirty="0" smtClean="0">
                <a:cs typeface="B Mitra" pitchFamily="2" charset="-78"/>
              </a:rPr>
              <a:t>(</a:t>
            </a:r>
            <a:r>
              <a:rPr lang="fa-IR" sz="3600" b="1" dirty="0">
                <a:cs typeface="B Mitra" pitchFamily="2" charset="-78"/>
              </a:rPr>
              <a:t>هویت کلی) یا </a:t>
            </a:r>
            <a:r>
              <a:rPr lang="fa-IR" sz="3600" b="1" dirty="0" smtClean="0">
                <a:cs typeface="B Mitra" pitchFamily="2" charset="-78"/>
              </a:rPr>
              <a:t>(</a:t>
            </a:r>
            <a:r>
              <a:rPr lang="fa-IR" sz="3600" b="1" dirty="0">
                <a:cs typeface="B Mitra" pitchFamily="2" charset="-78"/>
              </a:rPr>
              <a:t>هویت شخصیتی پیشین) باشد؛ زیرا معجزه قرار است دلیل بر صدق شخص معین باشد و باید توسط شخص خاص به دار وجود وارد شود</a:t>
            </a:r>
          </a:p>
          <a:p>
            <a:pPr marL="109728" indent="0">
              <a:lnSpc>
                <a:spcPct val="120000"/>
              </a:lnSpc>
              <a:spcBef>
                <a:spcPts val="600"/>
              </a:spcBef>
              <a:spcAft>
                <a:spcPts val="600"/>
              </a:spcAft>
              <a:buNone/>
            </a:pPr>
            <a:r>
              <a:rPr lang="fa-IR" sz="3600" b="1" dirty="0" smtClean="0">
                <a:cs typeface="B Mitra" pitchFamily="2" charset="-78"/>
              </a:rPr>
              <a:t>تفاوت قرآن با سایر معجزات پیامبر ص و سایر پیامبران: برخورداری از هویت شخصیتی </a:t>
            </a:r>
            <a:r>
              <a:rPr lang="fa-IR" sz="3600" b="1" dirty="0" smtClean="0">
                <a:cs typeface="B Mitra" pitchFamily="2" charset="-78"/>
              </a:rPr>
              <a:t>پسین؛ </a:t>
            </a:r>
            <a:r>
              <a:rPr lang="fa-IR" sz="3600" b="1" dirty="0" smtClean="0">
                <a:cs typeface="B Mitra" pitchFamily="2" charset="-78"/>
              </a:rPr>
              <a:t>و تحدی به این هویت </a:t>
            </a:r>
            <a:r>
              <a:rPr lang="fa-IR" sz="3600" b="1" dirty="0" smtClean="0">
                <a:cs typeface="B Mitra" pitchFamily="2" charset="-78"/>
              </a:rPr>
              <a:t>شده است.</a:t>
            </a:r>
            <a:endParaRPr lang="fa-IR" sz="3600" b="1" dirty="0" smtClean="0">
              <a:cs typeface="B Mitra" pitchFamily="2" charset="-78"/>
            </a:endParaRPr>
          </a:p>
          <a:p>
            <a:pPr marL="109728" indent="0">
              <a:lnSpc>
                <a:spcPct val="120000"/>
              </a:lnSpc>
              <a:spcBef>
                <a:spcPts val="600"/>
              </a:spcBef>
              <a:spcAft>
                <a:spcPts val="600"/>
              </a:spcAft>
              <a:buNone/>
            </a:pPr>
            <a:r>
              <a:rPr lang="fa-IR" sz="3600" b="1" dirty="0" smtClean="0">
                <a:cs typeface="B Mitra" pitchFamily="2" charset="-78"/>
              </a:rPr>
              <a:t>چرا قرآن معجزه ختمیه شد؟ برای تحدی با قرآن حتی اثبات سندی قرآن لازم نیست؛ به همین قرآنی که در دست همگان به عنوان قرآن است تحدی شده است.</a:t>
            </a:r>
            <a:endParaRPr lang="fa-IR" sz="2800" b="1" dirty="0" smtClean="0">
              <a:cs typeface="B Mitra" pitchFamily="2" charset="-78"/>
            </a:endParaRPr>
          </a:p>
        </p:txBody>
      </p:sp>
      <p:sp>
        <p:nvSpPr>
          <p:cNvPr id="3" name="Title 2"/>
          <p:cNvSpPr>
            <a:spLocks noGrp="1"/>
          </p:cNvSpPr>
          <p:nvPr>
            <p:ph type="title"/>
          </p:nvPr>
        </p:nvSpPr>
        <p:spPr>
          <a:xfrm>
            <a:off x="762000" y="138474"/>
            <a:ext cx="8229600" cy="1143000"/>
          </a:xfrm>
        </p:spPr>
        <p:txBody>
          <a:bodyPr>
            <a:normAutofit fontScale="90000"/>
          </a:bodyPr>
          <a:lstStyle/>
          <a:p>
            <a:pPr algn="ctr"/>
            <a:r>
              <a:rPr lang="fa-IR" dirty="0">
                <a:cs typeface="B Titr" pitchFamily="2" charset="-78"/>
              </a:rPr>
              <a:t>فهم </a:t>
            </a:r>
            <a:r>
              <a:rPr lang="fa-IR" dirty="0" smtClean="0">
                <a:cs typeface="B Titr" pitchFamily="2" charset="-78"/>
              </a:rPr>
              <a:t>موضوع مساله</a:t>
            </a:r>
            <a:br>
              <a:rPr lang="fa-IR" dirty="0" smtClean="0">
                <a:cs typeface="B Titr" pitchFamily="2" charset="-78"/>
              </a:rPr>
            </a:br>
            <a:r>
              <a:rPr lang="fa-IR" sz="3100" dirty="0" smtClean="0">
                <a:cs typeface="B Mitra" pitchFamily="2" charset="-78"/>
              </a:rPr>
              <a:t>تقدم </a:t>
            </a:r>
            <a:r>
              <a:rPr lang="fa-IR" sz="3100" dirty="0">
                <a:cs typeface="B Mitra" pitchFamily="2" charset="-78"/>
              </a:rPr>
              <a:t>فهم </a:t>
            </a:r>
            <a:r>
              <a:rPr lang="fa-IR" sz="3100" dirty="0" smtClean="0">
                <a:cs typeface="B Mitra" pitchFamily="2" charset="-78"/>
              </a:rPr>
              <a:t>«حقیقت قرآن» </a:t>
            </a:r>
            <a:r>
              <a:rPr lang="fa-IR" sz="3100" dirty="0">
                <a:cs typeface="B Mitra" pitchFamily="2" charset="-78"/>
              </a:rPr>
              <a:t>بر معنای «معجزه بودن قرآن</a:t>
            </a:r>
            <a:r>
              <a:rPr lang="fa-IR" sz="3100" dirty="0" smtClean="0">
                <a:cs typeface="B Mitra" pitchFamily="2" charset="-78"/>
              </a:rPr>
              <a:t>»</a:t>
            </a:r>
            <a:endParaRPr lang="fa-IR" sz="4000" dirty="0">
              <a:cs typeface="B Titr" pitchFamily="2" charset="-78"/>
            </a:endParaRPr>
          </a:p>
        </p:txBody>
      </p:sp>
      <p:sp>
        <p:nvSpPr>
          <p:cNvPr id="6" name="Freeform 5"/>
          <p:cNvSpPr/>
          <p:nvPr/>
        </p:nvSpPr>
        <p:spPr>
          <a:xfrm>
            <a:off x="6967627" y="2523708"/>
            <a:ext cx="2051974" cy="961147"/>
          </a:xfrm>
          <a:custGeom>
            <a:avLst/>
            <a:gdLst>
              <a:gd name="connsiteX0" fmla="*/ 0 w 2051974"/>
              <a:gd name="connsiteY0" fmla="*/ 96115 h 961147"/>
              <a:gd name="connsiteX1" fmla="*/ 96115 w 2051974"/>
              <a:gd name="connsiteY1" fmla="*/ 0 h 961147"/>
              <a:gd name="connsiteX2" fmla="*/ 1955859 w 2051974"/>
              <a:gd name="connsiteY2" fmla="*/ 0 h 961147"/>
              <a:gd name="connsiteX3" fmla="*/ 2051974 w 2051974"/>
              <a:gd name="connsiteY3" fmla="*/ 96115 h 961147"/>
              <a:gd name="connsiteX4" fmla="*/ 2051974 w 2051974"/>
              <a:gd name="connsiteY4" fmla="*/ 865032 h 961147"/>
              <a:gd name="connsiteX5" fmla="*/ 1955859 w 2051974"/>
              <a:gd name="connsiteY5" fmla="*/ 961147 h 961147"/>
              <a:gd name="connsiteX6" fmla="*/ 96115 w 2051974"/>
              <a:gd name="connsiteY6" fmla="*/ 961147 h 961147"/>
              <a:gd name="connsiteX7" fmla="*/ 0 w 2051974"/>
              <a:gd name="connsiteY7" fmla="*/ 865032 h 961147"/>
              <a:gd name="connsiteX8" fmla="*/ 0 w 2051974"/>
              <a:gd name="connsiteY8" fmla="*/ 96115 h 96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51974" h="961147">
                <a:moveTo>
                  <a:pt x="0" y="96115"/>
                </a:moveTo>
                <a:cubicBezTo>
                  <a:pt x="0" y="43032"/>
                  <a:pt x="43032" y="0"/>
                  <a:pt x="96115" y="0"/>
                </a:cubicBezTo>
                <a:lnTo>
                  <a:pt x="1955859" y="0"/>
                </a:lnTo>
                <a:cubicBezTo>
                  <a:pt x="2008942" y="0"/>
                  <a:pt x="2051974" y="43032"/>
                  <a:pt x="2051974" y="96115"/>
                </a:cubicBezTo>
                <a:lnTo>
                  <a:pt x="2051974" y="865032"/>
                </a:lnTo>
                <a:cubicBezTo>
                  <a:pt x="2051974" y="918115"/>
                  <a:pt x="2008942" y="961147"/>
                  <a:pt x="1955859" y="961147"/>
                </a:cubicBezTo>
                <a:lnTo>
                  <a:pt x="96115" y="961147"/>
                </a:lnTo>
                <a:cubicBezTo>
                  <a:pt x="43032" y="961147"/>
                  <a:pt x="0" y="918115"/>
                  <a:pt x="0" y="865032"/>
                </a:cubicBezTo>
                <a:lnTo>
                  <a:pt x="0" y="96115"/>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9581" tIns="39581" rIns="39581" bIns="3958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انواع واقعیات که بخواهد بر آن استدلالی اقامه شود</a:t>
            </a:r>
            <a:endParaRPr lang="en-US" sz="1800" b="1" kern="1200" dirty="0">
              <a:cs typeface="B Mitra" panose="00000400000000000000" pitchFamily="2" charset="-78"/>
            </a:endParaRPr>
          </a:p>
        </p:txBody>
      </p:sp>
      <p:sp>
        <p:nvSpPr>
          <p:cNvPr id="7" name="Freeform 6"/>
          <p:cNvSpPr/>
          <p:nvPr/>
        </p:nvSpPr>
        <p:spPr>
          <a:xfrm rot="2142401">
            <a:off x="6240451" y="2739025"/>
            <a:ext cx="802615" cy="62078"/>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4" rIns="393943" bIns="10973" numCol="1" spcCol="1270" anchor="ctr" anchorCtr="0">
            <a:noAutofit/>
          </a:bodyPr>
          <a:lstStyle/>
          <a:p>
            <a:pPr lvl="0" algn="ctr" defTabSz="222250">
              <a:lnSpc>
                <a:spcPct val="90000"/>
              </a:lnSpc>
              <a:spcBef>
                <a:spcPct val="0"/>
              </a:spcBef>
              <a:spcAft>
                <a:spcPct val="35000"/>
              </a:spcAft>
            </a:pPr>
            <a:endParaRPr lang="en-US" sz="500" kern="1200"/>
          </a:p>
        </p:txBody>
      </p:sp>
      <p:sp>
        <p:nvSpPr>
          <p:cNvPr id="8" name="Freeform 7"/>
          <p:cNvSpPr/>
          <p:nvPr/>
        </p:nvSpPr>
        <p:spPr>
          <a:xfrm>
            <a:off x="4686550" y="2128511"/>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کلی: </a:t>
            </a:r>
            <a:r>
              <a:rPr lang="fa-IR" sz="1800" b="1" kern="1200" dirty="0" smtClean="0">
                <a:solidFill>
                  <a:srgbClr val="00B0F0"/>
                </a:solidFill>
                <a:cs typeface="B Mitra" panose="00000400000000000000" pitchFamily="2" charset="-78"/>
              </a:rPr>
              <a:t>اجتماعی بودن انسان؛‌ سیمرغ</a:t>
            </a:r>
            <a:endParaRPr lang="en-US" sz="1800" b="1" kern="1200" dirty="0">
              <a:solidFill>
                <a:srgbClr val="00B0F0"/>
              </a:solidFill>
              <a:cs typeface="B Mitra" panose="00000400000000000000" pitchFamily="2" charset="-78"/>
            </a:endParaRPr>
          </a:p>
        </p:txBody>
      </p:sp>
      <p:sp>
        <p:nvSpPr>
          <p:cNvPr id="9" name="Freeform 8"/>
          <p:cNvSpPr/>
          <p:nvPr/>
        </p:nvSpPr>
        <p:spPr>
          <a:xfrm rot="19457599">
            <a:off x="6240451" y="3207461"/>
            <a:ext cx="802615" cy="62078"/>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3" rIns="393942" bIns="10974" numCol="1" spcCol="1270" anchor="ctr" anchorCtr="0">
            <a:noAutofit/>
          </a:bodyPr>
          <a:lstStyle/>
          <a:p>
            <a:pPr lvl="0" algn="ctr" defTabSz="222250">
              <a:lnSpc>
                <a:spcPct val="90000"/>
              </a:lnSpc>
              <a:spcBef>
                <a:spcPct val="0"/>
              </a:spcBef>
              <a:spcAft>
                <a:spcPct val="35000"/>
              </a:spcAft>
            </a:pPr>
            <a:endParaRPr lang="en-US" sz="500" kern="1200"/>
          </a:p>
        </p:txBody>
      </p:sp>
      <p:sp>
        <p:nvSpPr>
          <p:cNvPr id="10" name="Freeform 9"/>
          <p:cNvSpPr/>
          <p:nvPr/>
        </p:nvSpPr>
        <p:spPr>
          <a:xfrm>
            <a:off x="4686550" y="3065382"/>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جزیی</a:t>
            </a:r>
            <a:endParaRPr lang="en-US" sz="1800" b="1" kern="1200" dirty="0">
              <a:cs typeface="B Mitra" panose="00000400000000000000" pitchFamily="2" charset="-78"/>
            </a:endParaRPr>
          </a:p>
        </p:txBody>
      </p:sp>
      <p:sp>
        <p:nvSpPr>
          <p:cNvPr id="11" name="Freeform 10"/>
          <p:cNvSpPr/>
          <p:nvPr/>
        </p:nvSpPr>
        <p:spPr>
          <a:xfrm rot="2142401">
            <a:off x="3959374" y="3207461"/>
            <a:ext cx="802615" cy="62077"/>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2" rIns="393942" bIns="10974" numCol="1" spcCol="1270" anchor="ctr" anchorCtr="0">
            <a:noAutofit/>
          </a:bodyPr>
          <a:lstStyle/>
          <a:p>
            <a:pPr lvl="0" algn="ctr" defTabSz="222250">
              <a:lnSpc>
                <a:spcPct val="90000"/>
              </a:lnSpc>
              <a:spcBef>
                <a:spcPct val="0"/>
              </a:spcBef>
              <a:spcAft>
                <a:spcPct val="35000"/>
              </a:spcAft>
            </a:pPr>
            <a:endParaRPr lang="en-US" sz="500" kern="1200"/>
          </a:p>
        </p:txBody>
      </p:sp>
      <p:sp>
        <p:nvSpPr>
          <p:cNvPr id="12" name="Freeform 11"/>
          <p:cNvSpPr/>
          <p:nvPr/>
        </p:nvSpPr>
        <p:spPr>
          <a:xfrm>
            <a:off x="2405474" y="2596947"/>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هویت شخصیتی</a:t>
            </a:r>
            <a:endParaRPr lang="en-US" sz="1800" b="1" kern="1200" dirty="0">
              <a:cs typeface="B Mitra" panose="00000400000000000000" pitchFamily="2" charset="-78"/>
            </a:endParaRPr>
          </a:p>
        </p:txBody>
      </p:sp>
      <p:sp>
        <p:nvSpPr>
          <p:cNvPr id="13" name="Freeform 12"/>
          <p:cNvSpPr/>
          <p:nvPr/>
        </p:nvSpPr>
        <p:spPr>
          <a:xfrm rot="2142401">
            <a:off x="1678298" y="2739025"/>
            <a:ext cx="802615" cy="62077"/>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3" rIns="393942" bIns="10973" numCol="1" spcCol="1270" anchor="ctr" anchorCtr="0">
            <a:noAutofit/>
          </a:bodyPr>
          <a:lstStyle/>
          <a:p>
            <a:pPr lvl="0" algn="ctr" defTabSz="222250">
              <a:lnSpc>
                <a:spcPct val="90000"/>
              </a:lnSpc>
              <a:spcBef>
                <a:spcPct val="0"/>
              </a:spcBef>
              <a:spcAft>
                <a:spcPct val="35000"/>
              </a:spcAft>
            </a:pPr>
            <a:endParaRPr lang="en-US" sz="500" kern="1200"/>
          </a:p>
        </p:txBody>
      </p:sp>
      <p:sp>
        <p:nvSpPr>
          <p:cNvPr id="14" name="Freeform 13"/>
          <p:cNvSpPr/>
          <p:nvPr/>
        </p:nvSpPr>
        <p:spPr>
          <a:xfrm>
            <a:off x="124397" y="2128511"/>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پیشین:</a:t>
            </a:r>
          </a:p>
          <a:p>
            <a:pPr lvl="0" algn="ctr" defTabSz="800100">
              <a:lnSpc>
                <a:spcPct val="90000"/>
              </a:lnSpc>
              <a:spcBef>
                <a:spcPct val="0"/>
              </a:spcBef>
              <a:spcAft>
                <a:spcPct val="35000"/>
              </a:spcAft>
            </a:pPr>
            <a:r>
              <a:rPr lang="fa-IR" sz="1800" b="1" kern="1200" dirty="0" smtClean="0">
                <a:cs typeface="B Mitra" panose="00000400000000000000" pitchFamily="2" charset="-78"/>
              </a:rPr>
              <a:t> </a:t>
            </a:r>
            <a:r>
              <a:rPr lang="fa-IR" sz="1800" b="1" kern="1200" dirty="0" smtClean="0">
                <a:solidFill>
                  <a:srgbClr val="00B0F0"/>
                </a:solidFill>
                <a:cs typeface="B Mitra" panose="00000400000000000000" pitchFamily="2" charset="-78"/>
              </a:rPr>
              <a:t>اولین عدد زوج</a:t>
            </a:r>
            <a:endParaRPr lang="en-US" sz="1800" b="1" kern="1200" dirty="0">
              <a:solidFill>
                <a:srgbClr val="00B0F0"/>
              </a:solidFill>
              <a:cs typeface="B Mitra" panose="00000400000000000000" pitchFamily="2" charset="-78"/>
            </a:endParaRPr>
          </a:p>
        </p:txBody>
      </p:sp>
      <p:sp>
        <p:nvSpPr>
          <p:cNvPr id="15" name="Freeform 14"/>
          <p:cNvSpPr/>
          <p:nvPr/>
        </p:nvSpPr>
        <p:spPr>
          <a:xfrm rot="19457599">
            <a:off x="1678298" y="3207460"/>
            <a:ext cx="802615" cy="62078"/>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4" rIns="393942" bIns="10974" numCol="1" spcCol="1270" anchor="ctr" anchorCtr="0">
            <a:noAutofit/>
          </a:bodyPr>
          <a:lstStyle/>
          <a:p>
            <a:pPr lvl="0" algn="ctr" defTabSz="222250">
              <a:lnSpc>
                <a:spcPct val="90000"/>
              </a:lnSpc>
              <a:spcBef>
                <a:spcPct val="0"/>
              </a:spcBef>
              <a:spcAft>
                <a:spcPct val="35000"/>
              </a:spcAft>
            </a:pPr>
            <a:endParaRPr lang="en-US" sz="500" kern="1200"/>
          </a:p>
        </p:txBody>
      </p:sp>
      <p:sp>
        <p:nvSpPr>
          <p:cNvPr id="16" name="Freeform 15"/>
          <p:cNvSpPr/>
          <p:nvPr/>
        </p:nvSpPr>
        <p:spPr>
          <a:xfrm>
            <a:off x="124397" y="3065382"/>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پسین:</a:t>
            </a:r>
          </a:p>
          <a:p>
            <a:pPr lvl="0" algn="ctr" defTabSz="800100">
              <a:lnSpc>
                <a:spcPct val="90000"/>
              </a:lnSpc>
              <a:spcBef>
                <a:spcPct val="0"/>
              </a:spcBef>
              <a:spcAft>
                <a:spcPct val="35000"/>
              </a:spcAft>
            </a:pPr>
            <a:r>
              <a:rPr lang="fa-IR" sz="1800" b="1" kern="1200" dirty="0" smtClean="0">
                <a:solidFill>
                  <a:srgbClr val="00B0F0"/>
                </a:solidFill>
                <a:cs typeface="B Mitra" panose="00000400000000000000" pitchFamily="2" charset="-78"/>
              </a:rPr>
              <a:t>اولین مقاله من</a:t>
            </a:r>
            <a:endParaRPr lang="en-US" sz="1800" b="1" kern="1200" dirty="0">
              <a:solidFill>
                <a:srgbClr val="00B0F0"/>
              </a:solidFill>
              <a:cs typeface="B Mitra" panose="00000400000000000000" pitchFamily="2" charset="-78"/>
            </a:endParaRPr>
          </a:p>
        </p:txBody>
      </p:sp>
      <p:sp>
        <p:nvSpPr>
          <p:cNvPr id="17" name="Freeform 16"/>
          <p:cNvSpPr/>
          <p:nvPr/>
        </p:nvSpPr>
        <p:spPr>
          <a:xfrm rot="19457599">
            <a:off x="3959374" y="3675896"/>
            <a:ext cx="802615" cy="62077"/>
          </a:xfrm>
          <a:custGeom>
            <a:avLst/>
            <a:gdLst>
              <a:gd name="connsiteX0" fmla="*/ 0 w 802615"/>
              <a:gd name="connsiteY0" fmla="*/ 31038 h 62077"/>
              <a:gd name="connsiteX1" fmla="*/ 802615 w 802615"/>
              <a:gd name="connsiteY1" fmla="*/ 31038 h 62077"/>
            </a:gdLst>
            <a:ahLst/>
            <a:cxnLst>
              <a:cxn ang="0">
                <a:pos x="connsiteX0" y="connsiteY0"/>
              </a:cxn>
              <a:cxn ang="0">
                <a:pos x="connsiteX1" y="connsiteY1"/>
              </a:cxn>
            </a:cxnLst>
            <a:rect l="l" t="t" r="r" b="b"/>
            <a:pathLst>
              <a:path w="802615" h="62077">
                <a:moveTo>
                  <a:pt x="802615" y="31039"/>
                </a:moveTo>
                <a:lnTo>
                  <a:pt x="0" y="31039"/>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93942" tIns="10973" rIns="393942" bIns="10973" numCol="1" spcCol="1270" anchor="ctr" anchorCtr="0">
            <a:noAutofit/>
          </a:bodyPr>
          <a:lstStyle/>
          <a:p>
            <a:pPr lvl="0" algn="ctr" defTabSz="222250">
              <a:lnSpc>
                <a:spcPct val="90000"/>
              </a:lnSpc>
              <a:spcBef>
                <a:spcPct val="0"/>
              </a:spcBef>
              <a:spcAft>
                <a:spcPct val="35000"/>
              </a:spcAft>
            </a:pPr>
            <a:endParaRPr lang="en-US" sz="500" kern="1200"/>
          </a:p>
        </p:txBody>
      </p:sp>
      <p:sp>
        <p:nvSpPr>
          <p:cNvPr id="18" name="Freeform 17"/>
          <p:cNvSpPr/>
          <p:nvPr/>
        </p:nvSpPr>
        <p:spPr>
          <a:xfrm>
            <a:off x="2405474" y="3533817"/>
            <a:ext cx="1629340" cy="814670"/>
          </a:xfrm>
          <a:custGeom>
            <a:avLst/>
            <a:gdLst>
              <a:gd name="connsiteX0" fmla="*/ 0 w 1629340"/>
              <a:gd name="connsiteY0" fmla="*/ 81467 h 814670"/>
              <a:gd name="connsiteX1" fmla="*/ 81467 w 1629340"/>
              <a:gd name="connsiteY1" fmla="*/ 0 h 814670"/>
              <a:gd name="connsiteX2" fmla="*/ 1547873 w 1629340"/>
              <a:gd name="connsiteY2" fmla="*/ 0 h 814670"/>
              <a:gd name="connsiteX3" fmla="*/ 1629340 w 1629340"/>
              <a:gd name="connsiteY3" fmla="*/ 81467 h 814670"/>
              <a:gd name="connsiteX4" fmla="*/ 1629340 w 1629340"/>
              <a:gd name="connsiteY4" fmla="*/ 733203 h 814670"/>
              <a:gd name="connsiteX5" fmla="*/ 1547873 w 1629340"/>
              <a:gd name="connsiteY5" fmla="*/ 814670 h 814670"/>
              <a:gd name="connsiteX6" fmla="*/ 81467 w 1629340"/>
              <a:gd name="connsiteY6" fmla="*/ 814670 h 814670"/>
              <a:gd name="connsiteX7" fmla="*/ 0 w 1629340"/>
              <a:gd name="connsiteY7" fmla="*/ 733203 h 814670"/>
              <a:gd name="connsiteX8" fmla="*/ 0 w 1629340"/>
              <a:gd name="connsiteY8" fmla="*/ 81467 h 81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9340" h="814670">
                <a:moveTo>
                  <a:pt x="0" y="81467"/>
                </a:moveTo>
                <a:cubicBezTo>
                  <a:pt x="0" y="36474"/>
                  <a:pt x="36474" y="0"/>
                  <a:pt x="81467" y="0"/>
                </a:cubicBezTo>
                <a:lnTo>
                  <a:pt x="1547873" y="0"/>
                </a:lnTo>
                <a:cubicBezTo>
                  <a:pt x="1592866" y="0"/>
                  <a:pt x="1629340" y="36474"/>
                  <a:pt x="1629340" y="81467"/>
                </a:cubicBezTo>
                <a:lnTo>
                  <a:pt x="1629340" y="733203"/>
                </a:lnTo>
                <a:cubicBezTo>
                  <a:pt x="1629340" y="778196"/>
                  <a:pt x="1592866" y="814670"/>
                  <a:pt x="1547873" y="814670"/>
                </a:cubicBezTo>
                <a:lnTo>
                  <a:pt x="81467" y="814670"/>
                </a:lnTo>
                <a:cubicBezTo>
                  <a:pt x="36474" y="814670"/>
                  <a:pt x="0" y="778196"/>
                  <a:pt x="0" y="733203"/>
                </a:cubicBezTo>
                <a:lnTo>
                  <a:pt x="0" y="81467"/>
                </a:lnTo>
                <a:close/>
              </a:path>
            </a:pathLst>
          </a:custGeom>
          <a:scene3d>
            <a:camera prst="orthographicFront"/>
            <a:lightRig rig="flat" dir="t"/>
          </a:scene3d>
          <a:sp3d prstMaterial="dkEdge">
            <a:bevelT w="8200" h="38100"/>
          </a:sp3d>
        </p:spPr>
        <p:style>
          <a:lnRef idx="0">
            <a:schemeClr val="accent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5291" tIns="35291" rIns="35291" bIns="35291" numCol="1" spcCol="1270" anchor="ctr" anchorCtr="0">
            <a:noAutofit/>
          </a:bodyPr>
          <a:lstStyle/>
          <a:p>
            <a:pPr lvl="0" algn="ctr" defTabSz="800100">
              <a:lnSpc>
                <a:spcPct val="90000"/>
              </a:lnSpc>
              <a:spcBef>
                <a:spcPct val="0"/>
              </a:spcBef>
              <a:spcAft>
                <a:spcPct val="35000"/>
              </a:spcAft>
            </a:pPr>
            <a:r>
              <a:rPr lang="fa-IR" sz="1800" b="1" kern="1200" dirty="0" smtClean="0">
                <a:cs typeface="B Mitra" panose="00000400000000000000" pitchFamily="2" charset="-78"/>
              </a:rPr>
              <a:t>هویت شخصی:</a:t>
            </a:r>
          </a:p>
          <a:p>
            <a:pPr lvl="0" algn="ctr" defTabSz="800100">
              <a:lnSpc>
                <a:spcPct val="90000"/>
              </a:lnSpc>
              <a:spcBef>
                <a:spcPct val="0"/>
              </a:spcBef>
              <a:spcAft>
                <a:spcPct val="35000"/>
              </a:spcAft>
            </a:pPr>
            <a:r>
              <a:rPr lang="fa-IR" sz="1800" b="1" kern="1200" dirty="0" smtClean="0">
                <a:solidFill>
                  <a:srgbClr val="00B0F0"/>
                </a:solidFill>
                <a:cs typeface="B Mitra" panose="00000400000000000000" pitchFamily="2" charset="-78"/>
              </a:rPr>
              <a:t>اولین سخنرانی زید</a:t>
            </a:r>
            <a:endParaRPr lang="en-US" sz="1800" b="1" kern="1200" dirty="0">
              <a:solidFill>
                <a:srgbClr val="00B0F0"/>
              </a:solidFill>
              <a:cs typeface="B Mitra" panose="00000400000000000000" pitchFamily="2" charset="-78"/>
            </a:endParaRPr>
          </a:p>
        </p:txBody>
      </p:sp>
    </p:spTree>
    <p:extLst>
      <p:ext uri="{BB962C8B-B14F-4D97-AF65-F5344CB8AC3E}">
        <p14:creationId xmlns:p14="http://schemas.microsoft.com/office/powerpoint/2010/main" val="60784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right)">
                                      <p:cBhvr>
                                        <p:cTn id="26" dur="500"/>
                                        <p:tgtEl>
                                          <p:spTgt spid="9"/>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righ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right)">
                                      <p:cBhvr>
                                        <p:cTn id="35" dur="500"/>
                                        <p:tgtEl>
                                          <p:spTgt spid="17"/>
                                        </p:tgtEl>
                                      </p:cBhvr>
                                    </p:animEffect>
                                  </p:childTnLst>
                                </p:cTn>
                              </p:par>
                            </p:childTnLst>
                          </p:cTn>
                        </p:par>
                        <p:par>
                          <p:cTn id="36" fill="hold">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right)">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right)">
                                      <p:cBhvr>
                                        <p:cTn id="44" dur="500"/>
                                        <p:tgtEl>
                                          <p:spTgt spid="11"/>
                                        </p:tgtEl>
                                      </p:cBhvr>
                                    </p:animEffect>
                                  </p:childTnLst>
                                </p:cTn>
                              </p:par>
                            </p:childTnLst>
                          </p:cTn>
                        </p:par>
                        <p:par>
                          <p:cTn id="45" fill="hold">
                            <p:stCondLst>
                              <p:cond delay="500"/>
                            </p:stCondLst>
                            <p:childTnLst>
                              <p:par>
                                <p:cTn id="46" presetID="22" presetClass="entr" presetSubtype="2"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right)">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right)">
                                      <p:cBhvr>
                                        <p:cTn id="53" dur="500"/>
                                        <p:tgtEl>
                                          <p:spTgt spid="13"/>
                                        </p:tgtEl>
                                      </p:cBhvr>
                                    </p:animEffect>
                                  </p:childTnLst>
                                </p:cTn>
                              </p:par>
                            </p:childTnLst>
                          </p:cTn>
                        </p:par>
                        <p:par>
                          <p:cTn id="54" fill="hold">
                            <p:stCondLst>
                              <p:cond delay="500"/>
                            </p:stCondLst>
                            <p:childTnLst>
                              <p:par>
                                <p:cTn id="55" presetID="2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righ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right)">
                                      <p:cBhvr>
                                        <p:cTn id="62" dur="500"/>
                                        <p:tgtEl>
                                          <p:spTgt spid="15"/>
                                        </p:tgtEl>
                                      </p:cBhvr>
                                    </p:animEffect>
                                  </p:childTnLst>
                                </p:cTn>
                              </p:par>
                            </p:childTnLst>
                          </p:cTn>
                        </p:par>
                        <p:par>
                          <p:cTn id="63" fill="hold">
                            <p:stCondLst>
                              <p:cond delay="500"/>
                            </p:stCondLst>
                            <p:childTnLst>
                              <p:par>
                                <p:cTn id="64" presetID="2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right)">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2">
                                            <p:txEl>
                                              <p:pRg st="7" end="7"/>
                                            </p:txEl>
                                          </p:spTgt>
                                        </p:tgtEl>
                                        <p:attrNameLst>
                                          <p:attrName>style.visibility</p:attrName>
                                        </p:attrNameLst>
                                      </p:cBhvr>
                                      <p:to>
                                        <p:strVal val="visible"/>
                                      </p:to>
                                    </p:set>
                                    <p:animEffect transition="in" filter="wipe(up)">
                                      <p:cBhvr>
                                        <p:cTn id="71" dur="1000"/>
                                        <p:tgtEl>
                                          <p:spTgt spid="2">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2">
                                            <p:txEl>
                                              <p:pRg st="8" end="8"/>
                                            </p:txEl>
                                          </p:spTgt>
                                        </p:tgtEl>
                                        <p:attrNameLst>
                                          <p:attrName>style.visibility</p:attrName>
                                        </p:attrNameLst>
                                      </p:cBhvr>
                                      <p:to>
                                        <p:strVal val="visible"/>
                                      </p:to>
                                    </p:set>
                                    <p:animEffect transition="in" filter="wipe(up)">
                                      <p:cBhvr>
                                        <p:cTn id="76" dur="1000"/>
                                        <p:tgtEl>
                                          <p:spTgt spid="2">
                                            <p:txEl>
                                              <p:pRg st="8" end="8"/>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
                                            <p:txEl>
                                              <p:pRg st="9" end="9"/>
                                            </p:txEl>
                                          </p:spTgt>
                                        </p:tgtEl>
                                        <p:attrNameLst>
                                          <p:attrName>style.visibility</p:attrName>
                                        </p:attrNameLst>
                                      </p:cBhvr>
                                      <p:to>
                                        <p:strVal val="visible"/>
                                      </p:to>
                                    </p:set>
                                    <p:animEffect transition="in" filter="wipe(up)">
                                      <p:cBhvr>
                                        <p:cTn id="81"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9144000" cy="5181600"/>
          </a:xfrm>
        </p:spPr>
        <p:txBody>
          <a:bodyPr>
            <a:normAutofit fontScale="62500" lnSpcReduction="20000"/>
          </a:bodyPr>
          <a:lstStyle/>
          <a:p>
            <a:pPr marL="109728" indent="0">
              <a:lnSpc>
                <a:spcPct val="120000"/>
              </a:lnSpc>
              <a:spcBef>
                <a:spcPts val="600"/>
              </a:spcBef>
              <a:spcAft>
                <a:spcPts val="600"/>
              </a:spcAft>
              <a:buNone/>
            </a:pPr>
            <a:r>
              <a:rPr lang="fa-IR" sz="3600" b="1" dirty="0" smtClean="0">
                <a:cs typeface="B Mitra" pitchFamily="2" charset="-78"/>
              </a:rPr>
              <a:t>نحوه مقابله با تحدی: اگر چگونه باشد قبول می‌کنید که «مثل» آن است؟</a:t>
            </a:r>
          </a:p>
          <a:p>
            <a:pPr marL="109728" indent="0">
              <a:lnSpc>
                <a:spcPct val="120000"/>
              </a:lnSpc>
              <a:spcBef>
                <a:spcPts val="600"/>
              </a:spcBef>
              <a:spcAft>
                <a:spcPts val="600"/>
              </a:spcAft>
              <a:buNone/>
            </a:pPr>
            <a:r>
              <a:rPr lang="fa-IR" sz="3600" b="1" dirty="0" smtClean="0">
                <a:cs typeface="B Mitra" pitchFamily="2" charset="-78"/>
              </a:rPr>
              <a:t>جایی که امر معینی ارائه می‌شود و مثل آن طلب می‌شود، چون ما به ازای بحث کاملا معین است (امر کلی نیست) نیازی نیست که از ابتدا همه ویژگی‌های آن امر معین مورد اذعان قرار گیرد.</a:t>
            </a:r>
          </a:p>
          <a:p>
            <a:pPr marL="109728" indent="0">
              <a:lnSpc>
                <a:spcPct val="120000"/>
              </a:lnSpc>
              <a:spcBef>
                <a:spcPts val="600"/>
              </a:spcBef>
              <a:spcAft>
                <a:spcPts val="600"/>
              </a:spcAft>
              <a:buNone/>
            </a:pPr>
            <a:r>
              <a:rPr lang="fa-IR" sz="3600" b="1" dirty="0" smtClean="0">
                <a:cs typeface="B Mitra" pitchFamily="2" charset="-78"/>
              </a:rPr>
              <a:t>پس کسی که در صدق مدعی تردید دارد برای آوردن مثل (که عرف آن را مثل بداند) اقدام می‌کند؛ آنگاه برعهده مدافع است که نشان دهد این مثل نیست:</a:t>
            </a:r>
          </a:p>
          <a:p>
            <a:pPr marL="109728" indent="0">
              <a:lnSpc>
                <a:spcPct val="120000"/>
              </a:lnSpc>
              <a:spcBef>
                <a:spcPts val="600"/>
              </a:spcBef>
              <a:spcAft>
                <a:spcPts val="600"/>
              </a:spcAft>
              <a:buNone/>
            </a:pPr>
            <a:r>
              <a:rPr lang="fa-IR" sz="3600" b="1" dirty="0" smtClean="0">
                <a:cs typeface="B Mitra" pitchFamily="2" charset="-78"/>
              </a:rPr>
              <a:t>مثلا تبدیل عصا به اژدها؛ مثلش در نگاه اول، سحر بود؛ ساحران آمدند و فهمیدند مثل این را نمی‌توانند بیاورند.</a:t>
            </a:r>
            <a:endParaRPr lang="fa-IR" sz="3600" b="1" dirty="0">
              <a:cs typeface="B Mitra" pitchFamily="2" charset="-78"/>
            </a:endParaRPr>
          </a:p>
          <a:p>
            <a:pPr marL="109728" indent="0">
              <a:lnSpc>
                <a:spcPct val="120000"/>
              </a:lnSpc>
              <a:spcBef>
                <a:spcPts val="600"/>
              </a:spcBef>
              <a:spcAft>
                <a:spcPts val="600"/>
              </a:spcAft>
              <a:buNone/>
            </a:pPr>
            <a:r>
              <a:rPr lang="fa-IR" sz="3600" b="1" dirty="0" smtClean="0">
                <a:solidFill>
                  <a:srgbClr val="FF0000"/>
                </a:solidFill>
                <a:cs typeface="B Mitra" pitchFamily="2" charset="-78"/>
              </a:rPr>
              <a:t>نتیجه:</a:t>
            </a:r>
          </a:p>
          <a:p>
            <a:pPr marL="109728" indent="0">
              <a:lnSpc>
                <a:spcPct val="120000"/>
              </a:lnSpc>
              <a:spcBef>
                <a:spcPts val="600"/>
              </a:spcBef>
              <a:spcAft>
                <a:spcPts val="600"/>
              </a:spcAft>
              <a:buNone/>
            </a:pPr>
            <a:r>
              <a:rPr lang="fa-IR" sz="3600" b="1" dirty="0">
                <a:cs typeface="B Mitra" panose="00000400000000000000" pitchFamily="2" charset="-78"/>
              </a:rPr>
              <a:t>تحدی، یک رمز اصلی و لایه مرکزی دارد، و آن اصل است، </a:t>
            </a:r>
            <a:r>
              <a:rPr lang="fa-IR" sz="3600" b="1" dirty="0" smtClean="0">
                <a:cs typeface="B Mitra" panose="00000400000000000000" pitchFamily="2" charset="-78"/>
              </a:rPr>
              <a:t>اما </a:t>
            </a:r>
            <a:r>
              <a:rPr lang="fa-IR" sz="3600" b="1" dirty="0">
                <a:cs typeface="B Mitra" panose="00000400000000000000" pitchFamily="2" charset="-78"/>
              </a:rPr>
              <a:t>از آنجا که </a:t>
            </a:r>
            <a:r>
              <a:rPr lang="fa-IR" sz="3600" b="1" dirty="0" smtClean="0">
                <a:cs typeface="B Mitra" panose="00000400000000000000" pitchFamily="2" charset="-78"/>
              </a:rPr>
              <a:t>هویت، </a:t>
            </a:r>
            <a:r>
              <a:rPr lang="fa-IR" sz="3600" b="1" dirty="0">
                <a:cs typeface="B Mitra" panose="00000400000000000000" pitchFamily="2" charset="-78"/>
              </a:rPr>
              <a:t>شئون بسیار زیادی دارد، این تحدی اصلی و مرکزی، خود را در لایه‌های دیگر هم نشان </a:t>
            </a:r>
            <a:r>
              <a:rPr lang="fa-IR" sz="3600" b="1" dirty="0" smtClean="0">
                <a:cs typeface="B Mitra" pitchFamily="2" charset="-78"/>
              </a:rPr>
              <a:t>می‌دهد. </a:t>
            </a:r>
          </a:p>
          <a:p>
            <a:pPr marL="109728" indent="0" algn="ctr">
              <a:lnSpc>
                <a:spcPct val="120000"/>
              </a:lnSpc>
              <a:spcBef>
                <a:spcPts val="600"/>
              </a:spcBef>
              <a:spcAft>
                <a:spcPts val="600"/>
              </a:spcAft>
              <a:buNone/>
            </a:pPr>
            <a:r>
              <a:rPr lang="fa-IR" sz="2800" b="1" dirty="0">
                <a:cs typeface="B Mitra" pitchFamily="2" charset="-78"/>
                <a:hlinkClick r:id="rId2" action="ppaction://hlinksldjump"/>
              </a:rPr>
              <a:t>مثال تحدی به «بدن</a:t>
            </a:r>
            <a:r>
              <a:rPr lang="fa-IR" sz="2800" b="1" dirty="0" smtClean="0">
                <a:cs typeface="B Mitra" pitchFamily="2" charset="-78"/>
                <a:hlinkClick r:id="rId2" action="ppaction://hlinksldjump"/>
              </a:rPr>
              <a:t>»</a:t>
            </a:r>
            <a:endParaRPr lang="fa-IR" sz="2800" b="1" dirty="0">
              <a:cs typeface="B Mitra" pitchFamily="2" charset="-78"/>
            </a:endParaRPr>
          </a:p>
        </p:txBody>
      </p:sp>
      <p:sp>
        <p:nvSpPr>
          <p:cNvPr id="3" name="Title 2"/>
          <p:cNvSpPr>
            <a:spLocks noGrp="1"/>
          </p:cNvSpPr>
          <p:nvPr>
            <p:ph type="title"/>
          </p:nvPr>
        </p:nvSpPr>
        <p:spPr/>
        <p:txBody>
          <a:bodyPr>
            <a:normAutofit fontScale="90000"/>
          </a:bodyPr>
          <a:lstStyle/>
          <a:p>
            <a:pPr algn="ctr"/>
            <a:r>
              <a:rPr lang="fa-IR" dirty="0">
                <a:cs typeface="B Titr" pitchFamily="2" charset="-78"/>
              </a:rPr>
              <a:t>فهم صورت </a:t>
            </a:r>
            <a:r>
              <a:rPr lang="fa-IR" dirty="0" smtClean="0">
                <a:cs typeface="B Titr" pitchFamily="2" charset="-78"/>
              </a:rPr>
              <a:t>مساله</a:t>
            </a:r>
            <a:br>
              <a:rPr lang="fa-IR" dirty="0" smtClean="0">
                <a:cs typeface="B Titr" pitchFamily="2" charset="-78"/>
              </a:rPr>
            </a:br>
            <a:r>
              <a:rPr lang="fa-IR" sz="3600" dirty="0" smtClean="0">
                <a:cs typeface="B Titr" pitchFamily="2" charset="-78"/>
              </a:rPr>
              <a:t>مراد از «مثل» (۱)</a:t>
            </a:r>
            <a:endParaRPr lang="fa-IR" dirty="0">
              <a:cs typeface="B Titr" pitchFamily="2" charset="-78"/>
            </a:endParaRPr>
          </a:p>
        </p:txBody>
      </p:sp>
      <p:sp>
        <p:nvSpPr>
          <p:cNvPr id="4" name="Action Button: Back or Previous 3">
            <a:hlinkClick r:id="rId3" action="ppaction://hlinksldjump" highlightClick="1"/>
          </p:cNvPr>
          <p:cNvSpPr/>
          <p:nvPr/>
        </p:nvSpPr>
        <p:spPr>
          <a:xfrm>
            <a:off x="0" y="6477000"/>
            <a:ext cx="6858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45747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right)">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right)">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right)">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right)">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right)">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638800"/>
          </a:xfrm>
        </p:spPr>
        <p:txBody>
          <a:bodyPr>
            <a:normAutofit fontScale="70000" lnSpcReduction="20000"/>
          </a:bodyPr>
          <a:lstStyle/>
          <a:p>
            <a:pPr>
              <a:lnSpc>
                <a:spcPct val="120000"/>
              </a:lnSpc>
              <a:spcBef>
                <a:spcPts val="600"/>
              </a:spcBef>
              <a:spcAft>
                <a:spcPts val="600"/>
              </a:spcAft>
            </a:pPr>
            <a:r>
              <a:rPr lang="fa-IR" b="1" dirty="0">
                <a:cs typeface="B Mitra" panose="00000400000000000000" pitchFamily="2" charset="-78"/>
              </a:rPr>
              <a:t>مثلا اگر بگوییم بدن انسان یک معجزه است، ابتدا باید ببینیم بدن انسان چیست؟ غلط است اگر برویم سراغ اینکه مثلا راه رفتن انسان یک معجزه است، یا خندیدن انسان یک معجزه است، و... </a:t>
            </a:r>
            <a:r>
              <a:rPr lang="fa-IR" b="1" dirty="0" smtClean="0">
                <a:cs typeface="B Mitra" panose="00000400000000000000" pitchFamily="2" charset="-78"/>
              </a:rPr>
              <a:t>، چون </a:t>
            </a:r>
            <a:r>
              <a:rPr lang="fa-IR" b="1" dirty="0">
                <a:cs typeface="B Mitra" panose="00000400000000000000" pitchFamily="2" charset="-78"/>
              </a:rPr>
              <a:t>واضح است که فورا به ذهن میرسد که مگر نمیتوان یک ربات درست کرد که راه برود یا بخندد یا</a:t>
            </a:r>
            <a:r>
              <a:rPr lang="fa-IR" b="1" dirty="0" smtClean="0">
                <a:cs typeface="B Mitra" panose="00000400000000000000" pitchFamily="2" charset="-78"/>
              </a:rPr>
              <a:t>....؟!</a:t>
            </a:r>
            <a:endParaRPr lang="fa-IR" b="1" dirty="0">
              <a:cs typeface="B Mitra" panose="00000400000000000000" pitchFamily="2" charset="-78"/>
            </a:endParaRPr>
          </a:p>
          <a:p>
            <a:pPr>
              <a:lnSpc>
                <a:spcPct val="120000"/>
              </a:lnSpc>
              <a:spcBef>
                <a:spcPts val="600"/>
              </a:spcBef>
              <a:spcAft>
                <a:spcPts val="600"/>
              </a:spcAft>
            </a:pPr>
            <a:r>
              <a:rPr lang="fa-IR" b="1" dirty="0" smtClean="0">
                <a:cs typeface="B Mitra" panose="00000400000000000000" pitchFamily="2" charset="-78"/>
              </a:rPr>
              <a:t>اما </a:t>
            </a:r>
            <a:r>
              <a:rPr lang="fa-IR" b="1" dirty="0">
                <a:cs typeface="B Mitra" panose="00000400000000000000" pitchFamily="2" charset="-78"/>
              </a:rPr>
              <a:t>اگر بگوییم بدن انسان از آن جهت که حیات دارد و زنده است و کرسی پادشاهی و سلطنت روان و روح اوست معجزه است، کمی به مقصود از معجزه بودن بدن انسان نزدیکتر </a:t>
            </a:r>
            <a:r>
              <a:rPr lang="fa-IR" b="1" dirty="0" smtClean="0">
                <a:cs typeface="B Mitra" panose="00000400000000000000" pitchFamily="2" charset="-78"/>
              </a:rPr>
              <a:t>شدیم. (مثلا </a:t>
            </a:r>
            <a:r>
              <a:rPr lang="fa-IR" b="1" dirty="0">
                <a:cs typeface="B Mitra" panose="00000400000000000000" pitchFamily="2" charset="-78"/>
              </a:rPr>
              <a:t>اگر آقای مجری از آقای دکتر سمیعی بپرسد که جایگاه عشق در مغز کجاست؟ و ایشان جواب دهد هنوز نمیدانیم که جایگاه عشق در مغز کجاست، دیگر به سرعت نمیگوییم که بیایید یک رباتی درست کنیم که عاشق میشود، یعنی میفهمیم هر کاری که پدیده‌ای از بدن انسان است، برای ساخت ربات آن، علوم بین رشته‌ای ساخت ربات، باید پشتوانه </a:t>
            </a:r>
            <a:r>
              <a:rPr lang="fa-IR" b="1" dirty="0" smtClean="0">
                <a:cs typeface="B Mitra" panose="00000400000000000000" pitchFamily="2" charset="-78"/>
              </a:rPr>
              <a:t>این </a:t>
            </a:r>
            <a:r>
              <a:rPr lang="fa-IR" b="1" dirty="0">
                <a:cs typeface="B Mitra" panose="00000400000000000000" pitchFamily="2" charset="-78"/>
              </a:rPr>
              <a:t>رفتار و پدیده را فراهم کرده باشد</a:t>
            </a:r>
            <a:r>
              <a:rPr lang="fa-IR" b="1" dirty="0" smtClean="0">
                <a:cs typeface="B Mitra" panose="00000400000000000000" pitchFamily="2" charset="-78"/>
              </a:rPr>
              <a:t>.)</a:t>
            </a:r>
            <a:endParaRPr lang="fa-IR" b="1" dirty="0">
              <a:cs typeface="B Mitra" panose="00000400000000000000" pitchFamily="2" charset="-78"/>
            </a:endParaRPr>
          </a:p>
          <a:p>
            <a:pPr>
              <a:lnSpc>
                <a:spcPct val="120000"/>
              </a:lnSpc>
              <a:spcBef>
                <a:spcPts val="600"/>
              </a:spcBef>
              <a:spcAft>
                <a:spcPts val="600"/>
              </a:spcAft>
            </a:pPr>
            <a:r>
              <a:rPr lang="fa-IR" b="1" dirty="0">
                <a:cs typeface="B Mitra" panose="00000400000000000000" pitchFamily="2" charset="-78"/>
              </a:rPr>
              <a:t>حال پس از اینکه گفتیم بدن انسان معجزه است، بگوییم که چون بدن انسان معجزه است نمیتوانید یک انگشت مثل او بسازید، </a:t>
            </a:r>
            <a:r>
              <a:rPr lang="fa-IR" b="1" dirty="0" smtClean="0">
                <a:cs typeface="B Mitra" panose="00000400000000000000" pitchFamily="2" charset="-78"/>
              </a:rPr>
              <a:t>دیگر ذهن </a:t>
            </a:r>
            <a:r>
              <a:rPr lang="fa-IR" b="1" dirty="0">
                <a:cs typeface="B Mitra" panose="00000400000000000000" pitchFamily="2" charset="-78"/>
              </a:rPr>
              <a:t>اشخاص سراغ این نمیرود که بگویند ما میتوانیم یک انگشت مصنوعی </a:t>
            </a:r>
            <a:r>
              <a:rPr lang="fa-IR" b="1" dirty="0" smtClean="0">
                <a:cs typeface="B Mitra" panose="00000400000000000000" pitchFamily="2" charset="-78"/>
              </a:rPr>
              <a:t>بسازیم. </a:t>
            </a:r>
            <a:r>
              <a:rPr lang="fa-IR" b="1" dirty="0">
                <a:cs typeface="B Mitra" panose="00000400000000000000" pitchFamily="2" charset="-78"/>
              </a:rPr>
              <a:t>چرا</a:t>
            </a:r>
            <a:r>
              <a:rPr lang="fa-IR" b="1" dirty="0" smtClean="0">
                <a:cs typeface="B Mitra" panose="00000400000000000000" pitchFamily="2" charset="-78"/>
              </a:rPr>
              <a:t>؟</a:t>
            </a:r>
          </a:p>
          <a:p>
            <a:pPr>
              <a:lnSpc>
                <a:spcPct val="120000"/>
              </a:lnSpc>
              <a:spcBef>
                <a:spcPts val="600"/>
              </a:spcBef>
              <a:spcAft>
                <a:spcPts val="600"/>
              </a:spcAft>
            </a:pPr>
            <a:r>
              <a:rPr lang="fa-IR" b="1" dirty="0" smtClean="0">
                <a:cs typeface="B Mitra" panose="00000400000000000000" pitchFamily="2" charset="-78"/>
              </a:rPr>
              <a:t>چون </a:t>
            </a:r>
            <a:r>
              <a:rPr lang="fa-IR" b="1" dirty="0">
                <a:cs typeface="B Mitra" panose="00000400000000000000" pitchFamily="2" charset="-78"/>
              </a:rPr>
              <a:t>وقتی میگوییم یک انگشتی مثل انگشت انسان بسازیم، مقصود ما انگشت به عنوان جزئی از کل است، انگشت بدن منظور است، نه یک جسم مکانیکی که بتواند کار صوری انگشت را تقلید کند، بلکه به عنوان عضوی از اکوسیستم بدن که کل او را معجزه فرض کردیم</a:t>
            </a:r>
            <a:r>
              <a:rPr lang="fa-IR" b="1" dirty="0" smtClean="0">
                <a:cs typeface="B Mitra" panose="00000400000000000000" pitchFamily="2" charset="-78"/>
              </a:rPr>
              <a:t>.</a:t>
            </a:r>
            <a:endParaRPr lang="fa-IR" b="1" dirty="0" smtClean="0">
              <a:cs typeface="B Mitra" panose="00000400000000000000" pitchFamily="2" charset="-78"/>
            </a:endParaRPr>
          </a:p>
        </p:txBody>
      </p:sp>
      <p:sp>
        <p:nvSpPr>
          <p:cNvPr id="3" name="Title 2"/>
          <p:cNvSpPr>
            <a:spLocks noGrp="1"/>
          </p:cNvSpPr>
          <p:nvPr>
            <p:ph type="title"/>
          </p:nvPr>
        </p:nvSpPr>
        <p:spPr/>
        <p:txBody>
          <a:bodyPr/>
          <a:lstStyle/>
          <a:p>
            <a:pPr algn="ctr"/>
            <a:r>
              <a:rPr lang="fa-IR" dirty="0" smtClean="0">
                <a:cs typeface="B Mitra" panose="00000400000000000000" pitchFamily="2" charset="-78"/>
              </a:rPr>
              <a:t>مثال تحدی به بدن</a:t>
            </a:r>
            <a:endParaRPr lang="fa-IR" dirty="0">
              <a:cs typeface="B Mitra" panose="00000400000000000000" pitchFamily="2" charset="-78"/>
            </a:endParaRPr>
          </a:p>
        </p:txBody>
      </p:sp>
      <p:sp>
        <p:nvSpPr>
          <p:cNvPr id="4" name="Action Button: Forward or Next 3">
            <a:hlinkClick r:id="" action="ppaction://hlinkshowjump?jump=previousslide" highlightClick="1"/>
          </p:cNvPr>
          <p:cNvSpPr/>
          <p:nvPr/>
        </p:nvSpPr>
        <p:spPr>
          <a:xfrm>
            <a:off x="76200" y="6492148"/>
            <a:ext cx="609600" cy="3566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13397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2000"/>
                                        <p:tgtEl>
                                          <p:spTgt spid="2">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right)">
                                      <p:cBhvr>
                                        <p:cTn id="10" dur="2000"/>
                                        <p:tgtEl>
                                          <p:spTgt spid="2">
                                            <p:txEl>
                                              <p:pRg st="1" end="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right)">
                                      <p:cBhvr>
                                        <p:cTn id="13" dur="2000"/>
                                        <p:tgtEl>
                                          <p:spTgt spid="2">
                                            <p:txEl>
                                              <p:pRg st="2" end="2"/>
                                            </p:txEl>
                                          </p:spTgt>
                                        </p:tgtEl>
                                      </p:cBhvr>
                                    </p:animEffect>
                                  </p:childTnLst>
                                </p:cTn>
                              </p:par>
                              <p:par>
                                <p:cTn id="14" presetID="22" presetClass="entr" presetSubtype="2"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right)">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1523</TotalTime>
  <Words>2909</Words>
  <Application>Microsoft Office PowerPoint</Application>
  <PresentationFormat>On-screen Show (4:3)</PresentationFormat>
  <Paragraphs>168</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B Badr</vt:lpstr>
      <vt:lpstr>B Mitra</vt:lpstr>
      <vt:lpstr>B Titr</vt:lpstr>
      <vt:lpstr>Lucida Sans Unicode</vt:lpstr>
      <vt:lpstr>Symbol</vt:lpstr>
      <vt:lpstr>Verdana</vt:lpstr>
      <vt:lpstr>Wingdings</vt:lpstr>
      <vt:lpstr>Wingdings 2</vt:lpstr>
      <vt:lpstr>Wingdings 3</vt:lpstr>
      <vt:lpstr>Concourse</vt:lpstr>
      <vt:lpstr>بسم الله الرحمن الرحیم  تسلیت شهادت حضرت زهرا سلام الله علیها</vt:lpstr>
      <vt:lpstr>تاملی در اعجاز قرآن  حسین سوزنچی  دیماه 1399</vt:lpstr>
      <vt:lpstr>مقدمه (۱)</vt:lpstr>
      <vt:lpstr>مقدمه (۲) بیان اشتراکات</vt:lpstr>
      <vt:lpstr>فهم صورت مساله (۱)</vt:lpstr>
      <vt:lpstr>فهم صورت مساله (۲)</vt:lpstr>
      <vt:lpstr>فهم موضوع مساله تقدم فهم «حقیقت قرآن» بر معنای «معجزه بودن قرآن»</vt:lpstr>
      <vt:lpstr>فهم صورت مساله مراد از «مثل» (۱)</vt:lpstr>
      <vt:lpstr>مثال تحدی به بدن</vt:lpstr>
      <vt:lpstr>مبانی فهم صورت مساله مراد از «مثل» (2)</vt:lpstr>
      <vt:lpstr>مبانی فهم صورت مساله  (برخی از ثمرات بحث «مراد از مثل»)</vt:lpstr>
      <vt:lpstr>تقریر صورت مساله بر اساس بحث‌های گذشته</vt:lpstr>
      <vt:lpstr>حل مساله</vt:lpstr>
      <vt:lpstr>نظر خود قرآن درباره حقیقت قرآن و وجه تحدی (بدون تبیین)</vt:lpstr>
      <vt:lpstr>شواهد جمعی تاریخی (۱) مواردی که دکتر ذوقی در جلسه قبل ذکر کرد</vt:lpstr>
      <vt:lpstr>شواهد جمعی تاریخی قابل اعتنا (۲) سایر موارد</vt:lpstr>
      <vt:lpstr>تبصره‌ای درباره مساله مخاطبان اعجاز قرآن</vt:lpstr>
      <vt:lpstr>و آخر دعوانا ان الحمدلله رب العالمین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mpc</dc:creator>
  <cp:lastModifiedBy>User</cp:lastModifiedBy>
  <cp:revision>111</cp:revision>
  <dcterms:created xsi:type="dcterms:W3CDTF">2015-01-28T18:45:52Z</dcterms:created>
  <dcterms:modified xsi:type="dcterms:W3CDTF">2020-12-28T06:18:54Z</dcterms:modified>
</cp:coreProperties>
</file>