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64" r:id="rId3"/>
    <p:sldId id="262" r:id="rId4"/>
    <p:sldId id="319" r:id="rId5"/>
    <p:sldId id="320" r:id="rId6"/>
    <p:sldId id="323" r:id="rId7"/>
    <p:sldId id="324" r:id="rId8"/>
    <p:sldId id="327" r:id="rId9"/>
    <p:sldId id="316" r:id="rId10"/>
    <p:sldId id="329" r:id="rId11"/>
    <p:sldId id="328" r:id="rId12"/>
    <p:sldId id="325" r:id="rId13"/>
    <p:sldId id="330" r:id="rId14"/>
    <p:sldId id="332" r:id="rId15"/>
    <p:sldId id="331" r:id="rId16"/>
    <p:sldId id="333" r:id="rId17"/>
    <p:sldId id="297" r:id="rId18"/>
    <p:sldId id="344" r:id="rId19"/>
    <p:sldId id="335" r:id="rId20"/>
    <p:sldId id="334" r:id="rId21"/>
    <p:sldId id="290" r:id="rId22"/>
    <p:sldId id="293" r:id="rId23"/>
    <p:sldId id="294" r:id="rId24"/>
    <p:sldId id="295" r:id="rId25"/>
    <p:sldId id="296" r:id="rId26"/>
    <p:sldId id="298" r:id="rId27"/>
    <p:sldId id="300" r:id="rId28"/>
    <p:sldId id="301" r:id="rId29"/>
    <p:sldId id="308" r:id="rId30"/>
    <p:sldId id="313" r:id="rId31"/>
    <p:sldId id="315" r:id="rId32"/>
    <p:sldId id="310" r:id="rId33"/>
    <p:sldId id="311" r:id="rId34"/>
    <p:sldId id="312" r:id="rId35"/>
    <p:sldId id="314" r:id="rId36"/>
    <p:sldId id="340" r:id="rId37"/>
    <p:sldId id="338" r:id="rId38"/>
    <p:sldId id="339" r:id="rId39"/>
    <p:sldId id="343" r:id="rId40"/>
    <p:sldId id="342" r:id="rId41"/>
    <p:sldId id="288" r:id="rId42"/>
    <p:sldId id="31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1" autoAdjust="0"/>
    <p:restoredTop sz="94660"/>
  </p:normalViewPr>
  <p:slideViewPr>
    <p:cSldViewPr snapToGrid="0">
      <p:cViewPr varScale="1">
        <p:scale>
          <a:sx n="66" d="100"/>
          <a:sy n="66" d="100"/>
        </p:scale>
        <p:origin x="82" y="5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09405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50461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694044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674733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1175600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191859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64911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239412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79355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26657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020004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695855-A960-42E4-B13A-02A3A2A26544}" type="datetimeFigureOut">
              <a:rPr lang="fa-IR" smtClean="0"/>
              <a:t>22/03/1445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384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uzanchi.ir/hejab-in-sureh-noor-critic-of-kadivars-opinio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zanchi.ir/%d8%ad%d8%ac%d8%a7%d8%a8-%d9%88-%d8%a2%d8%b2%d8%a7%d8%af%db%8c-%d8%b2%d9%86/" TargetMode="External"/><Relationship Id="rId2" Type="http://schemas.openxmlformats.org/officeDocument/2006/relationships/hyperlink" Target="http://www.souzanchi.ir/forced-veil-label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hale_tail" TargetMode="External"/><Relationship Id="rId2" Type="http://schemas.openxmlformats.org/officeDocument/2006/relationships/hyperlink" Target="https://en.wikipedia.org/wiki/Sagging_(fashion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Dress_code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zanchi.ir/jurisprudence-and-ethics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zanchi.ir/unsuccessful-attempt-to-defend-the-right-to-unjust-right-paradox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zanchi.ir/%d9%86%d9%82%d8%af%d9%8a-%d8%a8%d8%b1-%da%a9%d8%aa%d8%a7%d8%a8-%d8%ad%d8%ac%d8%a7%d8%a8-%d8%b4%d8%b1%d8%b9%d9%8a-%d8%af%d8%b1-%d8%b9%d8%b5%d8%b1-%d9%be%d9%8a%d8%a7%d9%85%d8%a8%d8%b1/" TargetMode="External"/><Relationship Id="rId2" Type="http://schemas.openxmlformats.org/officeDocument/2006/relationships/slide" Target="slide6.xml"/><Relationship Id="rId1" Type="http://schemas.openxmlformats.org/officeDocument/2006/relationships/slideLayout" Target="../slideLayouts/slideLayout4.xml"/><Relationship Id="rId5" Type="http://schemas.openxmlformats.org/officeDocument/2006/relationships/slide" Target="slide42.xml"/><Relationship Id="rId4" Type="http://schemas.openxmlformats.org/officeDocument/2006/relationships/hyperlink" Target="http://www.souzanchi.ir/a-debate-on-hijab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a.wikifeqh.ir/%D8%AD%D8%AC%D8%A7%D8%A8%20%D8%AD%D8%AF%D8%A7%D9%82%D9%84%DB%8C%20%D8%AF%D8%B1%20%D8%B9%D8%B5%D8%B1%20%D8%AC%D8%A7%D9%87%D9%84%DB%8C%D8%AA%20%D9%88%20%D8%B5%D8%AF%D8%B1%20%D8%A7%D8%B3%D9%84%D8%A7%D9%8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zanchi.ir/hejab-in-sureh-noor-critic-of-kadivars-opin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:\book\quran\Besmelah\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591" y="557349"/>
            <a:ext cx="4333875" cy="45054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08840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54035"/>
            <a:ext cx="10972800" cy="5320936"/>
          </a:xfrm>
        </p:spPr>
        <p:txBody>
          <a:bodyPr>
            <a:normAutofit/>
          </a:bodyPr>
          <a:lstStyle/>
          <a:p>
            <a:r>
              <a:rPr lang="fa-IR" b="1" dirty="0" smtClean="0"/>
              <a:t>آیا واقعا سه قول در میان قدما وجود داشته است؟!</a:t>
            </a:r>
          </a:p>
          <a:p>
            <a:endParaRPr lang="fa-IR" b="1" dirty="0" smtClean="0"/>
          </a:p>
          <a:p>
            <a:pPr marL="109728" indent="0">
              <a:buNone/>
            </a:pPr>
            <a:r>
              <a:rPr lang="fa-IR" b="1" dirty="0" smtClean="0"/>
              <a:t>۱) قول رایج (وجه و کفین؛ و برخی جواز قدمین)</a:t>
            </a:r>
          </a:p>
          <a:p>
            <a:pPr marL="624078" indent="-514350">
              <a:buAutoNum type="arabicParenR"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 smtClean="0"/>
              <a:t>۲) حجاب زن فقط در حد عورتین و کاملا مشابه مرد</a:t>
            </a:r>
            <a:r>
              <a:rPr lang="fa-IR" b="1" dirty="0"/>
              <a:t>! </a:t>
            </a:r>
            <a:r>
              <a:rPr lang="fa-IR" b="1" dirty="0" smtClean="0"/>
              <a:t>(تهمت به ابن‌‌جنید) </a:t>
            </a:r>
          </a:p>
          <a:p>
            <a:pPr marL="109728" indent="0" algn="ctr">
              <a:buNone/>
            </a:pPr>
            <a:r>
              <a:rPr lang="fa-IR" b="1" dirty="0" smtClean="0">
                <a:solidFill>
                  <a:srgbClr val="FF0000"/>
                </a:solidFill>
              </a:rPr>
              <a:t>پاسخ تفصیلی در: مقاله «بررسی </a:t>
            </a:r>
            <a:r>
              <a:rPr lang="fa-IR" b="1" dirty="0">
                <a:solidFill>
                  <a:srgbClr val="FF0000"/>
                </a:solidFill>
              </a:rPr>
              <a:t>رأی ابن جنید درباره محدوده حجاب و پوشش شرعی زن </a:t>
            </a:r>
            <a:r>
              <a:rPr lang="fa-IR" b="1" dirty="0" smtClean="0">
                <a:solidFill>
                  <a:srgbClr val="FF0000"/>
                </a:solidFill>
              </a:rPr>
              <a:t>مسلمان» سوزنچی، فصلنامه فقه و حقوق خانواده (زیر چاپ)</a:t>
            </a:r>
          </a:p>
          <a:p>
            <a:pPr marL="624078" indent="-514350">
              <a:buAutoNum type="arabicParenR"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 smtClean="0"/>
              <a:t>۳) فقط پوشاندن تنه، ران و بازو؛ و استحباب بقیه! (تهمت به مقدس اردبیلی، فیض کاشانی و ملا احمد نراقی) </a:t>
            </a:r>
          </a:p>
          <a:p>
            <a:pPr marL="109728" indent="0" algn="ctr">
              <a:buNone/>
            </a:pPr>
            <a:r>
              <a:rPr lang="fa-IR" b="1" dirty="0" smtClean="0">
                <a:solidFill>
                  <a:srgbClr val="FF0000"/>
                </a:solidFill>
              </a:rPr>
              <a:t>پاسخ تفصیلی در: مقاله «</a:t>
            </a:r>
            <a:r>
              <a:rPr lang="fa-IR" b="1" dirty="0" smtClean="0">
                <a:solidFill>
                  <a:srgbClr val="FF0000"/>
                </a:solidFill>
                <a:hlinkClick r:id="rId2"/>
              </a:rPr>
              <a:t>بررسی </a:t>
            </a:r>
            <a:r>
              <a:rPr lang="fa-IR" b="1" dirty="0">
                <a:solidFill>
                  <a:srgbClr val="FF0000"/>
                </a:solidFill>
                <a:hlinkClick r:id="rId2"/>
              </a:rPr>
              <a:t>نظر دکتر کديور درباره حجاب </a:t>
            </a:r>
            <a:r>
              <a:rPr lang="fa-IR" b="1" dirty="0" smtClean="0">
                <a:solidFill>
                  <a:srgbClr val="FF0000"/>
                </a:solidFill>
                <a:hlinkClick r:id="rId2"/>
              </a:rPr>
              <a:t>شرعی</a:t>
            </a:r>
            <a:r>
              <a:rPr lang="fa-IR" b="1" dirty="0" smtClean="0">
                <a:solidFill>
                  <a:srgbClr val="FF0000"/>
                </a:solidFill>
              </a:rPr>
              <a:t>» ‌سوزنچی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بخش سوم: ایجاد اقوال فقهی جدید در قدما!</a:t>
            </a:r>
            <a:endParaRPr lang="fa-I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91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a-IR" b="1" dirty="0" smtClean="0"/>
              <a:t>تواتر یک واقعه در بستر نزاع‌های فقهی شدید </a:t>
            </a:r>
            <a:r>
              <a:rPr lang="fa-IR" b="1" dirty="0"/>
              <a:t>شیعه </a:t>
            </a:r>
            <a:r>
              <a:rPr lang="fa-IR" b="1" dirty="0" smtClean="0"/>
              <a:t>وسنی </a:t>
            </a:r>
          </a:p>
          <a:p>
            <a:pPr marL="365760" lvl="1" indent="0">
              <a:buNone/>
            </a:pPr>
            <a:r>
              <a:rPr lang="fa-IR" b="1" dirty="0" smtClean="0"/>
              <a:t>چرا فقها می‌گویند اصل حجاب زن (در حد کل بدن منهای وجه و کفین و قدمین) از ضروریات دین است</a:t>
            </a:r>
          </a:p>
          <a:p>
            <a:pPr marL="365760" lvl="1" indent="0" algn="ctr">
              <a:buNone/>
            </a:pPr>
            <a:r>
              <a:rPr lang="fa-IR" b="1" dirty="0" smtClean="0"/>
              <a:t>(مثل اصل نماز و روزه)</a:t>
            </a:r>
          </a:p>
          <a:p>
            <a:pPr marL="109728" indent="0">
              <a:buNone/>
            </a:pPr>
            <a:r>
              <a:rPr lang="fa-IR" b="1" dirty="0"/>
              <a:t/>
            </a:r>
            <a:br>
              <a:rPr lang="fa-IR" b="1" dirty="0"/>
            </a:br>
            <a:r>
              <a:rPr lang="fa-IR" b="1" dirty="0" smtClean="0"/>
              <a:t>نادیده </a:t>
            </a:r>
            <a:r>
              <a:rPr lang="fa-IR" b="1" dirty="0"/>
              <a:t>گرفتن ابواب </a:t>
            </a:r>
            <a:r>
              <a:rPr lang="fa-IR" b="1" dirty="0" smtClean="0"/>
              <a:t>متعدد مرتبط در شیعه و سنی، و هزاران شواهد میدانی که خودش آورده!</a:t>
            </a:r>
          </a:p>
          <a:p>
            <a:pPr marL="365760" lvl="1" indent="0">
              <a:buNone/>
            </a:pPr>
            <a:r>
              <a:rPr lang="fa-IR" b="1" dirty="0" smtClean="0"/>
              <a:t>دیدن همسر؛ دیدن موی زن در خواستگاری، حرمت نگاه، پوشش کنیز و اهل کتاب و دیوانه و ...، پوشش در برابر غلام، احکام خصی، استثنائات مریض، پوشش و نظر پسر نابالغ و دختر نابالغ، خضاب، </a:t>
            </a:r>
            <a:r>
              <a:rPr lang="fa-IR" b="1" dirty="0" smtClean="0"/>
              <a:t>قصص (گیسو)، </a:t>
            </a:r>
            <a:r>
              <a:rPr lang="fa-IR" b="1" dirty="0" smtClean="0"/>
              <a:t>قرامل (موی مصنوعی)، الثیاب الرقائق و ...</a:t>
            </a:r>
            <a:endParaRPr lang="fa-IR" b="1" dirty="0"/>
          </a:p>
          <a:p>
            <a:pPr marL="109728" indent="0">
              <a:buNone/>
            </a:pPr>
            <a:r>
              <a:rPr lang="fa-IR" b="1" dirty="0"/>
              <a:t/>
            </a:r>
            <a:br>
              <a:rPr lang="fa-IR" b="1" dirty="0"/>
            </a:br>
            <a:r>
              <a:rPr lang="fa-IR" b="1" dirty="0" smtClean="0"/>
              <a:t>میل </a:t>
            </a:r>
            <a:r>
              <a:rPr lang="fa-IR" b="1" dirty="0"/>
              <a:t>خلفا عشرت طلب اموی و عباسی و جوامع بعدی به این بود که باشد یا نباشد</a:t>
            </a:r>
            <a:r>
              <a:rPr lang="fa-IR" b="1" dirty="0" smtClean="0"/>
              <a:t>؟</a:t>
            </a:r>
          </a:p>
          <a:p>
            <a:pPr marL="603504" lvl="2" indent="0">
              <a:buNone/>
            </a:pPr>
            <a:r>
              <a:rPr lang="fa-IR" sz="2200" b="1" dirty="0" smtClean="0"/>
              <a:t>وجود سیره مستمره‌ای </a:t>
            </a:r>
            <a:r>
              <a:rPr lang="fa-IR" sz="2200" b="1" dirty="0"/>
              <a:t>که خلاف دلخواه </a:t>
            </a:r>
            <a:r>
              <a:rPr lang="fa-IR" sz="2200" b="1" dirty="0" smtClean="0"/>
              <a:t>حاکمان عشرت‌طلب و بسیاری از عوام بوده است </a:t>
            </a: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  <a:t>تأمل: آیا </a:t>
            </a:r>
            <a:r>
              <a:rPr lang="fa-IR" sz="4000" dirty="0">
                <a:solidFill>
                  <a:schemeClr val="accent6">
                    <a:lumMod val="75000"/>
                  </a:schemeClr>
                </a:solidFill>
              </a:rPr>
              <a:t>ممکن است چنین تحریفی </a:t>
            </a:r>
            <a: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  <a:t>1400 سال ادامه </a:t>
            </a:r>
            <a:r>
              <a:rPr lang="fa-IR" sz="4000" dirty="0">
                <a:solidFill>
                  <a:schemeClr val="accent6">
                    <a:lumMod val="75000"/>
                  </a:schemeClr>
                </a:solidFill>
              </a:rPr>
              <a:t>یابد</a:t>
            </a:r>
            <a: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  <a:t>؟</a:t>
            </a:r>
            <a:endParaRPr lang="fa-I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670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390525"/>
            <a:ext cx="12009120" cy="6371681"/>
          </a:xfrm>
          <a:prstGeom prst="rect">
            <a:avLst/>
          </a:prstGeom>
          <a:noFill/>
        </p:spPr>
      </p:sp>
      <p:sp>
        <p:nvSpPr>
          <p:cNvPr id="5" name="Freeform 4"/>
          <p:cNvSpPr/>
          <p:nvPr/>
        </p:nvSpPr>
        <p:spPr>
          <a:xfrm>
            <a:off x="10568544" y="2786306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10568544" y="2786306"/>
            <a:ext cx="212472" cy="63413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34138"/>
                </a:lnTo>
                <a:lnTo>
                  <a:pt x="212472" y="634138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10568544" y="2786306"/>
            <a:ext cx="212472" cy="163348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33481"/>
                </a:lnTo>
                <a:lnTo>
                  <a:pt x="212472" y="1633481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9425647" y="1313944"/>
            <a:ext cx="170729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1707290" y="148153"/>
                </a:lnTo>
                <a:lnTo>
                  <a:pt x="170729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8861254" y="2710106"/>
            <a:ext cx="211647" cy="365444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54447"/>
                </a:lnTo>
                <a:lnTo>
                  <a:pt x="211647" y="3654447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8897067" y="2853208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8869946" y="2246588"/>
            <a:ext cx="211647" cy="165085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50850"/>
                </a:lnTo>
                <a:lnTo>
                  <a:pt x="211647" y="1650850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8888647" y="2461779"/>
            <a:ext cx="211647" cy="64905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49052"/>
                </a:lnTo>
                <a:lnTo>
                  <a:pt x="211647" y="649052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9379927" y="1313944"/>
            <a:ext cx="9144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7153963" y="2494867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153963" y="2494867"/>
            <a:ext cx="211647" cy="5385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38544"/>
                </a:lnTo>
                <a:lnTo>
                  <a:pt x="211647" y="5385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7153963" y="2494867"/>
            <a:ext cx="220339" cy="163348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33481"/>
                </a:lnTo>
                <a:lnTo>
                  <a:pt x="220339" y="1633481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7718357" y="1313944"/>
            <a:ext cx="170729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707290" y="0"/>
                </a:moveTo>
                <a:lnTo>
                  <a:pt x="1707290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450131" y="1140923"/>
            <a:ext cx="256093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2560935" y="148153"/>
                </a:lnTo>
                <a:lnTo>
                  <a:pt x="2560935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3450131" y="1140923"/>
            <a:ext cx="85364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853645" y="148153"/>
                </a:lnTo>
                <a:lnTo>
                  <a:pt x="853645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Freeform 20"/>
          <p:cNvSpPr/>
          <p:nvPr/>
        </p:nvSpPr>
        <p:spPr>
          <a:xfrm>
            <a:off x="2596486" y="1140923"/>
            <a:ext cx="85364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53645" y="0"/>
                </a:moveTo>
                <a:lnTo>
                  <a:pt x="853645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889196" y="1140923"/>
            <a:ext cx="256093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60935" y="0"/>
                </a:moveTo>
                <a:lnTo>
                  <a:pt x="2560935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Freeform 22"/>
          <p:cNvSpPr/>
          <p:nvPr/>
        </p:nvSpPr>
        <p:spPr>
          <a:xfrm>
            <a:off x="2744639" y="43543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ناتمام بودن ادله مورد ادعا</a:t>
            </a:r>
            <a:endParaRPr lang="en-US" sz="1800" b="1" kern="1200" dirty="0"/>
          </a:p>
        </p:txBody>
      </p:sp>
      <p:sp>
        <p:nvSpPr>
          <p:cNvPr id="24" name="Freeform 23"/>
          <p:cNvSpPr/>
          <p:nvPr/>
        </p:nvSpPr>
        <p:spPr>
          <a:xfrm>
            <a:off x="183704" y="1437229"/>
            <a:ext cx="1410983" cy="1334141"/>
          </a:xfrm>
          <a:custGeom>
            <a:avLst/>
            <a:gdLst>
              <a:gd name="connsiteX0" fmla="*/ 0 w 1410983"/>
              <a:gd name="connsiteY0" fmla="*/ 0 h 1334141"/>
              <a:gd name="connsiteX1" fmla="*/ 1410983 w 1410983"/>
              <a:gd name="connsiteY1" fmla="*/ 0 h 1334141"/>
              <a:gd name="connsiteX2" fmla="*/ 1410983 w 1410983"/>
              <a:gd name="connsiteY2" fmla="*/ 1334141 h 1334141"/>
              <a:gd name="connsiteX3" fmla="*/ 0 w 1410983"/>
              <a:gd name="connsiteY3" fmla="*/ 1334141 h 1334141"/>
              <a:gd name="connsiteX4" fmla="*/ 0 w 1410983"/>
              <a:gd name="connsiteY4" fmla="*/ 0 h 1334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334141">
                <a:moveTo>
                  <a:pt x="0" y="0"/>
                </a:moveTo>
                <a:lnTo>
                  <a:pt x="1410983" y="0"/>
                </a:lnTo>
                <a:lnTo>
                  <a:pt x="1410983" y="1334141"/>
                </a:lnTo>
                <a:lnTo>
                  <a:pt x="0" y="13341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مشکل در فهم متون تاریخی</a:t>
            </a:r>
            <a:endParaRPr lang="en-US" sz="1800" b="1" kern="1200" dirty="0"/>
          </a:p>
        </p:txBody>
      </p:sp>
      <p:sp>
        <p:nvSpPr>
          <p:cNvPr id="25" name="Freeform 24"/>
          <p:cNvSpPr/>
          <p:nvPr/>
        </p:nvSpPr>
        <p:spPr>
          <a:xfrm>
            <a:off x="1890994" y="1437229"/>
            <a:ext cx="1410983" cy="1429389"/>
          </a:xfrm>
          <a:custGeom>
            <a:avLst/>
            <a:gdLst>
              <a:gd name="connsiteX0" fmla="*/ 0 w 1410983"/>
              <a:gd name="connsiteY0" fmla="*/ 0 h 1429389"/>
              <a:gd name="connsiteX1" fmla="*/ 1410983 w 1410983"/>
              <a:gd name="connsiteY1" fmla="*/ 0 h 1429389"/>
              <a:gd name="connsiteX2" fmla="*/ 1410983 w 1410983"/>
              <a:gd name="connsiteY2" fmla="*/ 1429389 h 1429389"/>
              <a:gd name="connsiteX3" fmla="*/ 0 w 1410983"/>
              <a:gd name="connsiteY3" fmla="*/ 1429389 h 1429389"/>
              <a:gd name="connsiteX4" fmla="*/ 0 w 1410983"/>
              <a:gd name="connsiteY4" fmla="*/ 0 h 14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29389">
                <a:moveTo>
                  <a:pt x="0" y="0"/>
                </a:moveTo>
                <a:lnTo>
                  <a:pt x="1410983" y="0"/>
                </a:lnTo>
                <a:lnTo>
                  <a:pt x="1410983" y="1429389"/>
                </a:lnTo>
                <a:lnTo>
                  <a:pt x="0" y="14293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مشکل در استنادات تاریخی</a:t>
            </a:r>
          </a:p>
        </p:txBody>
      </p:sp>
      <p:sp>
        <p:nvSpPr>
          <p:cNvPr id="26" name="Freeform 25"/>
          <p:cNvSpPr/>
          <p:nvPr/>
        </p:nvSpPr>
        <p:spPr>
          <a:xfrm>
            <a:off x="5314325" y="1437229"/>
            <a:ext cx="1410983" cy="1461807"/>
          </a:xfrm>
          <a:custGeom>
            <a:avLst/>
            <a:gdLst>
              <a:gd name="connsiteX0" fmla="*/ 0 w 1410983"/>
              <a:gd name="connsiteY0" fmla="*/ 0 h 1461807"/>
              <a:gd name="connsiteX1" fmla="*/ 1410983 w 1410983"/>
              <a:gd name="connsiteY1" fmla="*/ 0 h 1461807"/>
              <a:gd name="connsiteX2" fmla="*/ 1410983 w 1410983"/>
              <a:gd name="connsiteY2" fmla="*/ 1461807 h 1461807"/>
              <a:gd name="connsiteX3" fmla="*/ 0 w 1410983"/>
              <a:gd name="connsiteY3" fmla="*/ 1461807 h 1461807"/>
              <a:gd name="connsiteX4" fmla="*/ 0 w 1410983"/>
              <a:gd name="connsiteY4" fmla="*/ 0 h 1461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61807">
                <a:moveTo>
                  <a:pt x="0" y="0"/>
                </a:moveTo>
                <a:lnTo>
                  <a:pt x="1410983" y="0"/>
                </a:lnTo>
                <a:lnTo>
                  <a:pt x="1410983" y="1461807"/>
                </a:lnTo>
                <a:lnTo>
                  <a:pt x="0" y="14618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فضاسازی برای </a:t>
            </a:r>
            <a:r>
              <a:rPr lang="fa-IR" b="1" dirty="0" smtClean="0"/>
              <a:t>همراه کردن مخاطب</a:t>
            </a:r>
            <a:endParaRPr lang="fa-IR" sz="1800" b="1" kern="1200" dirty="0" smtClean="0"/>
          </a:p>
        </p:txBody>
      </p:sp>
      <p:sp>
        <p:nvSpPr>
          <p:cNvPr id="27" name="Freeform 26"/>
          <p:cNvSpPr/>
          <p:nvPr/>
        </p:nvSpPr>
        <p:spPr>
          <a:xfrm>
            <a:off x="3559287" y="1445483"/>
            <a:ext cx="1410983" cy="1429389"/>
          </a:xfrm>
          <a:custGeom>
            <a:avLst/>
            <a:gdLst>
              <a:gd name="connsiteX0" fmla="*/ 0 w 1410983"/>
              <a:gd name="connsiteY0" fmla="*/ 0 h 1429389"/>
              <a:gd name="connsiteX1" fmla="*/ 1410983 w 1410983"/>
              <a:gd name="connsiteY1" fmla="*/ 0 h 1429389"/>
              <a:gd name="connsiteX2" fmla="*/ 1410983 w 1410983"/>
              <a:gd name="connsiteY2" fmla="*/ 1429389 h 1429389"/>
              <a:gd name="connsiteX3" fmla="*/ 0 w 1410983"/>
              <a:gd name="connsiteY3" fmla="*/ 1429389 h 1429389"/>
              <a:gd name="connsiteX4" fmla="*/ 0 w 1410983"/>
              <a:gd name="connsiteY4" fmla="*/ 0 h 14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29389">
                <a:moveTo>
                  <a:pt x="0" y="0"/>
                </a:moveTo>
                <a:lnTo>
                  <a:pt x="1410983" y="0"/>
                </a:lnTo>
                <a:lnTo>
                  <a:pt x="1410983" y="1429389"/>
                </a:lnTo>
                <a:lnTo>
                  <a:pt x="0" y="14293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مشکل در فهم </a:t>
            </a:r>
            <a:r>
              <a:rPr lang="fa-IR" sz="1800" b="1" kern="1200" dirty="0" smtClean="0"/>
              <a:t>متون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تخصصی فقه</a:t>
            </a:r>
          </a:p>
        </p:txBody>
      </p:sp>
      <p:sp>
        <p:nvSpPr>
          <p:cNvPr id="28" name="Freeform 27"/>
          <p:cNvSpPr/>
          <p:nvPr/>
        </p:nvSpPr>
        <p:spPr>
          <a:xfrm>
            <a:off x="8316684" y="435431"/>
            <a:ext cx="2217925" cy="878513"/>
          </a:xfrm>
          <a:custGeom>
            <a:avLst/>
            <a:gdLst>
              <a:gd name="connsiteX0" fmla="*/ 0 w 2217925"/>
              <a:gd name="connsiteY0" fmla="*/ 0 h 878513"/>
              <a:gd name="connsiteX1" fmla="*/ 2217925 w 2217925"/>
              <a:gd name="connsiteY1" fmla="*/ 0 h 878513"/>
              <a:gd name="connsiteX2" fmla="*/ 2217925 w 2217925"/>
              <a:gd name="connsiteY2" fmla="*/ 878513 h 878513"/>
              <a:gd name="connsiteX3" fmla="*/ 0 w 2217925"/>
              <a:gd name="connsiteY3" fmla="*/ 878513 h 878513"/>
              <a:gd name="connsiteX4" fmla="*/ 0 w 2217925"/>
              <a:gd name="connsiteY4" fmla="*/ 0 h 87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7925" h="878513">
                <a:moveTo>
                  <a:pt x="0" y="0"/>
                </a:moveTo>
                <a:lnTo>
                  <a:pt x="2217925" y="0"/>
                </a:lnTo>
                <a:lnTo>
                  <a:pt x="2217925" y="878513"/>
                </a:lnTo>
                <a:lnTo>
                  <a:pt x="0" y="8785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واقعیات تاریخی که نادیده گرفته شده</a:t>
            </a:r>
            <a:endParaRPr lang="en-US" sz="1800" b="1" kern="1200" dirty="0"/>
          </a:p>
        </p:txBody>
      </p:sp>
      <p:sp>
        <p:nvSpPr>
          <p:cNvPr id="29" name="Freeform 28"/>
          <p:cNvSpPr/>
          <p:nvPr/>
        </p:nvSpPr>
        <p:spPr>
          <a:xfrm>
            <a:off x="7012865" y="1610251"/>
            <a:ext cx="1410983" cy="884616"/>
          </a:xfrm>
          <a:custGeom>
            <a:avLst/>
            <a:gdLst>
              <a:gd name="connsiteX0" fmla="*/ 0 w 1410983"/>
              <a:gd name="connsiteY0" fmla="*/ 0 h 884616"/>
              <a:gd name="connsiteX1" fmla="*/ 1410983 w 1410983"/>
              <a:gd name="connsiteY1" fmla="*/ 0 h 884616"/>
              <a:gd name="connsiteX2" fmla="*/ 1410983 w 1410983"/>
              <a:gd name="connsiteY2" fmla="*/ 884616 h 884616"/>
              <a:gd name="connsiteX3" fmla="*/ 0 w 1410983"/>
              <a:gd name="connsiteY3" fmla="*/ 884616 h 884616"/>
              <a:gd name="connsiteX4" fmla="*/ 0 w 1410983"/>
              <a:gd name="connsiteY4" fmla="*/ 0 h 884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884616">
                <a:moveTo>
                  <a:pt x="0" y="0"/>
                </a:moveTo>
                <a:lnTo>
                  <a:pt x="1410983" y="0"/>
                </a:lnTo>
                <a:lnTo>
                  <a:pt x="1410983" y="884616"/>
                </a:lnTo>
                <a:lnTo>
                  <a:pt x="0" y="88461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رواج برهنگی در یک قوم؟!</a:t>
            </a:r>
            <a:endParaRPr lang="en-US" sz="1800" b="1" kern="1200" dirty="0"/>
          </a:p>
        </p:txBody>
      </p:sp>
      <p:sp>
        <p:nvSpPr>
          <p:cNvPr id="30" name="Freeform 29"/>
          <p:cNvSpPr/>
          <p:nvPr/>
        </p:nvSpPr>
        <p:spPr>
          <a:xfrm>
            <a:off x="7374303" y="3775603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مردم‌شناسان</a:t>
            </a:r>
            <a:endParaRPr lang="en-US" sz="1800" b="1" kern="1200" dirty="0"/>
          </a:p>
        </p:txBody>
      </p:sp>
      <p:sp>
        <p:nvSpPr>
          <p:cNvPr id="31" name="Freeform 30"/>
          <p:cNvSpPr/>
          <p:nvPr/>
        </p:nvSpPr>
        <p:spPr>
          <a:xfrm>
            <a:off x="7365611" y="2680666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قرآن کریم</a:t>
            </a:r>
            <a:endParaRPr lang="en-US" sz="1800" b="1" kern="1200" dirty="0"/>
          </a:p>
        </p:txBody>
      </p:sp>
      <p:sp>
        <p:nvSpPr>
          <p:cNvPr id="32" name="Freeform 31"/>
          <p:cNvSpPr/>
          <p:nvPr/>
        </p:nvSpPr>
        <p:spPr>
          <a:xfrm>
            <a:off x="7365611" y="479477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مورخان</a:t>
            </a:r>
            <a:endParaRPr lang="en-US" sz="1800" b="1" kern="1200" dirty="0"/>
          </a:p>
        </p:txBody>
      </p:sp>
      <p:sp>
        <p:nvSpPr>
          <p:cNvPr id="33" name="Freeform 32"/>
          <p:cNvSpPr/>
          <p:nvPr/>
        </p:nvSpPr>
        <p:spPr>
          <a:xfrm>
            <a:off x="8720155" y="1610251"/>
            <a:ext cx="1410983" cy="1099854"/>
          </a:xfrm>
          <a:custGeom>
            <a:avLst/>
            <a:gdLst>
              <a:gd name="connsiteX0" fmla="*/ 0 w 1410983"/>
              <a:gd name="connsiteY0" fmla="*/ 0 h 1099854"/>
              <a:gd name="connsiteX1" fmla="*/ 1410983 w 1410983"/>
              <a:gd name="connsiteY1" fmla="*/ 0 h 1099854"/>
              <a:gd name="connsiteX2" fmla="*/ 1410983 w 1410983"/>
              <a:gd name="connsiteY2" fmla="*/ 1099854 h 1099854"/>
              <a:gd name="connsiteX3" fmla="*/ 0 w 1410983"/>
              <a:gd name="connsiteY3" fmla="*/ 1099854 h 1099854"/>
              <a:gd name="connsiteX4" fmla="*/ 0 w 1410983"/>
              <a:gd name="connsiteY4" fmla="*/ 0 h 1099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099854">
                <a:moveTo>
                  <a:pt x="0" y="0"/>
                </a:moveTo>
                <a:lnTo>
                  <a:pt x="1410983" y="0"/>
                </a:lnTo>
                <a:lnTo>
                  <a:pt x="1410983" y="1099854"/>
                </a:lnTo>
                <a:lnTo>
                  <a:pt x="0" y="10998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آیا در عرب جاهلی برهنگی عادی بوده</a:t>
            </a:r>
            <a:r>
              <a:rPr lang="fa-IR" sz="1800" b="1" kern="1200" dirty="0" smtClean="0">
                <a:hlinkClick r:id="rId2" action="ppaction://hlinksldjump"/>
              </a:rPr>
              <a:t>؟</a:t>
            </a:r>
            <a:endParaRPr lang="fa-IR" sz="1800" b="1" kern="1200" dirty="0" smtClean="0"/>
          </a:p>
        </p:txBody>
      </p:sp>
      <p:sp>
        <p:nvSpPr>
          <p:cNvPr id="34" name="Freeform 33"/>
          <p:cNvSpPr/>
          <p:nvPr/>
        </p:nvSpPr>
        <p:spPr>
          <a:xfrm>
            <a:off x="9058791" y="2763498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گزارش‌های تاریخی</a:t>
            </a:r>
          </a:p>
        </p:txBody>
      </p:sp>
      <p:sp>
        <p:nvSpPr>
          <p:cNvPr id="35" name="Freeform 34"/>
          <p:cNvSpPr/>
          <p:nvPr/>
        </p:nvSpPr>
        <p:spPr>
          <a:xfrm>
            <a:off x="9051737" y="3510606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حدود70 </a:t>
            </a:r>
            <a:r>
              <a:rPr lang="fa-IR" sz="1800" b="1" kern="1200" dirty="0" smtClean="0"/>
              <a:t>کلمه برای لباس</a:t>
            </a:r>
          </a:p>
        </p:txBody>
      </p:sp>
      <p:sp>
        <p:nvSpPr>
          <p:cNvPr id="36" name="Freeform 35"/>
          <p:cNvSpPr/>
          <p:nvPr/>
        </p:nvSpPr>
        <p:spPr>
          <a:xfrm>
            <a:off x="9072901" y="5131794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شاهراه تجاری</a:t>
            </a:r>
          </a:p>
        </p:txBody>
      </p:sp>
      <p:sp>
        <p:nvSpPr>
          <p:cNvPr id="37" name="Freeform 36"/>
          <p:cNvSpPr/>
          <p:nvPr/>
        </p:nvSpPr>
        <p:spPr>
          <a:xfrm>
            <a:off x="9072901" y="6011807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مکه یا مدینه؟</a:t>
            </a:r>
          </a:p>
        </p:txBody>
      </p:sp>
      <p:sp>
        <p:nvSpPr>
          <p:cNvPr id="38" name="Freeform 37"/>
          <p:cNvSpPr/>
          <p:nvPr/>
        </p:nvSpPr>
        <p:spPr>
          <a:xfrm>
            <a:off x="10427445" y="1610251"/>
            <a:ext cx="1410983" cy="1176054"/>
          </a:xfrm>
          <a:custGeom>
            <a:avLst/>
            <a:gdLst>
              <a:gd name="connsiteX0" fmla="*/ 0 w 1410983"/>
              <a:gd name="connsiteY0" fmla="*/ 0 h 1176054"/>
              <a:gd name="connsiteX1" fmla="*/ 1410983 w 1410983"/>
              <a:gd name="connsiteY1" fmla="*/ 0 h 1176054"/>
              <a:gd name="connsiteX2" fmla="*/ 1410983 w 1410983"/>
              <a:gd name="connsiteY2" fmla="*/ 1176054 h 1176054"/>
              <a:gd name="connsiteX3" fmla="*/ 0 w 1410983"/>
              <a:gd name="connsiteY3" fmla="*/ 1176054 h 1176054"/>
              <a:gd name="connsiteX4" fmla="*/ 0 w 1410983"/>
              <a:gd name="connsiteY4" fmla="*/ 0 h 117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176054">
                <a:moveTo>
                  <a:pt x="0" y="0"/>
                </a:moveTo>
                <a:lnTo>
                  <a:pt x="1410983" y="0"/>
                </a:lnTo>
                <a:lnTo>
                  <a:pt x="1410983" y="1176054"/>
                </a:lnTo>
                <a:lnTo>
                  <a:pt x="0" y="11760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آیا ممکن است چنین تحریفی ادامه یابد؟</a:t>
            </a:r>
          </a:p>
        </p:txBody>
      </p:sp>
      <p:sp>
        <p:nvSpPr>
          <p:cNvPr id="39" name="Freeform 38"/>
          <p:cNvSpPr/>
          <p:nvPr/>
        </p:nvSpPr>
        <p:spPr>
          <a:xfrm>
            <a:off x="10781016" y="4067042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تواتر میدانی</a:t>
            </a:r>
          </a:p>
        </p:txBody>
      </p:sp>
      <p:sp>
        <p:nvSpPr>
          <p:cNvPr id="40" name="Freeform 39"/>
          <p:cNvSpPr/>
          <p:nvPr/>
        </p:nvSpPr>
        <p:spPr>
          <a:xfrm>
            <a:off x="10781016" y="3067698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سالم ماندن در نزاع شیعه و سنی</a:t>
            </a:r>
          </a:p>
        </p:txBody>
      </p:sp>
      <p:sp>
        <p:nvSpPr>
          <p:cNvPr id="41" name="Freeform 40"/>
          <p:cNvSpPr/>
          <p:nvPr/>
        </p:nvSpPr>
        <p:spPr>
          <a:xfrm>
            <a:off x="10780191" y="5086209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حاکمان عشرت‌طلب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52683" y="3975235"/>
            <a:ext cx="4780267" cy="1141413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سیر بحث در بررسی </a:t>
            </a:r>
            <a:br>
              <a:rPr lang="fa-IR" dirty="0" smtClean="0"/>
            </a:br>
            <a:r>
              <a:rPr lang="fa-IR" dirty="0" smtClean="0"/>
              <a:t>وضعیت پوشش عرب جاهلی</a:t>
            </a:r>
            <a:endParaRPr lang="fa-IR" dirty="0"/>
          </a:p>
        </p:txBody>
      </p:sp>
      <p:sp>
        <p:nvSpPr>
          <p:cNvPr id="42" name="Freeform 41"/>
          <p:cNvSpPr/>
          <p:nvPr/>
        </p:nvSpPr>
        <p:spPr>
          <a:xfrm>
            <a:off x="9058791" y="4281407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طواف عریان!</a:t>
            </a:r>
            <a:endParaRPr lang="fa-IR" sz="1800" b="1" kern="1200" dirty="0" smtClean="0"/>
          </a:p>
        </p:txBody>
      </p:sp>
      <p:sp>
        <p:nvSpPr>
          <p:cNvPr id="43" name="Freeform 42"/>
          <p:cNvSpPr/>
          <p:nvPr/>
        </p:nvSpPr>
        <p:spPr>
          <a:xfrm>
            <a:off x="8840280" y="3033411"/>
            <a:ext cx="211647" cy="165085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50850"/>
                </a:lnTo>
                <a:lnTo>
                  <a:pt x="211647" y="1650850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7061250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5953"/>
            <a:ext cx="10972800" cy="5277395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fa-IR" sz="2100" b="1" dirty="0" smtClean="0">
                <a:solidFill>
                  <a:srgbClr val="FF0000"/>
                </a:solidFill>
              </a:rPr>
              <a:t>مقدمه: </a:t>
            </a:r>
            <a:r>
              <a:rPr lang="fa-IR" sz="2100" b="1" dirty="0" smtClean="0"/>
              <a:t>تأثیر </a:t>
            </a:r>
            <a:r>
              <a:rPr lang="fa-IR" sz="2100" b="1" dirty="0"/>
              <a:t>شرایط خاص بر </a:t>
            </a:r>
            <a:r>
              <a:rPr lang="fa-IR" sz="2100" b="1" dirty="0"/>
              <a:t>جابجایی اهمیت </a:t>
            </a:r>
            <a:r>
              <a:rPr lang="fa-IR" sz="2100" b="1" dirty="0"/>
              <a:t>مسائل: مثال </a:t>
            </a:r>
            <a:r>
              <a:rPr lang="fa-IR" sz="2100" b="1" dirty="0"/>
              <a:t>تنباکو</a:t>
            </a:r>
          </a:p>
          <a:p>
            <a:pPr marL="109728" indent="0" algn="ctr">
              <a:buNone/>
            </a:pPr>
            <a:r>
              <a:rPr lang="fa-IR" sz="2100" b="1" dirty="0" smtClean="0">
                <a:solidFill>
                  <a:srgbClr val="FF0000"/>
                </a:solidFill>
              </a:rPr>
              <a:t>مطالعه </a:t>
            </a:r>
            <a:r>
              <a:rPr lang="fa-IR" sz="2100" b="1" dirty="0">
                <a:solidFill>
                  <a:srgbClr val="FF0000"/>
                </a:solidFill>
              </a:rPr>
              <a:t>تاریخی برای فهم اهمیت </a:t>
            </a:r>
            <a:r>
              <a:rPr lang="fa-IR" sz="2100" b="1" dirty="0" smtClean="0">
                <a:solidFill>
                  <a:srgbClr val="FF0000"/>
                </a:solidFill>
              </a:rPr>
              <a:t>مساله</a:t>
            </a:r>
            <a:endParaRPr lang="fa-IR" sz="2100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sz="2100" b="1" dirty="0" smtClean="0"/>
              <a:t>امپراطوری‌های مهم شرق در اوایل دوره استعمار اروپایی: چین، [ژاپن]، ایران و عثمانی</a:t>
            </a:r>
          </a:p>
          <a:p>
            <a:pPr marL="109728" indent="0">
              <a:buNone/>
            </a:pPr>
            <a:r>
              <a:rPr lang="fa-IR" sz="2100" b="1" dirty="0" smtClean="0"/>
              <a:t>جنگهای طولانی مدت بین ایران و عثمانی (تضعیف هر دو)</a:t>
            </a:r>
          </a:p>
          <a:p>
            <a:pPr marL="109728" indent="0">
              <a:buNone/>
            </a:pPr>
            <a:r>
              <a:rPr lang="fa-IR" sz="2100" b="1" dirty="0" smtClean="0"/>
              <a:t>حذف </a:t>
            </a:r>
            <a:r>
              <a:rPr lang="fa-IR" sz="2100" b="1" dirty="0"/>
              <a:t>امپراطوری عثمانی از روی نقشه </a:t>
            </a:r>
            <a:r>
              <a:rPr lang="fa-IR" sz="2100" b="1" dirty="0" smtClean="0"/>
              <a:t>جهان در جنگ جهانی </a:t>
            </a:r>
            <a:r>
              <a:rPr lang="fa-IR" sz="2100" b="1" dirty="0"/>
              <a:t>(تثبیت آن با تغییر خط و ممنوعیت حجاب در ترکیه)</a:t>
            </a:r>
          </a:p>
          <a:p>
            <a:pPr marL="109728" indent="0">
              <a:buNone/>
            </a:pPr>
            <a:r>
              <a:rPr lang="fa-IR" sz="2100" b="1" dirty="0"/>
              <a:t>تحولات </a:t>
            </a:r>
            <a:r>
              <a:rPr lang="fa-IR" sz="2100" b="1" dirty="0" smtClean="0"/>
              <a:t>ایران: (بقدری ضعیف است که نیاز به سرنگونی ایران نیست؛ بلکه می‌توان آن را تحت کنترل گرفت)</a:t>
            </a:r>
          </a:p>
          <a:p>
            <a:pPr marL="109728" indent="0">
              <a:buNone/>
            </a:pPr>
            <a:r>
              <a:rPr lang="fa-IR" sz="2100" b="1" dirty="0" smtClean="0"/>
              <a:t>حکایت احمدشاه و حجاب؛ برنامه‌های پهلوی: لباس متحد الشکل، کشف حجاب، تغییر تاریخ، تغییر خط</a:t>
            </a:r>
            <a:endParaRPr lang="en-US" sz="2100" b="1" dirty="0"/>
          </a:p>
          <a:p>
            <a:pPr marL="109728" indent="0">
              <a:buNone/>
            </a:pPr>
            <a:r>
              <a:rPr lang="fa-IR" sz="2000" b="1" dirty="0" smtClean="0"/>
              <a:t>(مواضع شیخ عبدالکریم حائری: نهی از منکر ولو به قیمت جان؛ سکوت کامل: عاقلی در اجماع‌کنندگان نیست!)</a:t>
            </a:r>
            <a:endParaRPr lang="fa-IR" sz="2000" b="1" dirty="0" smtClean="0"/>
          </a:p>
          <a:p>
            <a:pPr marL="109728" indent="0" algn="ctr">
              <a:buNone/>
            </a:pPr>
            <a:r>
              <a:rPr lang="fa-IR" sz="2100" b="1" dirty="0" smtClean="0">
                <a:solidFill>
                  <a:srgbClr val="FF0000"/>
                </a:solidFill>
              </a:rPr>
              <a:t>اکنون اندکی بیندیشیم</a:t>
            </a:r>
          </a:p>
          <a:p>
            <a:pPr marL="109728" indent="0">
              <a:buNone/>
            </a:pPr>
            <a:r>
              <a:rPr lang="fa-IR" sz="2100" b="1" dirty="0" smtClean="0"/>
              <a:t>اگر حجاب فقط یک مساله فرعی فقهی است،</a:t>
            </a:r>
          </a:p>
          <a:p>
            <a:pPr marL="109728" indent="0">
              <a:buNone/>
            </a:pPr>
            <a:r>
              <a:rPr lang="fa-IR" sz="2100" b="1" dirty="0"/>
              <a:t>چرا آتاتورک و رضاخان (دست‌نشانده‌های وابسته)‌ با چنان شدت و حدتی بر ممنوع کردن آن اصرار داشتند؟</a:t>
            </a:r>
          </a:p>
          <a:p>
            <a:pPr marL="109728" indent="0">
              <a:buNone/>
            </a:pPr>
            <a:r>
              <a:rPr lang="fa-IR" sz="2100" b="1" dirty="0" smtClean="0"/>
              <a:t>چرا </a:t>
            </a:r>
            <a:r>
              <a:rPr lang="fa-IR" sz="2100" b="1" dirty="0" smtClean="0"/>
              <a:t>در </a:t>
            </a:r>
            <a:r>
              <a:rPr lang="fa-IR" sz="2100" b="1" dirty="0" smtClean="0"/>
              <a:t>فرانسه (مهد </a:t>
            </a:r>
            <a:r>
              <a:rPr lang="fa-IR" sz="2100" b="1" dirty="0" smtClean="0"/>
              <a:t>آزادی و </a:t>
            </a:r>
            <a:r>
              <a:rPr lang="fa-IR" sz="2100" b="1" dirty="0" smtClean="0"/>
              <a:t>لیبرالیسم) و ترکیه و آذربایجان و ... (کشورهای اسلامی!) </a:t>
            </a:r>
            <a:r>
              <a:rPr lang="fa-IR" sz="2100" b="1" dirty="0" smtClean="0"/>
              <a:t>آن را رسما ممنوع و برخورد می‌کنند؟</a:t>
            </a:r>
          </a:p>
          <a:p>
            <a:pPr marL="109728" indent="0">
              <a:buNone/>
            </a:pPr>
            <a:r>
              <a:rPr lang="fa-IR" sz="2100" b="1" dirty="0" smtClean="0"/>
              <a:t>چرا </a:t>
            </a:r>
            <a:r>
              <a:rPr lang="fa-IR" sz="2100" b="1" dirty="0" smtClean="0"/>
              <a:t>مسیح علینژاد این اندازه حمایت مادی و رسانه‌ای </a:t>
            </a:r>
            <a:r>
              <a:rPr lang="fa-IR" sz="2100" b="1" dirty="0" smtClean="0"/>
              <a:t>می‌شد؟</a:t>
            </a:r>
          </a:p>
          <a:p>
            <a:pPr marL="109728" indent="0">
              <a:buNone/>
            </a:pPr>
            <a:r>
              <a:rPr lang="fa-IR" sz="2100" b="1" dirty="0" smtClean="0"/>
              <a:t>و </a:t>
            </a:r>
            <a:r>
              <a:rPr lang="fa-IR" sz="2100" b="1" dirty="0" smtClean="0"/>
              <a:t>چرا ...؟</a:t>
            </a:r>
          </a:p>
          <a:p>
            <a:pPr marL="109728" indent="0">
              <a:buNone/>
            </a:pPr>
            <a:r>
              <a:rPr lang="fa-IR" sz="2000" b="1" dirty="0" smtClean="0">
                <a:solidFill>
                  <a:srgbClr val="FF0000"/>
                </a:solidFill>
              </a:rPr>
              <a:t>تمثیلی </a:t>
            </a:r>
            <a:r>
              <a:rPr lang="fa-IR" sz="2000" b="1" dirty="0" smtClean="0">
                <a:solidFill>
                  <a:srgbClr val="FF0000"/>
                </a:solidFill>
              </a:rPr>
              <a:t>برای فهم مساله: </a:t>
            </a:r>
            <a:r>
              <a:rPr lang="fa-IR" sz="2000" b="1" dirty="0" smtClean="0"/>
              <a:t>اهمیت حفظ مرز: یک وجب خاک چه اهمیتی دارد؟</a:t>
            </a:r>
          </a:p>
          <a:p>
            <a:pPr marL="109728" indent="0">
              <a:buNone/>
            </a:pPr>
            <a:endParaRPr lang="fa-IR" sz="2000" b="1" dirty="0"/>
          </a:p>
          <a:p>
            <a:pPr marL="624078" indent="-514350">
              <a:buAutoNum type="arabicPeriod"/>
            </a:pPr>
            <a:endParaRPr lang="fa-IR" b="1" dirty="0"/>
          </a:p>
          <a:p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14232"/>
          </a:xfrm>
        </p:spPr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rgbClr val="FF0000"/>
                </a:solidFill>
              </a:rPr>
              <a:t>وضعیت </a:t>
            </a:r>
            <a:r>
              <a:rPr lang="fa-IR" sz="3200" dirty="0">
                <a:solidFill>
                  <a:srgbClr val="FF0000"/>
                </a:solidFill>
              </a:rPr>
              <a:t>حجاب در </a:t>
            </a:r>
            <a:r>
              <a:rPr lang="fa-IR" sz="3200" dirty="0" smtClean="0">
                <a:solidFill>
                  <a:srgbClr val="FF0000"/>
                </a:solidFill>
              </a:rPr>
              <a:t>حال</a:t>
            </a:r>
            <a:r>
              <a:rPr lang="fa-IR" sz="2800" dirty="0" smtClean="0">
                <a:solidFill>
                  <a:srgbClr val="FF0000"/>
                </a:solidFill>
              </a:rPr>
              <a:t/>
            </a:r>
            <a:br>
              <a:rPr lang="fa-IR" sz="2800" dirty="0" smtClean="0">
                <a:solidFill>
                  <a:srgbClr val="FF0000"/>
                </a:solidFill>
              </a:rPr>
            </a:br>
            <a:r>
              <a:rPr lang="fa-IR" sz="2800" dirty="0" smtClean="0">
                <a:solidFill>
                  <a:schemeClr val="accent2">
                    <a:lumMod val="50000"/>
                  </a:schemeClr>
                </a:solidFill>
              </a:rPr>
              <a:t>حجاب </a:t>
            </a:r>
            <a:r>
              <a:rPr lang="fa-IR" sz="2800" dirty="0">
                <a:solidFill>
                  <a:schemeClr val="accent2">
                    <a:lumMod val="50000"/>
                  </a:schemeClr>
                </a:solidFill>
              </a:rPr>
              <a:t>چه اهمیتی دارد که این قدر بحث کنیم</a:t>
            </a:r>
            <a:r>
              <a:rPr lang="fa-IR" sz="2800" dirty="0" smtClean="0">
                <a:solidFill>
                  <a:schemeClr val="accent2">
                    <a:lumMod val="50000"/>
                  </a:schemeClr>
                </a:solidFill>
              </a:rPr>
              <a:t>؟ (نگاه هویتی تمدنی به حجاب)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34612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41714"/>
            <a:ext cx="10972800" cy="511628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a-IR" sz="2600" b="1" dirty="0" smtClean="0">
                <a:solidFill>
                  <a:srgbClr val="FF0000"/>
                </a:solidFill>
              </a:rPr>
              <a:t>الف. تثبیت هویت</a:t>
            </a:r>
          </a:p>
          <a:p>
            <a:pPr marL="109728" indent="0" algn="ctr">
              <a:buNone/>
            </a:pPr>
            <a:endParaRPr lang="fa-IR" sz="2600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(۱</a:t>
            </a: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نماد </a:t>
            </a: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تصویری: </a:t>
            </a: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وقوع </a:t>
            </a: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در عصر تصویر جهان (هایدگر)</a:t>
            </a:r>
          </a:p>
          <a:p>
            <a:pPr marL="109728" indent="0">
              <a:buNone/>
            </a:pPr>
            <a:r>
              <a:rPr lang="fa-IR" sz="2100" b="1" dirty="0">
                <a:solidFill>
                  <a:srgbClr val="FF0000"/>
                </a:solidFill>
              </a:rPr>
              <a:t>ثمره </a:t>
            </a:r>
            <a:r>
              <a:rPr lang="fa-IR" sz="2100" b="1" dirty="0" smtClean="0">
                <a:solidFill>
                  <a:srgbClr val="FF0000"/>
                </a:solidFill>
              </a:rPr>
              <a:t>بحث: </a:t>
            </a:r>
          </a:p>
          <a:p>
            <a:pPr marL="109728" indent="0">
              <a:buNone/>
            </a:pPr>
            <a:r>
              <a:rPr lang="fa-IR" sz="2100" b="1" dirty="0" smtClean="0"/>
              <a:t>(</a:t>
            </a:r>
            <a:r>
              <a:rPr lang="fa-IR" sz="2100" b="1" dirty="0"/>
              <a:t>حفظ مرز هویتی</a:t>
            </a:r>
            <a:r>
              <a:rPr lang="fa-IR" sz="2100" b="1" dirty="0" smtClean="0"/>
              <a:t>) </a:t>
            </a:r>
            <a:r>
              <a:rPr lang="fa-IR" sz="2100" b="1" dirty="0"/>
              <a:t>اهمیت تصویر و نماد در حفظ هویت </a:t>
            </a:r>
            <a:r>
              <a:rPr lang="fa-IR" sz="2100" b="1" dirty="0" smtClean="0"/>
              <a:t>انسانها (توجه: ما حجاب را نماد مسلمانی نکردیم)</a:t>
            </a:r>
            <a:endParaRPr lang="fa-IR" sz="2100" b="1" dirty="0"/>
          </a:p>
          <a:p>
            <a:pPr marL="109728" indent="0">
              <a:buNone/>
            </a:pPr>
            <a:endParaRPr lang="fa-IR" sz="2000" b="1" dirty="0" smtClean="0"/>
          </a:p>
          <a:p>
            <a:pPr marL="109728" indent="0">
              <a:buNone/>
            </a:pP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(۲) </a:t>
            </a: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فمینیسم و </a:t>
            </a: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اهمیت زن در سده اخیر</a:t>
            </a:r>
          </a:p>
          <a:p>
            <a:pPr marL="109728" indent="0">
              <a:buNone/>
            </a:pPr>
            <a:r>
              <a:rPr lang="fa-IR" sz="2100" b="1" dirty="0"/>
              <a:t> </a:t>
            </a:r>
            <a:r>
              <a:rPr lang="fa-IR" sz="2100" b="1" dirty="0"/>
              <a:t>چون مساله‌ای مربوط به زن است حساسیت‌برانگیز است. </a:t>
            </a:r>
            <a:r>
              <a:rPr lang="fa-IR" sz="2100" b="1" dirty="0" smtClean="0"/>
              <a:t>(در </a:t>
            </a:r>
            <a:r>
              <a:rPr lang="fa-IR" sz="2100" b="1" dirty="0"/>
              <a:t>فلان حمله هوایی، زنان و کودکان کشته شدند؛ </a:t>
            </a:r>
            <a:r>
              <a:rPr lang="fa-IR" sz="2100" b="1" dirty="0" smtClean="0"/>
              <a:t>مردها مهم نیستند!)،</a:t>
            </a:r>
          </a:p>
          <a:p>
            <a:pPr marL="109728" indent="0">
              <a:buNone/>
            </a:pPr>
            <a:r>
              <a:rPr lang="fa-IR" sz="2100" b="1" dirty="0" smtClean="0"/>
              <a:t>نقدی بر فمینیسم: الگوی </a:t>
            </a:r>
            <a:r>
              <a:rPr lang="fa-IR" sz="2100" b="1" dirty="0"/>
              <a:t>مردانه برای </a:t>
            </a:r>
            <a:r>
              <a:rPr lang="fa-IR" sz="2100" b="1" dirty="0" smtClean="0"/>
              <a:t>کنشگری اجتماعی زنان </a:t>
            </a:r>
            <a:r>
              <a:rPr lang="fa-IR" sz="2100" b="1" dirty="0"/>
              <a:t>و حذف هرگونه تمایز </a:t>
            </a:r>
            <a:r>
              <a:rPr lang="fa-IR" sz="2100" b="1" dirty="0" smtClean="0"/>
              <a:t>جنسیتی</a:t>
            </a:r>
          </a:p>
          <a:p>
            <a:pPr marL="109728" indent="0">
              <a:buNone/>
            </a:pPr>
            <a:r>
              <a:rPr lang="fa-IR" sz="2100" b="1" dirty="0" smtClean="0"/>
              <a:t>نگاهی خاص در اسلام: حجاب </a:t>
            </a:r>
            <a:r>
              <a:rPr lang="fa-IR" sz="2100" b="1" dirty="0"/>
              <a:t>از منظر </a:t>
            </a:r>
            <a:r>
              <a:rPr lang="fa-IR" sz="2100" b="1" dirty="0" smtClean="0"/>
              <a:t>عرفانی: امتیاز ویژه زنان در فناء </a:t>
            </a:r>
            <a:r>
              <a:rPr lang="fa-IR" sz="2100" b="1" dirty="0"/>
              <a:t>فی </a:t>
            </a:r>
            <a:r>
              <a:rPr lang="fa-IR" sz="2100" b="1" dirty="0" smtClean="0"/>
              <a:t>الله</a:t>
            </a:r>
            <a:endParaRPr lang="fa-IR" sz="2100" b="1" dirty="0"/>
          </a:p>
          <a:p>
            <a:pPr marL="109728" indent="0">
              <a:buNone/>
            </a:pPr>
            <a:r>
              <a:rPr lang="fa-IR" sz="2100" b="1" dirty="0" smtClean="0">
                <a:solidFill>
                  <a:srgbClr val="FF0000"/>
                </a:solidFill>
              </a:rPr>
              <a:t>ثمره </a:t>
            </a:r>
            <a:r>
              <a:rPr lang="fa-IR" sz="2100" b="1" dirty="0">
                <a:solidFill>
                  <a:srgbClr val="FF0000"/>
                </a:solidFill>
              </a:rPr>
              <a:t>بحث: </a:t>
            </a:r>
            <a:endParaRPr lang="fa-IR" sz="2100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sz="2100" b="1" dirty="0" smtClean="0"/>
              <a:t>(تقویت هویتی در عصر جدید) الگوی </a:t>
            </a:r>
            <a:r>
              <a:rPr lang="fa-IR" sz="2100" b="1" dirty="0"/>
              <a:t>کنشگری ویژه زنان</a:t>
            </a:r>
            <a:endParaRPr lang="fa-IR" sz="2100" b="1" dirty="0"/>
          </a:p>
          <a:p>
            <a:pPr marL="624078" indent="-514350">
              <a:buAutoNum type="arabicPeriod"/>
            </a:pPr>
            <a:endParaRPr lang="fa-IR" b="1" dirty="0"/>
          </a:p>
          <a:p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88105"/>
          </a:xfrm>
        </p:spPr>
        <p:txBody>
          <a:bodyPr>
            <a:noAutofit/>
          </a:bodyPr>
          <a:lstStyle/>
          <a:p>
            <a:pPr marL="109728" algn="ctr"/>
            <a:r>
              <a:rPr lang="fa-IR" sz="2800" dirty="0" smtClean="0">
                <a:solidFill>
                  <a:srgbClr val="FF0000"/>
                </a:solidFill>
              </a:rPr>
              <a:t>وضعیت </a:t>
            </a:r>
            <a:r>
              <a:rPr lang="fa-IR" sz="2800" dirty="0">
                <a:solidFill>
                  <a:srgbClr val="FF0000"/>
                </a:solidFill>
              </a:rPr>
              <a:t>حجاب در </a:t>
            </a:r>
            <a:r>
              <a:rPr lang="fa-IR" sz="2800" dirty="0" smtClean="0">
                <a:solidFill>
                  <a:srgbClr val="FF0000"/>
                </a:solidFill>
              </a:rPr>
              <a:t>حال:</a:t>
            </a:r>
            <a:br>
              <a:rPr lang="fa-IR" sz="2800" dirty="0" smtClean="0">
                <a:solidFill>
                  <a:srgbClr val="FF0000"/>
                </a:solidFill>
              </a:rPr>
            </a:br>
            <a:r>
              <a:rPr lang="fa-IR" sz="3200" dirty="0">
                <a:solidFill>
                  <a:srgbClr val="FF0000"/>
                </a:solidFill>
              </a:rPr>
              <a:t>امروزه دست کم از چند زاویه اهمیت خاص </a:t>
            </a:r>
            <a:r>
              <a:rPr lang="fa-IR" sz="3200" dirty="0" smtClean="0">
                <a:solidFill>
                  <a:srgbClr val="FF0000"/>
                </a:solidFill>
              </a:rPr>
              <a:t>دارد (۱)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8110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5954"/>
            <a:ext cx="10972800" cy="548204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a-IR" sz="2600" b="1" dirty="0" smtClean="0">
                <a:solidFill>
                  <a:srgbClr val="FF0000"/>
                </a:solidFill>
              </a:rPr>
              <a:t>ب</a:t>
            </a:r>
            <a:r>
              <a:rPr lang="fa-IR" sz="2600" b="1" dirty="0" smtClean="0">
                <a:solidFill>
                  <a:srgbClr val="FF0000"/>
                </a:solidFill>
              </a:rPr>
              <a:t>. </a:t>
            </a:r>
            <a:r>
              <a:rPr lang="fa-IR" sz="2600" b="1" dirty="0" smtClean="0">
                <a:solidFill>
                  <a:srgbClr val="FF0000"/>
                </a:solidFill>
              </a:rPr>
              <a:t>تثبیت عفت</a:t>
            </a:r>
          </a:p>
          <a:p>
            <a:pPr marL="109728" indent="0">
              <a:buNone/>
            </a:pP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(۳) وقوع در عصر برهنگی و انقلاب جنسی</a:t>
            </a:r>
          </a:p>
          <a:p>
            <a:pPr marL="109728" indent="0">
              <a:buNone/>
            </a:pPr>
            <a:r>
              <a:rPr lang="fa-IR" sz="2100" b="1" dirty="0"/>
              <a:t>فرهنگ </a:t>
            </a:r>
            <a:r>
              <a:rPr lang="fa-IR" sz="2100" b="1" dirty="0"/>
              <a:t>جهانی پوشش تا قبل از انقلاب </a:t>
            </a:r>
            <a:r>
              <a:rPr lang="fa-IR" sz="2100" b="1" dirty="0"/>
              <a:t>جنسی، مقابله </a:t>
            </a:r>
            <a:r>
              <a:rPr lang="fa-IR" sz="2100" b="1" dirty="0"/>
              <a:t>مسلمین با انقلاب </a:t>
            </a:r>
            <a:r>
              <a:rPr lang="fa-IR" sz="2100" b="1" dirty="0"/>
              <a:t>جنسی، </a:t>
            </a:r>
            <a:r>
              <a:rPr lang="fa-IR" sz="2100" b="1" dirty="0" smtClean="0"/>
              <a:t>حجاب</a:t>
            </a:r>
            <a:r>
              <a:rPr lang="fa-IR" sz="2100" b="1" dirty="0"/>
              <a:t>:</a:t>
            </a:r>
            <a:r>
              <a:rPr lang="fa-IR" sz="2100" b="1" dirty="0" smtClean="0"/>
              <a:t> </a:t>
            </a:r>
            <a:r>
              <a:rPr lang="fa-IR" sz="2100" b="1" dirty="0"/>
              <a:t>پشتوانه حیا</a:t>
            </a:r>
          </a:p>
          <a:p>
            <a:pPr marL="109728" indent="0">
              <a:buNone/>
            </a:pPr>
            <a:r>
              <a:rPr lang="fa-IR" sz="2100" b="1" dirty="0">
                <a:solidFill>
                  <a:srgbClr val="FF0000"/>
                </a:solidFill>
              </a:rPr>
              <a:t>ثمره </a:t>
            </a:r>
            <a:r>
              <a:rPr lang="fa-IR" sz="2100" b="1" dirty="0" smtClean="0">
                <a:solidFill>
                  <a:srgbClr val="FF0000"/>
                </a:solidFill>
              </a:rPr>
              <a:t>بحث: </a:t>
            </a:r>
            <a:r>
              <a:rPr lang="fa-IR" sz="2100" b="1" dirty="0"/>
              <a:t>(حفظ مرز عفت</a:t>
            </a:r>
            <a:r>
              <a:rPr lang="fa-IR" sz="2100" b="1" dirty="0" smtClean="0"/>
              <a:t>) </a:t>
            </a:r>
            <a:r>
              <a:rPr lang="fa-IR" sz="2100" b="1" dirty="0"/>
              <a:t>مرزبندی دربرابر جریان برهنگی عمومی و عواقب آن (عادی و قانونی و معروف شدن فحشاء</a:t>
            </a:r>
            <a:r>
              <a:rPr lang="fa-IR" sz="2100" b="1" dirty="0"/>
              <a:t>!)</a:t>
            </a:r>
          </a:p>
          <a:p>
            <a:pPr marL="109728" indent="0">
              <a:buNone/>
            </a:pPr>
            <a:endParaRPr lang="fa-IR" sz="1600" b="1" dirty="0"/>
          </a:p>
          <a:p>
            <a:pPr marL="109728" indent="0">
              <a:buNone/>
            </a:pP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۴) وقوع </a:t>
            </a: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در زمان سیطره نظام </a:t>
            </a: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سرمایه‌داری</a:t>
            </a:r>
          </a:p>
          <a:p>
            <a:pPr marL="109728" indent="0">
              <a:buNone/>
            </a:pPr>
            <a:r>
              <a:rPr lang="fa-IR" sz="2100" b="1" dirty="0"/>
              <a:t>تبدیل هر چیزی به </a:t>
            </a:r>
            <a:r>
              <a:rPr lang="fa-IR" sz="2100" b="1" dirty="0"/>
              <a:t>سرمایه در نظام </a:t>
            </a:r>
            <a:r>
              <a:rPr lang="fa-IR" sz="2100" b="1" dirty="0"/>
              <a:t>سرمایه‌داری </a:t>
            </a:r>
            <a:r>
              <a:rPr lang="fa-IR" sz="2100" b="1" dirty="0"/>
              <a:t>و بی ارزش شدن </a:t>
            </a:r>
            <a:r>
              <a:rPr lang="fa-IR" sz="2100" b="1" dirty="0"/>
              <a:t>انسانیت، سرمایه </a:t>
            </a:r>
            <a:r>
              <a:rPr lang="fa-IR" sz="2100" b="1" dirty="0"/>
              <a:t>جنسی</a:t>
            </a:r>
          </a:p>
          <a:p>
            <a:pPr marL="109728" indent="0">
              <a:buNone/>
            </a:pPr>
            <a:r>
              <a:rPr lang="fa-IR" sz="2100" b="1" dirty="0">
                <a:solidFill>
                  <a:srgbClr val="FF0000"/>
                </a:solidFill>
              </a:rPr>
              <a:t>ثمره </a:t>
            </a:r>
            <a:r>
              <a:rPr lang="fa-IR" sz="2100" b="1" dirty="0">
                <a:solidFill>
                  <a:srgbClr val="FF0000"/>
                </a:solidFill>
              </a:rPr>
              <a:t>بحث</a:t>
            </a:r>
            <a:r>
              <a:rPr lang="fa-IR" sz="2100" b="1" dirty="0" smtClean="0">
                <a:solidFill>
                  <a:srgbClr val="FF0000"/>
                </a:solidFill>
              </a:rPr>
              <a:t>: </a:t>
            </a:r>
            <a:r>
              <a:rPr lang="fa-IR" sz="2100" b="1" dirty="0" smtClean="0"/>
              <a:t>(</a:t>
            </a:r>
            <a:r>
              <a:rPr lang="fa-IR" sz="2100" b="1" dirty="0"/>
              <a:t>حفظ مرز </a:t>
            </a:r>
            <a:r>
              <a:rPr lang="fa-IR" sz="2100" b="1" dirty="0"/>
              <a:t>عفت</a:t>
            </a:r>
            <a:r>
              <a:rPr lang="fa-IR" sz="2100" b="1" dirty="0" smtClean="0"/>
              <a:t>) </a:t>
            </a:r>
            <a:r>
              <a:rPr lang="fa-IR" sz="2100" b="1" dirty="0"/>
              <a:t>اختیار سرمایه جنسی خویش فقط برای خود زن باشد، زنی که ارزش خود را می‌داند.</a:t>
            </a:r>
          </a:p>
          <a:p>
            <a:pPr marL="109728" indent="0" algn="ctr">
              <a:buNone/>
            </a:pPr>
            <a:r>
              <a:rPr lang="fa-IR" sz="2600" b="1" dirty="0">
                <a:solidFill>
                  <a:srgbClr val="FF0000"/>
                </a:solidFill>
              </a:rPr>
              <a:t>جمع‌بندی</a:t>
            </a:r>
          </a:p>
          <a:p>
            <a:pPr marL="109728" indent="0">
              <a:buNone/>
            </a:pPr>
            <a:r>
              <a:rPr lang="fa-IR" sz="2100" b="1" dirty="0"/>
              <a:t>۱- حجاب </a:t>
            </a:r>
            <a:r>
              <a:rPr lang="fa-IR" sz="2100" b="1" dirty="0"/>
              <a:t>نماد مسلمانی </a:t>
            </a:r>
            <a:r>
              <a:rPr lang="fa-IR" sz="2100" b="1" dirty="0"/>
              <a:t>شده و حافظ عفت است.</a:t>
            </a:r>
          </a:p>
          <a:p>
            <a:pPr marL="109728" indent="0">
              <a:buNone/>
            </a:pPr>
            <a:r>
              <a:rPr lang="fa-IR" sz="2100" b="1" dirty="0"/>
              <a:t> </a:t>
            </a:r>
            <a:r>
              <a:rPr lang="fa-IR" sz="2100" b="1" dirty="0"/>
              <a:t>۲- حجاب مدل کنشگری خاص برای زن ایجاد </a:t>
            </a:r>
            <a:r>
              <a:rPr lang="fa-IR" sz="2100" b="1" dirty="0"/>
              <a:t>می‌کند.</a:t>
            </a:r>
            <a:endParaRPr lang="fa-IR" sz="2100" b="1" dirty="0"/>
          </a:p>
          <a:p>
            <a:pPr marL="624078" indent="-514350">
              <a:buAutoNum type="arabicPeriod"/>
            </a:pPr>
            <a:endParaRPr lang="fa-IR" b="1" dirty="0"/>
          </a:p>
          <a:p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14232"/>
          </a:xfrm>
        </p:spPr>
        <p:txBody>
          <a:bodyPr>
            <a:noAutofit/>
          </a:bodyPr>
          <a:lstStyle/>
          <a:p>
            <a:pPr marL="109728" algn="ctr"/>
            <a:r>
              <a:rPr lang="fa-IR" sz="2400" dirty="0" smtClean="0">
                <a:solidFill>
                  <a:srgbClr val="FF0000"/>
                </a:solidFill>
              </a:rPr>
              <a:t>وضعیت </a:t>
            </a:r>
            <a:r>
              <a:rPr lang="fa-IR" sz="2400" dirty="0">
                <a:solidFill>
                  <a:srgbClr val="FF0000"/>
                </a:solidFill>
              </a:rPr>
              <a:t>حجاب در </a:t>
            </a:r>
            <a:r>
              <a:rPr lang="fa-IR" sz="2400" dirty="0" smtClean="0">
                <a:solidFill>
                  <a:srgbClr val="FF0000"/>
                </a:solidFill>
              </a:rPr>
              <a:t>حال:</a:t>
            </a:r>
            <a:br>
              <a:rPr lang="fa-IR" sz="2400" dirty="0" smtClean="0">
                <a:solidFill>
                  <a:srgbClr val="FF0000"/>
                </a:solidFill>
              </a:rPr>
            </a:br>
            <a:r>
              <a:rPr lang="fa-IR" sz="2800" dirty="0">
                <a:solidFill>
                  <a:srgbClr val="FF0000"/>
                </a:solidFill>
              </a:rPr>
              <a:t>امروزه دست کم از چند زاویه اهمیت خاص </a:t>
            </a:r>
            <a:r>
              <a:rPr lang="fa-IR" sz="2800" dirty="0" smtClean="0">
                <a:solidFill>
                  <a:srgbClr val="FF0000"/>
                </a:solidFill>
              </a:rPr>
              <a:t>دارد (۲)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281924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5954"/>
            <a:ext cx="10972800" cy="548204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fa-IR" sz="2600" b="1" dirty="0" smtClean="0">
                <a:solidFill>
                  <a:srgbClr val="FF0000"/>
                </a:solidFill>
              </a:rPr>
              <a:t>مروری بر بحث قبل:</a:t>
            </a:r>
          </a:p>
          <a:p>
            <a:pPr marL="109728" indent="0" algn="ctr">
              <a:buNone/>
            </a:pPr>
            <a:r>
              <a:rPr lang="fa-IR" sz="2600" b="1" dirty="0" smtClean="0">
                <a:solidFill>
                  <a:srgbClr val="FF0000"/>
                </a:solidFill>
              </a:rPr>
              <a:t>الف</a:t>
            </a:r>
            <a:r>
              <a:rPr lang="fa-IR" sz="2600" b="1" dirty="0">
                <a:solidFill>
                  <a:srgbClr val="FF0000"/>
                </a:solidFill>
              </a:rPr>
              <a:t>. </a:t>
            </a:r>
            <a:r>
              <a:rPr lang="fa-IR" sz="2600" b="1" dirty="0">
                <a:solidFill>
                  <a:srgbClr val="FF0000"/>
                </a:solidFill>
              </a:rPr>
              <a:t>تثبیت هویت</a:t>
            </a:r>
          </a:p>
          <a:p>
            <a:pPr marL="109728" indent="0">
              <a:buNone/>
            </a:pP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۱) نماد تصویری: وقوع در عصر تصویر جهان (هایدگر)</a:t>
            </a:r>
          </a:p>
          <a:p>
            <a:pPr marL="109728" indent="0">
              <a:buNone/>
            </a:pP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۲) فمینیسم و اهمیت زن در سده اخیر</a:t>
            </a:r>
          </a:p>
          <a:p>
            <a:pPr marL="109728" indent="0" algn="ctr">
              <a:buNone/>
            </a:pPr>
            <a:r>
              <a:rPr lang="fa-IR" sz="2600" b="1" dirty="0" smtClean="0">
                <a:solidFill>
                  <a:srgbClr val="FF0000"/>
                </a:solidFill>
              </a:rPr>
              <a:t>ب</a:t>
            </a:r>
            <a:r>
              <a:rPr lang="fa-IR" sz="2600" b="1" dirty="0" smtClean="0">
                <a:solidFill>
                  <a:srgbClr val="FF0000"/>
                </a:solidFill>
              </a:rPr>
              <a:t>. </a:t>
            </a:r>
            <a:r>
              <a:rPr lang="fa-IR" sz="2600" b="1" dirty="0" smtClean="0">
                <a:solidFill>
                  <a:srgbClr val="FF0000"/>
                </a:solidFill>
              </a:rPr>
              <a:t>تثبیت عفت</a:t>
            </a:r>
          </a:p>
          <a:p>
            <a:pPr marL="109728" indent="0">
              <a:buNone/>
            </a:pP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(۳) وقوع در عصر برهنگی و انقلاب جنسی</a:t>
            </a:r>
          </a:p>
          <a:p>
            <a:pPr marL="109728" indent="0">
              <a:buNone/>
            </a:pP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۴) وقوع </a:t>
            </a:r>
            <a:r>
              <a:rPr lang="fa-IR" sz="2300" b="1" dirty="0">
                <a:solidFill>
                  <a:schemeClr val="accent6">
                    <a:lumMod val="75000"/>
                  </a:schemeClr>
                </a:solidFill>
              </a:rPr>
              <a:t>در زمان سیطره نظام </a:t>
            </a: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سرمایه‌داری</a:t>
            </a:r>
          </a:p>
          <a:p>
            <a:pPr marL="109728" indent="0">
              <a:buNone/>
            </a:pPr>
            <a:endParaRPr lang="fa-IR" sz="23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r>
              <a:rPr lang="fa-IR" sz="2600" b="1" dirty="0" smtClean="0">
                <a:solidFill>
                  <a:srgbClr val="FF0000"/>
                </a:solidFill>
              </a:rPr>
              <a:t>جمع‌بندی</a:t>
            </a:r>
            <a:endParaRPr lang="fa-IR" sz="2600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sz="2100" b="1" dirty="0"/>
              <a:t>۱- حجاب </a:t>
            </a:r>
            <a:r>
              <a:rPr lang="fa-IR" sz="2100" b="1" dirty="0"/>
              <a:t>نماد مسلمانی </a:t>
            </a:r>
            <a:r>
              <a:rPr lang="fa-IR" sz="2100" b="1" dirty="0"/>
              <a:t>شده و حافظ عفت است</a:t>
            </a:r>
            <a:r>
              <a:rPr lang="fa-IR" sz="2100" b="1" dirty="0" smtClean="0"/>
              <a:t>. موارد (۱) و (۳) </a:t>
            </a:r>
          </a:p>
          <a:p>
            <a:pPr marL="109728" indent="0">
              <a:buNone/>
            </a:pPr>
            <a:r>
              <a:rPr lang="fa-IR" sz="2100" b="1" dirty="0" smtClean="0">
                <a:solidFill>
                  <a:srgbClr val="FF0000"/>
                </a:solidFill>
              </a:rPr>
              <a:t>نتیجه: </a:t>
            </a:r>
            <a:r>
              <a:rPr lang="fa-IR" sz="2100" b="1" dirty="0" smtClean="0"/>
              <a:t>وظیفه داریم بر آن اصرار داشته باشیم.</a:t>
            </a:r>
          </a:p>
          <a:p>
            <a:pPr marL="109728" indent="0">
              <a:buNone/>
            </a:pPr>
            <a:endParaRPr lang="fa-IR" sz="2100" b="1" dirty="0"/>
          </a:p>
          <a:p>
            <a:pPr marL="109728" indent="0">
              <a:buNone/>
            </a:pPr>
            <a:r>
              <a:rPr lang="fa-IR" sz="2100" b="1" dirty="0"/>
              <a:t> </a:t>
            </a:r>
            <a:r>
              <a:rPr lang="fa-IR" sz="2100" b="1" dirty="0"/>
              <a:t>۲- حجاب مدل کنشگری خاص برای زن ایجاد </a:t>
            </a:r>
            <a:r>
              <a:rPr lang="fa-IR" sz="2100" b="1" dirty="0"/>
              <a:t>می‌کند</a:t>
            </a:r>
            <a:r>
              <a:rPr lang="fa-IR" sz="2100" b="1" dirty="0" smtClean="0"/>
              <a:t>. موارد (۲) و (۴)</a:t>
            </a:r>
          </a:p>
          <a:p>
            <a:pPr marL="109728" indent="0">
              <a:buNone/>
            </a:pPr>
            <a:r>
              <a:rPr lang="fa-IR" sz="2100" b="1" dirty="0" smtClean="0">
                <a:solidFill>
                  <a:srgbClr val="FF0000"/>
                </a:solidFill>
              </a:rPr>
              <a:t>نتیجه: </a:t>
            </a:r>
            <a:r>
              <a:rPr lang="fa-IR" sz="2100" b="1" dirty="0" smtClean="0"/>
              <a:t>علاوه بر وظیفه، ظرفیتی می‌دهد که با حجاب حمله کنیم، نه دفاع.</a:t>
            </a:r>
            <a:endParaRPr lang="fa-IR" sz="2100" b="1" dirty="0"/>
          </a:p>
          <a:p>
            <a:pPr marL="624078" indent="-514350">
              <a:buAutoNum type="arabicPeriod"/>
            </a:pPr>
            <a:endParaRPr lang="fa-IR" b="1" dirty="0"/>
          </a:p>
          <a:p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14232"/>
          </a:xfrm>
        </p:spPr>
        <p:txBody>
          <a:bodyPr>
            <a:noAutofit/>
          </a:bodyPr>
          <a:lstStyle/>
          <a:p>
            <a:pPr marL="109728" algn="ctr"/>
            <a:r>
              <a:rPr lang="fa-IR" sz="2400" dirty="0" smtClean="0">
                <a:solidFill>
                  <a:srgbClr val="FF0000"/>
                </a:solidFill>
              </a:rPr>
              <a:t>وضعیت </a:t>
            </a:r>
            <a:r>
              <a:rPr lang="fa-IR" sz="2400" dirty="0">
                <a:solidFill>
                  <a:srgbClr val="FF0000"/>
                </a:solidFill>
              </a:rPr>
              <a:t>حجاب در </a:t>
            </a:r>
            <a:r>
              <a:rPr lang="fa-IR" sz="2400" dirty="0" smtClean="0">
                <a:solidFill>
                  <a:srgbClr val="FF0000"/>
                </a:solidFill>
              </a:rPr>
              <a:t>حال:</a:t>
            </a:r>
            <a:br>
              <a:rPr lang="fa-IR" sz="2400" dirty="0" smtClean="0">
                <a:solidFill>
                  <a:srgbClr val="FF0000"/>
                </a:solidFill>
              </a:rPr>
            </a:br>
            <a:r>
              <a:rPr lang="fa-IR" sz="2800" dirty="0">
                <a:solidFill>
                  <a:srgbClr val="FF0000"/>
                </a:solidFill>
              </a:rPr>
              <a:t>امروزه دست کم از چند زاویه اهمیت خاص </a:t>
            </a:r>
            <a:r>
              <a:rPr lang="fa-IR" sz="2800" dirty="0" smtClean="0">
                <a:solidFill>
                  <a:srgbClr val="FF0000"/>
                </a:solidFill>
              </a:rPr>
              <a:t>دارد (۳)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153495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5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8"/>
            <a:ext cx="10972800" cy="530292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b="1" dirty="0" smtClean="0"/>
              <a:t>اگر طبق نگاه هویتی تمدنی‌ای که ارائه شد حجاب یک ضرورت جدی در عصر حاضر است، </a:t>
            </a:r>
          </a:p>
          <a:p>
            <a:pPr marL="109728" indent="0">
              <a:buNone/>
            </a:pPr>
            <a:r>
              <a:rPr lang="fa-IR" b="1" dirty="0" smtClean="0"/>
              <a:t>برای </a:t>
            </a:r>
            <a:r>
              <a:rPr lang="fa-IR" b="1" dirty="0"/>
              <a:t>حل معضل بی‌حجابی و بدحجابی چه کنیم؟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 smtClean="0">
                <a:solidFill>
                  <a:srgbClr val="C00000"/>
                </a:solidFill>
              </a:rPr>
              <a:t>الف. در </a:t>
            </a:r>
            <a:r>
              <a:rPr lang="fa-IR" b="1" dirty="0">
                <a:solidFill>
                  <a:srgbClr val="C00000"/>
                </a:solidFill>
              </a:rPr>
              <a:t>افق </a:t>
            </a:r>
            <a:r>
              <a:rPr lang="fa-IR" b="1" dirty="0" smtClean="0">
                <a:solidFill>
                  <a:srgbClr val="C00000"/>
                </a:solidFill>
              </a:rPr>
              <a:t>فرهنگ و کنشگران</a:t>
            </a:r>
          </a:p>
          <a:p>
            <a:pPr marL="109728" indent="0">
              <a:buNone/>
            </a:pPr>
            <a:r>
              <a:rPr lang="fa-IR" b="1" dirty="0" smtClean="0"/>
              <a:t>لزوم </a:t>
            </a:r>
            <a:r>
              <a:rPr lang="fa-IR" b="1" dirty="0"/>
              <a:t>تزریق معنای مناسب و اصلاح معنی نامناسب از </a:t>
            </a:r>
            <a:r>
              <a:rPr lang="fa-IR" b="1" dirty="0" smtClean="0"/>
              <a:t>حجاب</a:t>
            </a:r>
          </a:p>
          <a:p>
            <a:pPr marL="109728" indent="0">
              <a:buNone/>
            </a:pPr>
            <a:endParaRPr lang="fa-IR" b="1" dirty="0"/>
          </a:p>
          <a:p>
            <a:pPr marL="109728" indent="0">
              <a:buNone/>
            </a:pPr>
            <a:r>
              <a:rPr lang="fa-IR" b="1" dirty="0" smtClean="0">
                <a:solidFill>
                  <a:srgbClr val="C00000"/>
                </a:solidFill>
              </a:rPr>
              <a:t>ب. در </a:t>
            </a:r>
            <a:r>
              <a:rPr lang="fa-IR" b="1" dirty="0">
                <a:solidFill>
                  <a:srgbClr val="C00000"/>
                </a:solidFill>
              </a:rPr>
              <a:t>افق </a:t>
            </a:r>
            <a:r>
              <a:rPr lang="fa-IR" b="1" dirty="0" smtClean="0">
                <a:solidFill>
                  <a:srgbClr val="C00000"/>
                </a:solidFill>
              </a:rPr>
              <a:t>ساختارها</a:t>
            </a:r>
          </a:p>
          <a:p>
            <a:pPr marL="109728" indent="0">
              <a:buNone/>
            </a:pPr>
            <a:r>
              <a:rPr lang="fa-IR" b="1" dirty="0" smtClean="0"/>
              <a:t>فهم صحیح از ماهیت </a:t>
            </a:r>
            <a:r>
              <a:rPr lang="fa-IR" b="1" dirty="0"/>
              <a:t>قانون و قانون‌گذاری </a:t>
            </a:r>
            <a:r>
              <a:rPr lang="fa-IR" b="1" dirty="0" smtClean="0"/>
              <a:t>در این عرصه</a:t>
            </a:r>
          </a:p>
          <a:p>
            <a:pPr marL="109728" indent="0">
              <a:buNone/>
            </a:pPr>
            <a:endParaRPr lang="fa-IR" b="1" dirty="0"/>
          </a:p>
          <a:p>
            <a:pPr marL="109728" indent="0">
              <a:buNone/>
            </a:pPr>
            <a:r>
              <a:rPr lang="fa-IR" b="1" dirty="0" smtClean="0">
                <a:solidFill>
                  <a:srgbClr val="C00000"/>
                </a:solidFill>
              </a:rPr>
              <a:t>ج. در </a:t>
            </a:r>
            <a:r>
              <a:rPr lang="fa-IR" b="1" dirty="0">
                <a:solidFill>
                  <a:srgbClr val="C00000"/>
                </a:solidFill>
              </a:rPr>
              <a:t>افق </a:t>
            </a:r>
            <a:r>
              <a:rPr lang="fa-IR" b="1" dirty="0" smtClean="0">
                <a:solidFill>
                  <a:srgbClr val="C00000"/>
                </a:solidFill>
              </a:rPr>
              <a:t>واقعیت عینی</a:t>
            </a:r>
          </a:p>
          <a:p>
            <a:pPr marL="109728" indent="0">
              <a:buNone/>
            </a:pPr>
            <a:r>
              <a:rPr lang="fa-IR" b="1" dirty="0" smtClean="0"/>
              <a:t>درک حجاب در نسبت با عفت و حفظ بنیاد خانواده</a:t>
            </a:r>
            <a:endParaRPr lang="fa-IR" b="1" dirty="0"/>
          </a:p>
          <a:p>
            <a:pPr marL="109728" indent="0">
              <a:buNone/>
            </a:pP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وضعیت حجاب در آینده</a:t>
            </a:r>
            <a:endParaRPr lang="fa-I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78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8"/>
            <a:ext cx="10972800" cy="5108007"/>
          </a:xfrm>
          <a:noFill/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fa-IR" b="1" dirty="0" smtClean="0">
                <a:solidFill>
                  <a:srgbClr val="C00000"/>
                </a:solidFill>
              </a:rPr>
              <a:t>لزوم </a:t>
            </a:r>
            <a:r>
              <a:rPr lang="fa-IR" b="1" dirty="0">
                <a:solidFill>
                  <a:srgbClr val="C00000"/>
                </a:solidFill>
              </a:rPr>
              <a:t>تزریق </a:t>
            </a:r>
            <a:r>
              <a:rPr lang="fa-IR" b="1" dirty="0" smtClean="0">
                <a:solidFill>
                  <a:srgbClr val="C00000"/>
                </a:solidFill>
              </a:rPr>
              <a:t>اصلاح و ارتقای معنای حجاب</a:t>
            </a:r>
          </a:p>
          <a:p>
            <a:pPr marL="109728" indent="0">
              <a:buNone/>
            </a:pPr>
            <a:r>
              <a:rPr lang="fa-IR" b="1" dirty="0" smtClean="0"/>
              <a:t>تاکنون مهمترین معنایی که برای حجاب ارائه شده: صیانت (حجاب مصونیت است نه محدودیت)</a:t>
            </a:r>
            <a:endParaRPr lang="fa-IR" b="1" dirty="0"/>
          </a:p>
          <a:p>
            <a:pPr marL="109728" indent="0">
              <a:buNone/>
            </a:pPr>
            <a:r>
              <a:rPr lang="fa-IR" sz="2400" b="1" dirty="0" smtClean="0"/>
              <a:t>کارکرد این مفهوم در افق فردی است </a:t>
            </a:r>
            <a:r>
              <a:rPr lang="fa-IR" sz="2000" b="1" dirty="0" smtClean="0"/>
              <a:t>(شهید مطهری زمانی که حکومت اسلامی نبود این را مطرح کرد)</a:t>
            </a:r>
          </a:p>
          <a:p>
            <a:pPr marL="109728" indent="0">
              <a:buNone/>
            </a:pPr>
            <a:endParaRPr lang="fa-IR" sz="20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C00000"/>
                </a:solidFill>
              </a:rPr>
              <a:t>معنای مثبت آن (قبل </a:t>
            </a:r>
            <a:r>
              <a:rPr lang="fa-IR" b="1" dirty="0">
                <a:solidFill>
                  <a:srgbClr val="C00000"/>
                </a:solidFill>
              </a:rPr>
              <a:t>و ابتدای </a:t>
            </a:r>
            <a:r>
              <a:rPr lang="fa-IR" b="1" dirty="0" smtClean="0">
                <a:solidFill>
                  <a:srgbClr val="C00000"/>
                </a:solidFill>
              </a:rPr>
              <a:t>انقلاب): </a:t>
            </a:r>
          </a:p>
          <a:p>
            <a:pPr marL="109728" indent="0" algn="ctr">
              <a:buNone/>
            </a:pPr>
            <a:r>
              <a:rPr lang="fa-IR" b="1" dirty="0" smtClean="0"/>
              <a:t>مبارز و انقلابی، طرفدار نظام اسلامی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 smtClean="0">
                <a:solidFill>
                  <a:srgbClr val="C00000"/>
                </a:solidFill>
              </a:rPr>
              <a:t>معانی منفی‌ آن (قبل </a:t>
            </a:r>
            <a:r>
              <a:rPr lang="fa-IR" b="1" dirty="0">
                <a:solidFill>
                  <a:srgbClr val="C00000"/>
                </a:solidFill>
              </a:rPr>
              <a:t>و بعد </a:t>
            </a:r>
            <a:r>
              <a:rPr lang="fa-IR" b="1" dirty="0" smtClean="0">
                <a:solidFill>
                  <a:srgbClr val="C00000"/>
                </a:solidFill>
              </a:rPr>
              <a:t>از انقلاب): </a:t>
            </a:r>
          </a:p>
          <a:p>
            <a:pPr marL="109728" indent="0">
              <a:buNone/>
            </a:pPr>
            <a:r>
              <a:rPr lang="fa-IR" b="1" dirty="0" smtClean="0"/>
              <a:t>امل </a:t>
            </a:r>
            <a:r>
              <a:rPr lang="fa-IR" b="1" dirty="0"/>
              <a:t>و عقب‌مانده بودن؛ متحجر و خشکه مقدس بودن؛ ابزاری برای </a:t>
            </a:r>
            <a:r>
              <a:rPr lang="fa-IR" b="1" dirty="0" smtClean="0"/>
              <a:t>پیمودن پلکان قدرت؛ </a:t>
            </a:r>
            <a:r>
              <a:rPr lang="fa-IR" b="1" dirty="0"/>
              <a:t>مدافع </a:t>
            </a:r>
            <a:r>
              <a:rPr lang="fa-IR" b="1" dirty="0" smtClean="0"/>
              <a:t>رژیم و وضع موجود</a:t>
            </a:r>
          </a:p>
          <a:p>
            <a:pPr>
              <a:buFont typeface="Wingdings" panose="05000000000000000000" pitchFamily="2" charset="2"/>
              <a:buChar char="q"/>
            </a:pPr>
            <a:endParaRPr lang="fa-IR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a-IR" b="1" dirty="0" smtClean="0">
                <a:solidFill>
                  <a:srgbClr val="C00000"/>
                </a:solidFill>
              </a:rPr>
              <a:t>معنای جذابتر و برتری که امروزه باید ترویج دهیم: </a:t>
            </a:r>
          </a:p>
          <a:p>
            <a:pPr marL="109728" indent="0" algn="l">
              <a:buNone/>
            </a:pPr>
            <a:r>
              <a:rPr lang="fa-IR" sz="35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کنشگری زن مسلمان </a:t>
            </a:r>
            <a:r>
              <a:rPr lang="fa-IR" sz="2800" b="1" dirty="0" smtClean="0"/>
              <a:t>(با توجه به چهار دلیل ناظر به اهمیت یافتن آن)</a:t>
            </a:r>
          </a:p>
          <a:p>
            <a:pPr marL="109728" indent="0">
              <a:buNone/>
            </a:pPr>
            <a:endParaRPr lang="fa-IR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وضعیت حجاب در آینده:</a:t>
            </a:r>
            <a:b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dirty="0">
                <a:solidFill>
                  <a:srgbClr val="C00000"/>
                </a:solidFill>
              </a:rPr>
              <a:t>الف. در افق فرهنگ و </a:t>
            </a:r>
            <a:r>
              <a:rPr lang="fa-IR" dirty="0" smtClean="0">
                <a:solidFill>
                  <a:srgbClr val="C00000"/>
                </a:solidFill>
              </a:rPr>
              <a:t>کنشگران</a:t>
            </a:r>
            <a:endParaRPr lang="fa-I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2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7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25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8"/>
            <a:ext cx="10972800" cy="5108007"/>
          </a:xfrm>
          <a:noFill/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b="1" dirty="0" smtClean="0"/>
              <a:t>دو نکته مهم:</a:t>
            </a:r>
          </a:p>
          <a:p>
            <a:pPr marL="109728" indent="0">
              <a:buNone/>
            </a:pPr>
            <a:r>
              <a:rPr lang="fa-IR" b="1" dirty="0" smtClean="0"/>
              <a:t>۱) ظرفیتهای این معنا که برای تمدن غربی نگران‌کننده است:</a:t>
            </a:r>
          </a:p>
          <a:p>
            <a:pPr marL="109728" indent="0">
              <a:buNone/>
            </a:pPr>
            <a:r>
              <a:rPr lang="fa-IR" b="1" dirty="0" smtClean="0">
                <a:solidFill>
                  <a:srgbClr val="00B050"/>
                </a:solidFill>
              </a:rPr>
              <a:t>زنانه است: </a:t>
            </a:r>
            <a:r>
              <a:rPr lang="fa-IR" b="1" dirty="0" smtClean="0"/>
              <a:t>غلبه بر الگوی فمینیستی </a:t>
            </a:r>
            <a:r>
              <a:rPr lang="fa-IR" b="1" dirty="0"/>
              <a:t>برای کنشگری زن</a:t>
            </a:r>
          </a:p>
          <a:p>
            <a:pPr marL="109728" indent="0">
              <a:buNone/>
            </a:pPr>
            <a:r>
              <a:rPr lang="fa-IR" b="1" dirty="0" smtClean="0">
                <a:solidFill>
                  <a:srgbClr val="00B050"/>
                </a:solidFill>
              </a:rPr>
              <a:t>انسانی است و زن را به پدیده جنسی فرونمی‌کاهد: </a:t>
            </a:r>
            <a:r>
              <a:rPr lang="fa-IR" b="1" dirty="0" smtClean="0"/>
              <a:t>غلبه بر الگوی سرمایه‌داری برای کنشگری زن</a:t>
            </a:r>
          </a:p>
          <a:p>
            <a:pPr marL="109728" indent="0" algn="ctr">
              <a:buNone/>
            </a:pPr>
            <a:r>
              <a:rPr lang="fa-I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 حجاب می‌توانیم به تمدن جدید را در عرصه جایگاه زن به چالش بکشیم</a:t>
            </a:r>
          </a:p>
          <a:p>
            <a:pPr marL="109728" indent="0">
              <a:buNone/>
            </a:pPr>
            <a:endParaRPr lang="fa-IR" b="1" dirty="0"/>
          </a:p>
          <a:p>
            <a:pPr marL="109728" indent="0">
              <a:buNone/>
            </a:pPr>
            <a:r>
              <a:rPr lang="fa-IR" b="1" dirty="0" smtClean="0"/>
              <a:t>۲) اگر کنشگری انسان جدی گرفته شود، احساس مسئولیت جدی می‌شود؛ آنگاه</a:t>
            </a:r>
          </a:p>
          <a:p>
            <a:pPr marL="109728" indent="0">
              <a:buNone/>
            </a:pPr>
            <a:r>
              <a:rPr lang="fa-IR" b="1" dirty="0" smtClean="0">
                <a:solidFill>
                  <a:srgbClr val="00B050"/>
                </a:solidFill>
              </a:rPr>
              <a:t>امر به معروف و نهی از منکر </a:t>
            </a:r>
            <a:r>
              <a:rPr lang="fa-IR" b="1" dirty="0" smtClean="0"/>
              <a:t>(که وظیفه انسان مسئول است) مهمترین راهکار گسترش حجاب در افق فرهنگی است؛</a:t>
            </a:r>
          </a:p>
          <a:p>
            <a:pPr marL="109728" indent="0">
              <a:buNone/>
            </a:pPr>
            <a:r>
              <a:rPr lang="fa-IR" b="1" dirty="0" smtClean="0"/>
              <a:t>لیکن قطعا امر به معروف باید با لحاظ معنای صحیح حجاب باشد:</a:t>
            </a:r>
          </a:p>
          <a:p>
            <a:pPr marL="109728" indent="0" algn="ctr">
              <a:buNone/>
            </a:pPr>
            <a:r>
              <a:rPr lang="fa-I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 مدار حفظ احترام و شخصیت و کرامت زن؛ نه توهین به او </a:t>
            </a:r>
            <a:endParaRPr lang="fa-I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وضعیت حجاب در آینده:</a:t>
            </a:r>
            <a:b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dirty="0">
                <a:solidFill>
                  <a:srgbClr val="C00000"/>
                </a:solidFill>
              </a:rPr>
              <a:t>الف. در افق فرهنگ و </a:t>
            </a:r>
            <a:r>
              <a:rPr lang="fa-IR" dirty="0" smtClean="0">
                <a:solidFill>
                  <a:srgbClr val="C00000"/>
                </a:solidFill>
              </a:rPr>
              <a:t>کنشگران</a:t>
            </a:r>
            <a:endParaRPr lang="fa-I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3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3791" y="1802675"/>
            <a:ext cx="9919821" cy="285471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a-IR" sz="6000" dirty="0">
                <a:solidFill>
                  <a:schemeClr val="accent6"/>
                </a:solidFill>
                <a:cs typeface="B Davat" panose="00000400000000000000" pitchFamily="2" charset="-78"/>
              </a:rPr>
              <a:t>رَبِّ اشْرَحْ لي‏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صَدْری وَ </a:t>
            </a:r>
            <a:r>
              <a:rPr lang="fa-IR" sz="6000" dirty="0">
                <a:solidFill>
                  <a:schemeClr val="accent6"/>
                </a:solidFill>
                <a:cs typeface="B Davat" panose="00000400000000000000" pitchFamily="2" charset="-78"/>
              </a:rPr>
              <a:t>يَسِّرْ لىِ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أَمْرِى</a:t>
            </a:r>
            <a:r>
              <a:rPr lang="en-US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وَ </a:t>
            </a:r>
            <a:r>
              <a:rPr lang="fa-IR" sz="6000" dirty="0">
                <a:solidFill>
                  <a:schemeClr val="accent6"/>
                </a:solidFill>
                <a:cs typeface="B Davat" panose="00000400000000000000" pitchFamily="2" charset="-78"/>
              </a:rPr>
              <a:t>احْلُلْ عُقْدَةً مِنْ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لِسَانىِ</a:t>
            </a:r>
            <a:r>
              <a:rPr lang="en-US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يَفْقَهُواْ قَوْلىِ</a:t>
            </a:r>
            <a:endParaRPr lang="en-US" sz="6000" dirty="0">
              <a:solidFill>
                <a:schemeClr val="accent6"/>
              </a:solidFill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71873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83463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fa-IR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 smtClean="0"/>
              <a:t>مقدماتی درباره مساله حجاب و ماهیت قانون و قانون‌گذاری </a:t>
            </a:r>
          </a:p>
          <a:p>
            <a:pPr marL="946404" lvl="2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b="1" dirty="0"/>
              <a:t>بیان </a:t>
            </a:r>
            <a:r>
              <a:rPr lang="fa-IR" b="1" dirty="0" smtClean="0"/>
              <a:t>مساله، اهمیت آن، و میدان بازی</a:t>
            </a:r>
            <a:endParaRPr lang="fa-IR" b="1" dirty="0"/>
          </a:p>
          <a:p>
            <a:pPr marL="946404" lvl="2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b="1" dirty="0" smtClean="0"/>
              <a:t>اصطلاحات قانون، اعتبار، قانون حقوقی</a:t>
            </a:r>
          </a:p>
          <a:p>
            <a:pPr marL="946404" lvl="2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b="1" dirty="0" smtClean="0"/>
              <a:t>چگونگی وضع قانون</a:t>
            </a:r>
          </a:p>
          <a:p>
            <a:pPr marL="946404" lvl="2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b="1" dirty="0" smtClean="0"/>
              <a:t>راههای نقد یک قانون</a:t>
            </a:r>
          </a:p>
          <a:p>
            <a:pPr>
              <a:buFont typeface="Wingdings" panose="05000000000000000000" pitchFamily="2" charset="2"/>
              <a:buChar char="q"/>
            </a:pPr>
            <a:endParaRPr lang="fa-IR" b="1" dirty="0" smtClean="0"/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a-IR" b="1" dirty="0" smtClean="0"/>
              <a:t>دو رویکرد کلان در خصوص معیار و مبنای قانون‌گذاری در جامعه </a:t>
            </a:r>
          </a:p>
          <a:p>
            <a:pPr marL="889254" lvl="2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a-IR" sz="1800" b="1" dirty="0" smtClean="0"/>
              <a:t>اختیار: حق آزادی (لیبرالیسم)</a:t>
            </a:r>
          </a:p>
          <a:p>
            <a:pPr marL="889254" lvl="2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a-IR" sz="1800" b="1" dirty="0" smtClean="0"/>
              <a:t>رشد: حق انسانیت و کرامت انسانی (اسلام)</a:t>
            </a:r>
          </a:p>
          <a:p>
            <a:pPr>
              <a:buFont typeface="Wingdings" panose="05000000000000000000" pitchFamily="2" charset="2"/>
              <a:buChar char="q"/>
            </a:pPr>
            <a:endParaRPr lang="fa-IR" sz="24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 smtClean="0"/>
              <a:t>حکم </a:t>
            </a:r>
            <a:r>
              <a:rPr lang="fa-IR" b="1" dirty="0"/>
              <a:t>حجاب در اسلام و </a:t>
            </a:r>
            <a:r>
              <a:rPr lang="fa-IR" b="1" dirty="0" smtClean="0"/>
              <a:t>اقتضائات </a:t>
            </a:r>
            <a:r>
              <a:rPr lang="fa-IR" b="1" dirty="0"/>
              <a:t>قانون شدن آن در </a:t>
            </a:r>
            <a:r>
              <a:rPr lang="fa-IR" b="1" dirty="0" smtClean="0"/>
              <a:t>جامعه اسلامی </a:t>
            </a: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654" y="290146"/>
            <a:ext cx="11535508" cy="112749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solidFill>
                  <a:schemeClr val="accent6">
                    <a:lumMod val="75000"/>
                  </a:schemeClr>
                </a:solidFill>
              </a:rPr>
              <a:t>وضعیت حجاب در آینده</a:t>
            </a:r>
            <a:br>
              <a:rPr lang="fa-I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sz="3600" dirty="0">
                <a:solidFill>
                  <a:srgbClr val="C00000"/>
                </a:solidFill>
              </a:rPr>
              <a:t>ب. در افق </a:t>
            </a:r>
            <a:r>
              <a:rPr lang="fa-IR" sz="3600" dirty="0" smtClean="0">
                <a:solidFill>
                  <a:srgbClr val="C00000"/>
                </a:solidFill>
              </a:rPr>
              <a:t>ساختارها (</a:t>
            </a:r>
            <a:r>
              <a:rPr lang="fa-IR" sz="3600" dirty="0">
                <a:solidFill>
                  <a:srgbClr val="C00000"/>
                </a:solidFill>
              </a:rPr>
              <a:t>قوانین</a:t>
            </a:r>
            <a:r>
              <a:rPr lang="fa-IR" sz="3600" dirty="0" smtClean="0">
                <a:solidFill>
                  <a:srgbClr val="C00000"/>
                </a:solidFill>
              </a:rPr>
              <a:t>): فهم </a:t>
            </a:r>
            <a:r>
              <a:rPr lang="fa-IR" sz="3600" dirty="0">
                <a:solidFill>
                  <a:srgbClr val="C00000"/>
                </a:solidFill>
              </a:rPr>
              <a:t>صحیح از ماهیت قانون و قانون‌گذاری در این </a:t>
            </a:r>
            <a:r>
              <a:rPr lang="fa-IR" sz="3600" dirty="0" smtClean="0">
                <a:solidFill>
                  <a:srgbClr val="C00000"/>
                </a:solidFill>
              </a:rPr>
              <a:t>عرصه</a:t>
            </a:r>
            <a:endParaRPr lang="fa-I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435531" y="4193175"/>
            <a:ext cx="339634" cy="261259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3435531" y="1976898"/>
            <a:ext cx="339634" cy="247668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Left Arrow 5">
            <a:hlinkClick r:id="rId3" action="ppaction://hlinksldjump"/>
          </p:cNvPr>
          <p:cNvSpPr/>
          <p:nvPr/>
        </p:nvSpPr>
        <p:spPr>
          <a:xfrm>
            <a:off x="3435531" y="5573483"/>
            <a:ext cx="339634" cy="261259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752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7638"/>
            <a:ext cx="12192000" cy="5370024"/>
          </a:xfrm>
          <a:noFill/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fa-IR" sz="2400" b="1" dirty="0" smtClean="0">
                <a:solidFill>
                  <a:srgbClr val="FF0000"/>
                </a:solidFill>
              </a:rPr>
              <a:t>تذکر: </a:t>
            </a:r>
            <a:r>
              <a:rPr lang="fa-IR" sz="2400" b="1" dirty="0" smtClean="0"/>
              <a:t>حسن </a:t>
            </a:r>
            <a:r>
              <a:rPr lang="fa-IR" sz="2400" b="1" dirty="0" smtClean="0"/>
              <a:t>السؤال نصف الجواب (اشاره‌ای به خطر مغالطه سوال مرکب</a:t>
            </a:r>
            <a:r>
              <a:rPr lang="fa-IR" sz="2400" b="1" dirty="0" smtClean="0"/>
              <a:t>)</a:t>
            </a:r>
          </a:p>
          <a:p>
            <a:pPr marL="109728" indent="0">
              <a:buNone/>
            </a:pPr>
            <a:r>
              <a:rPr lang="fa-IR" sz="2400" b="1" dirty="0" smtClean="0">
                <a:solidFill>
                  <a:srgbClr val="FF0000"/>
                </a:solidFill>
              </a:rPr>
              <a:t>طرح </a:t>
            </a:r>
            <a:r>
              <a:rPr lang="fa-IR" sz="2400" b="1" dirty="0" smtClean="0">
                <a:solidFill>
                  <a:srgbClr val="FF0000"/>
                </a:solidFill>
              </a:rPr>
              <a:t>غلط مساله:</a:t>
            </a:r>
          </a:p>
          <a:p>
            <a:r>
              <a:rPr lang="fa-IR" sz="2400" b="1" dirty="0" smtClean="0"/>
              <a:t>آیا </a:t>
            </a:r>
            <a:r>
              <a:rPr lang="fa-IR" sz="2400" b="1" dirty="0" smtClean="0"/>
              <a:t>طرفدار حجاب اجباری باشیم یا مخالف آن؟ (سوء استفاده از کلمه «اجبار») </a:t>
            </a:r>
            <a:r>
              <a:rPr lang="fa-IR" sz="2000" b="1" dirty="0" smtClean="0"/>
              <a:t>(تفصیل آن در: </a:t>
            </a:r>
            <a:r>
              <a:rPr lang="fa-IR" sz="2000" b="1" dirty="0" smtClean="0">
                <a:hlinkClick r:id="rId2"/>
              </a:rPr>
              <a:t>مناظره سوزنچی با زمانیان</a:t>
            </a:r>
            <a:r>
              <a:rPr lang="fa-IR" sz="2000" b="1" dirty="0" smtClean="0"/>
              <a:t>)</a:t>
            </a:r>
            <a:endParaRPr lang="fa-IR" sz="2400" b="1" dirty="0" smtClean="0"/>
          </a:p>
          <a:p>
            <a:r>
              <a:rPr lang="fa-IR" sz="2400" b="1" dirty="0" smtClean="0"/>
              <a:t>آیا </a:t>
            </a:r>
            <a:r>
              <a:rPr lang="fa-IR" sz="2400" b="1" dirty="0" smtClean="0"/>
              <a:t>حجاب مخالف آزادی نیست؟ (پیشفرض قابل مناقشه: تقدم آزادی بر هر قانونی) </a:t>
            </a:r>
            <a:r>
              <a:rPr lang="fa-IR" sz="2000" b="1" dirty="0" smtClean="0"/>
              <a:t>(تفصیل آن در: </a:t>
            </a:r>
            <a:r>
              <a:rPr lang="fa-IR" sz="2000" b="1" dirty="0" smtClean="0">
                <a:hlinkClick r:id="rId3"/>
              </a:rPr>
              <a:t>حجاب و آزادی زن</a:t>
            </a:r>
            <a:r>
              <a:rPr lang="fa-IR" sz="2000" b="1" dirty="0" smtClean="0"/>
              <a:t>)</a:t>
            </a:r>
          </a:p>
          <a:p>
            <a:endParaRPr lang="fa-IR" sz="2400" b="1" dirty="0" smtClean="0"/>
          </a:p>
          <a:p>
            <a:pPr marL="109728" indent="0">
              <a:buNone/>
            </a:pPr>
            <a:r>
              <a:rPr lang="fa-IR" sz="2400" b="1" dirty="0" smtClean="0">
                <a:solidFill>
                  <a:srgbClr val="FF0000"/>
                </a:solidFill>
              </a:rPr>
              <a:t>طرح </a:t>
            </a:r>
            <a:r>
              <a:rPr lang="fa-IR" sz="2400" b="1" dirty="0">
                <a:solidFill>
                  <a:srgbClr val="FF0000"/>
                </a:solidFill>
              </a:rPr>
              <a:t>صحیح </a:t>
            </a:r>
            <a:r>
              <a:rPr lang="fa-IR" sz="2400" b="1" dirty="0" smtClean="0">
                <a:solidFill>
                  <a:srgbClr val="FF0000"/>
                </a:solidFill>
              </a:rPr>
              <a:t>مساله</a:t>
            </a:r>
          </a:p>
          <a:p>
            <a:pPr marL="109728" indent="0">
              <a:buNone/>
            </a:pPr>
            <a:r>
              <a:rPr lang="fa-IR" sz="2400" b="1" dirty="0" smtClean="0"/>
              <a:t>آیا </a:t>
            </a:r>
            <a:r>
              <a:rPr lang="fa-IR" sz="2400" b="1" dirty="0"/>
              <a:t>حجابی که در اسلام برای زنان مطرح شده، رواست که تبدیل به قانون رسمی در جامعه شود</a:t>
            </a:r>
            <a:r>
              <a:rPr lang="fa-IR" sz="2400" b="1" dirty="0" smtClean="0"/>
              <a:t>؟</a:t>
            </a:r>
          </a:p>
          <a:p>
            <a:pPr marL="109728" indent="0">
              <a:buNone/>
            </a:pPr>
            <a:endParaRPr lang="fa-IR" sz="2400" b="1" dirty="0" smtClean="0"/>
          </a:p>
          <a:p>
            <a:pPr marL="109728" indent="0">
              <a:buNone/>
            </a:pPr>
            <a:r>
              <a:rPr lang="fa-IR" sz="2400" b="1" dirty="0" smtClean="0">
                <a:solidFill>
                  <a:srgbClr val="FF0000"/>
                </a:solidFill>
              </a:rPr>
              <a:t>نکته</a:t>
            </a:r>
            <a:endParaRPr lang="fa-IR" sz="2400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sz="2400" b="1" dirty="0"/>
              <a:t>حجاب اسلامی زنان، کار خوبی است (قانون منع حجاب، نارواست)؛ بحث بر سر الزام قانونی است. </a:t>
            </a:r>
            <a:endParaRPr lang="fa-IR" sz="1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1. بیان </a:t>
            </a:r>
            <a:r>
              <a:rPr lang="fa-IR" dirty="0" smtClean="0"/>
              <a:t>مساله (حجاب در افق قانون)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9901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50422"/>
            <a:ext cx="10972800" cy="425687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fa-IR" sz="2800" b="1" dirty="0" smtClean="0">
                <a:solidFill>
                  <a:srgbClr val="C00000"/>
                </a:solidFill>
              </a:rPr>
              <a:t>تذکری برای </a:t>
            </a:r>
            <a:r>
              <a:rPr lang="fa-IR" sz="2800" b="1" dirty="0">
                <a:solidFill>
                  <a:srgbClr val="C00000"/>
                </a:solidFill>
              </a:rPr>
              <a:t>کسی که غربزده است </a:t>
            </a:r>
            <a:r>
              <a:rPr lang="fa-IR" sz="2100" b="1" dirty="0"/>
              <a:t>(یعنی فقط باید غربی‌ها کاری انجام داده باشند تا درستی آن کار را بپذیرد) </a:t>
            </a:r>
            <a:endParaRPr lang="fa-IR" sz="2100" b="1" dirty="0" smtClean="0"/>
          </a:p>
          <a:p>
            <a:pPr marL="109728" indent="0">
              <a:buNone/>
            </a:pPr>
            <a:endParaRPr lang="fa-IR" sz="2800" b="1" dirty="0"/>
          </a:p>
          <a:p>
            <a:pPr marL="109728" indent="0">
              <a:buNone/>
            </a:pPr>
            <a:r>
              <a:rPr lang="fa-IR" sz="2800" b="1" dirty="0" smtClean="0"/>
              <a:t>در </a:t>
            </a:r>
            <a:r>
              <a:rPr lang="fa-IR" sz="2800" b="1" dirty="0"/>
              <a:t>غرب برای «نحوه پوشش انسان»ها قانون دارند، چرا ما نداشته باشیم؟</a:t>
            </a:r>
          </a:p>
          <a:p>
            <a:pPr marL="109728" indent="0">
              <a:buNone/>
            </a:pPr>
            <a:endParaRPr lang="fa-IR" sz="2800" b="1" dirty="0" smtClean="0"/>
          </a:p>
          <a:p>
            <a:pPr marL="109728" indent="0">
              <a:buNone/>
            </a:pPr>
            <a:r>
              <a:rPr lang="fa-IR" sz="2400" b="1" dirty="0" smtClean="0"/>
              <a:t>الف</a:t>
            </a:r>
            <a:r>
              <a:rPr lang="fa-IR" sz="2400" b="1" dirty="0"/>
              <a:t>. </a:t>
            </a:r>
            <a:r>
              <a:rPr lang="fa-IR" sz="2400" b="1" dirty="0">
                <a:solidFill>
                  <a:srgbClr val="C00000"/>
                </a:solidFill>
              </a:rPr>
              <a:t>قانون </a:t>
            </a:r>
            <a:r>
              <a:rPr lang="fa-IR" sz="2400" b="1" dirty="0" smtClean="0">
                <a:solidFill>
                  <a:srgbClr val="C00000"/>
                </a:solidFill>
              </a:rPr>
              <a:t>ایجابی: </a:t>
            </a:r>
            <a:r>
              <a:rPr lang="fa-IR" sz="2400" b="1" dirty="0" smtClean="0"/>
              <a:t>کلمات </a:t>
            </a:r>
            <a:r>
              <a:rPr lang="en-US" sz="2400" b="1" dirty="0">
                <a:hlinkClick r:id="rId2"/>
              </a:rPr>
              <a:t>Sagging</a:t>
            </a:r>
            <a:r>
              <a:rPr lang="fa-IR" sz="2400" b="1" dirty="0"/>
              <a:t> </a:t>
            </a:r>
            <a:r>
              <a:rPr lang="fa-IR" sz="2400" b="1" dirty="0" smtClean="0"/>
              <a:t>یا </a:t>
            </a:r>
            <a:r>
              <a:rPr lang="en-US" sz="2400" b="1" dirty="0">
                <a:hlinkClick r:id="rId3"/>
              </a:rPr>
              <a:t>Whale tail</a:t>
            </a:r>
            <a:r>
              <a:rPr lang="fa-IR" sz="2400" b="1" dirty="0">
                <a:hlinkClick r:id="rId3"/>
              </a:rPr>
              <a:t> </a:t>
            </a:r>
            <a:r>
              <a:rPr lang="fa-IR" sz="2400" b="1" dirty="0" smtClean="0"/>
              <a:t>یا </a:t>
            </a:r>
            <a:r>
              <a:rPr lang="en-US" sz="2400" b="1" dirty="0">
                <a:hlinkClick r:id="rId4"/>
              </a:rPr>
              <a:t>Dress </a:t>
            </a:r>
            <a:r>
              <a:rPr lang="en-US" sz="2400" b="1" dirty="0" smtClean="0">
                <a:hlinkClick r:id="rId4"/>
              </a:rPr>
              <a:t>code</a:t>
            </a:r>
            <a:r>
              <a:rPr lang="fa-IR" sz="2400" b="1" dirty="0" smtClean="0"/>
              <a:t> </a:t>
            </a:r>
            <a:r>
              <a:rPr lang="fa-IR" sz="2400" b="1" dirty="0" smtClean="0"/>
              <a:t>را </a:t>
            </a:r>
            <a:r>
              <a:rPr lang="fa-IR" sz="2400" b="1" dirty="0"/>
              <a:t>جستجو کنید ببینید چه قوانینی </a:t>
            </a:r>
            <a:r>
              <a:rPr lang="fa-IR" sz="2400" b="1" dirty="0" smtClean="0"/>
              <a:t>گذاشته‌اند؟</a:t>
            </a:r>
            <a:endParaRPr lang="fa-IR" sz="2400" b="1" dirty="0"/>
          </a:p>
          <a:p>
            <a:pPr marL="109728" indent="0">
              <a:buNone/>
            </a:pPr>
            <a:endParaRPr lang="fa-IR" sz="2400" b="1" dirty="0" smtClean="0"/>
          </a:p>
          <a:p>
            <a:pPr marL="109728" indent="0">
              <a:buNone/>
            </a:pPr>
            <a:r>
              <a:rPr lang="fa-IR" sz="2400" b="1" dirty="0" smtClean="0"/>
              <a:t>ب</a:t>
            </a:r>
            <a:r>
              <a:rPr lang="fa-IR" sz="2400" b="1" dirty="0"/>
              <a:t>. </a:t>
            </a:r>
            <a:r>
              <a:rPr lang="fa-IR" sz="2400" b="1" dirty="0">
                <a:solidFill>
                  <a:srgbClr val="C00000"/>
                </a:solidFill>
              </a:rPr>
              <a:t>قانون </a:t>
            </a:r>
            <a:r>
              <a:rPr lang="fa-IR" sz="2400" b="1" dirty="0" smtClean="0">
                <a:solidFill>
                  <a:srgbClr val="C00000"/>
                </a:solidFill>
              </a:rPr>
              <a:t>سلبی: </a:t>
            </a:r>
            <a:r>
              <a:rPr lang="fa-IR" sz="2400" b="1" dirty="0"/>
              <a:t>منع حجاب اسلامی در خیلی از کشورهای </a:t>
            </a:r>
            <a:r>
              <a:rPr lang="fa-IR" sz="2400" b="1" dirty="0" smtClean="0"/>
              <a:t>غربی</a:t>
            </a:r>
          </a:p>
          <a:p>
            <a:pPr marL="109728" indent="0">
              <a:buNone/>
            </a:pPr>
            <a:endParaRPr lang="fa-IR" sz="2200" b="1" dirty="0" smtClean="0"/>
          </a:p>
          <a:p>
            <a:pPr marL="109728" indent="0">
              <a:buNone/>
            </a:pPr>
            <a:endParaRPr lang="fa-IR" sz="2200" b="1" dirty="0" smtClean="0"/>
          </a:p>
          <a:p>
            <a:pPr marL="109728" indent="0">
              <a:buNone/>
            </a:pPr>
            <a:endParaRPr lang="fa-IR" sz="2400" b="1" dirty="0"/>
          </a:p>
          <a:p>
            <a:pPr marL="109728" indent="0">
              <a:buNone/>
            </a:pPr>
            <a:r>
              <a:rPr lang="fa-IR" sz="2800" b="1" dirty="0" smtClean="0">
                <a:solidFill>
                  <a:srgbClr val="FF0000"/>
                </a:solidFill>
              </a:rPr>
              <a:t>اما ثمره مهم بحث حاضر</a:t>
            </a:r>
          </a:p>
          <a:p>
            <a:pPr marL="109728" indent="0">
              <a:buNone/>
            </a:pPr>
            <a:endParaRPr lang="fa-IR" sz="2800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</a:rPr>
              <a:t>بهانه‌ای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</a:rPr>
              <a:t>برای فهم نسبت احکام اسلام و قوانین حقوقی رسمی (نسبت شریعت و حکومت)</a:t>
            </a:r>
          </a:p>
          <a:p>
            <a:pPr marL="109728" indent="0">
              <a:buNone/>
            </a:pPr>
            <a:endParaRPr lang="fa-IR" sz="2400" b="1" dirty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475785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۲.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میدان بازی </a:t>
            </a:r>
            <a:b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</a:rPr>
              <a:t>(مقلد </a:t>
            </a:r>
            <a:r>
              <a:rPr lang="fa-IR" sz="2800" dirty="0">
                <a:solidFill>
                  <a:schemeClr val="accent6">
                    <a:lumMod val="75000"/>
                  </a:schemeClr>
                </a:solidFill>
              </a:rPr>
              <a:t>فرهنگ غرب باشیم، </a:t>
            </a: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</a:rPr>
              <a:t>یا </a:t>
            </a:r>
            <a:r>
              <a:rPr lang="fa-IR" sz="2800" dirty="0">
                <a:solidFill>
                  <a:schemeClr val="accent6">
                    <a:lumMod val="75000"/>
                  </a:schemeClr>
                </a:solidFill>
              </a:rPr>
              <a:t>خودمان تشخیص </a:t>
            </a: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</a:rPr>
              <a:t>دهیم؟!)</a:t>
            </a:r>
            <a:endParaRPr lang="fa-I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32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2777"/>
            <a:ext cx="10972800" cy="5865223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fa-IR" sz="3100" b="1" dirty="0" smtClean="0"/>
              <a:t>الف. قانون: تفکیک قانون حقیقی و قانون اعتباری</a:t>
            </a:r>
            <a:endParaRPr lang="fa-IR" sz="3100" b="1" dirty="0"/>
          </a:p>
          <a:p>
            <a:pPr marL="109728" indent="0">
              <a:buNone/>
            </a:pPr>
            <a:endParaRPr lang="fa-IR" sz="2400" b="1" dirty="0" smtClean="0">
              <a:solidFill>
                <a:schemeClr val="accent6"/>
              </a:solidFill>
            </a:endParaRPr>
          </a:p>
          <a:p>
            <a:pPr marL="109728" indent="0">
              <a:buNone/>
            </a:pPr>
            <a:r>
              <a:rPr lang="fa-IR" sz="3100" b="1" dirty="0" smtClean="0">
                <a:solidFill>
                  <a:schemeClr val="accent6"/>
                </a:solidFill>
              </a:rPr>
              <a:t>قانون حقیقی: </a:t>
            </a:r>
            <a:r>
              <a:rPr lang="fa-IR" sz="3100" b="1" dirty="0" smtClean="0"/>
              <a:t>(گزارش از یک نسبت در متن واقعیت)</a:t>
            </a:r>
          </a:p>
          <a:p>
            <a:pPr marL="109728" indent="0">
              <a:buNone/>
            </a:pPr>
            <a:r>
              <a:rPr lang="fa-IR" sz="2600" dirty="0" smtClean="0"/>
              <a:t>اگر آب در فشار یک اتمسفر صد درجه حرارت ببیند، می‌جوشد.</a:t>
            </a:r>
          </a:p>
          <a:p>
            <a:pPr marL="109728" indent="0">
              <a:buNone/>
            </a:pPr>
            <a:r>
              <a:rPr lang="fa-IR" sz="2600" dirty="0" smtClean="0"/>
              <a:t>در صورت ثابت بودن سایر عوامل</a:t>
            </a:r>
            <a:r>
              <a:rPr lang="fa-IR" sz="2600" dirty="0"/>
              <a:t>، </a:t>
            </a:r>
            <a:r>
              <a:rPr lang="fa-IR" sz="2600" dirty="0" smtClean="0"/>
              <a:t>هر </a:t>
            </a:r>
            <a:r>
              <a:rPr lang="fa-IR" sz="2600" dirty="0"/>
              <a:t>چه قیمت </a:t>
            </a:r>
            <a:r>
              <a:rPr lang="fa-IR" sz="2600" dirty="0" smtClean="0"/>
              <a:t>یک کالا بالاتر </a:t>
            </a:r>
            <a:r>
              <a:rPr lang="fa-IR" sz="2600" dirty="0"/>
              <a:t>برود، مقدار </a:t>
            </a:r>
            <a:r>
              <a:rPr lang="fa-IR" sz="2600" dirty="0" smtClean="0"/>
              <a:t>تقاضا کمتر می‌شود.</a:t>
            </a:r>
          </a:p>
          <a:p>
            <a:pPr marL="109728" indent="0">
              <a:buNone/>
            </a:pPr>
            <a:endParaRPr lang="fa-IR" sz="2400" dirty="0" smtClean="0">
              <a:solidFill>
                <a:schemeClr val="accent6"/>
              </a:solidFill>
            </a:endParaRPr>
          </a:p>
          <a:p>
            <a:pPr marL="109728" indent="0">
              <a:buNone/>
            </a:pPr>
            <a:r>
              <a:rPr lang="fa-IR" sz="3100" b="1" dirty="0" smtClean="0">
                <a:solidFill>
                  <a:schemeClr val="accent6"/>
                </a:solidFill>
              </a:rPr>
              <a:t>قانون اعتباری: </a:t>
            </a:r>
            <a:r>
              <a:rPr lang="fa-IR" sz="3100" b="1" dirty="0" smtClean="0"/>
              <a:t>(برقراری یک نسبت به اعتبار ما) </a:t>
            </a:r>
            <a:r>
              <a:rPr lang="fa-IR" sz="3100" b="1" dirty="0" smtClean="0">
                <a:solidFill>
                  <a:srgbClr val="FF0000"/>
                </a:solidFill>
              </a:rPr>
              <a:t>(محل بحث ما این دومی است)</a:t>
            </a:r>
          </a:p>
          <a:p>
            <a:pPr marL="109728" indent="0">
              <a:buNone/>
            </a:pPr>
            <a:r>
              <a:rPr lang="fa-IR" sz="2600" dirty="0" smtClean="0"/>
              <a:t>خوردن شراب حرام و ممنوع است!</a:t>
            </a:r>
            <a:endParaRPr lang="fa-IR" sz="2600" dirty="0" smtClean="0"/>
          </a:p>
          <a:p>
            <a:pPr marL="109728" indent="0">
              <a:buNone/>
            </a:pPr>
            <a:r>
              <a:rPr lang="fa-IR" sz="2600" dirty="0" smtClean="0"/>
              <a:t>وقتی قیمت بالا رفت، باید کالای بیشتری تولید کنید!</a:t>
            </a:r>
          </a:p>
          <a:p>
            <a:pPr marL="109728" indent="0">
              <a:buNone/>
            </a:pPr>
            <a:r>
              <a:rPr lang="fa-IR" sz="2600" b="1" dirty="0" smtClean="0">
                <a:solidFill>
                  <a:srgbClr val="FF0000"/>
                </a:solidFill>
              </a:rPr>
              <a:t>سوال: </a:t>
            </a:r>
            <a:r>
              <a:rPr lang="fa-IR" sz="2600" dirty="0" smtClean="0"/>
              <a:t>آیا گزاره «پولی که در ایران، با آن کالا معامله می‌شود ریال است.» اعتباری است یا حقیقی؟</a:t>
            </a:r>
          </a:p>
          <a:p>
            <a:pPr marL="109728" indent="0">
              <a:buNone/>
            </a:pPr>
            <a:endParaRPr lang="fa-IR" b="1" dirty="0"/>
          </a:p>
          <a:p>
            <a:pPr marL="109728" indent="0">
              <a:buNone/>
            </a:pPr>
            <a:r>
              <a:rPr lang="fa-IR" sz="3100" b="1" dirty="0" smtClean="0"/>
              <a:t>ب. اعتبار: تفکیک اعتبار موردی با اعتبارِ قانونی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sz="3100" b="1" dirty="0">
                <a:solidFill>
                  <a:schemeClr val="accent6"/>
                </a:solidFill>
              </a:rPr>
              <a:t>اعتبار موردی</a:t>
            </a:r>
            <a:r>
              <a:rPr lang="fa-IR" sz="3100" b="1" dirty="0" smtClean="0"/>
              <a:t>: </a:t>
            </a:r>
            <a:r>
              <a:rPr lang="fa-IR" sz="2600" dirty="0" smtClean="0"/>
              <a:t>الان باید این غذا را بخورم / فلانی به دو سال زندان </a:t>
            </a:r>
            <a:r>
              <a:rPr lang="fa-IR" sz="2600" dirty="0"/>
              <a:t>محکوم می‌شود</a:t>
            </a:r>
            <a:endParaRPr lang="fa-IR" sz="2600" dirty="0" smtClean="0"/>
          </a:p>
          <a:p>
            <a:pPr marL="109728" indent="0">
              <a:buNone/>
            </a:pPr>
            <a:endParaRPr lang="fa-IR" sz="2600" b="1" dirty="0" smtClean="0">
              <a:solidFill>
                <a:schemeClr val="accent6"/>
              </a:solidFill>
            </a:endParaRPr>
          </a:p>
          <a:p>
            <a:pPr marL="109728" indent="0">
              <a:buNone/>
            </a:pPr>
            <a:r>
              <a:rPr lang="fa-IR" sz="3100" b="1" dirty="0" smtClean="0">
                <a:solidFill>
                  <a:schemeClr val="accent6"/>
                </a:solidFill>
              </a:rPr>
              <a:t>اعتبار </a:t>
            </a:r>
            <a:r>
              <a:rPr lang="fa-IR" sz="3100" b="1" dirty="0">
                <a:solidFill>
                  <a:schemeClr val="accent6"/>
                </a:solidFill>
              </a:rPr>
              <a:t>قانون</a:t>
            </a:r>
            <a:r>
              <a:rPr lang="fa-IR" sz="3100" b="1" dirty="0" smtClean="0"/>
              <a:t>: </a:t>
            </a:r>
            <a:r>
              <a:rPr lang="fa-IR" sz="2600" dirty="0" smtClean="0"/>
              <a:t>هر وقت گرسنه شدم غذا بخورم / هر وقت دلم خواست هرچه دلم خواست </a:t>
            </a:r>
            <a:r>
              <a:rPr lang="fa-IR" sz="2600" u="sng" dirty="0" smtClean="0"/>
              <a:t>می‌توانم</a:t>
            </a:r>
            <a:r>
              <a:rPr lang="fa-IR" sz="2600" dirty="0" smtClean="0"/>
              <a:t> بخورم / هروقت کسی گرسنه شد تا یک ساعت </a:t>
            </a:r>
            <a:r>
              <a:rPr lang="fa-IR" sz="2600" u="sng" dirty="0" smtClean="0"/>
              <a:t>نباید</a:t>
            </a:r>
            <a:r>
              <a:rPr lang="fa-IR" sz="2600" dirty="0" smtClean="0"/>
              <a:t> چیزی نخورد / هر وقت گرسنه شدم و خوردنیِ حلالی پیدا کردم </a:t>
            </a:r>
            <a:r>
              <a:rPr lang="fa-IR" sz="2600" u="sng" dirty="0" smtClean="0"/>
              <a:t>باید</a:t>
            </a:r>
            <a:r>
              <a:rPr lang="fa-IR" sz="2600" dirty="0" smtClean="0"/>
              <a:t> بخورم / اگر خوردنی‌ای حلال بود </a:t>
            </a:r>
            <a:r>
              <a:rPr lang="fa-IR" sz="2600" u="sng" dirty="0" smtClean="0"/>
              <a:t>می‌توانی</a:t>
            </a:r>
            <a:r>
              <a:rPr lang="fa-IR" sz="2600" dirty="0" smtClean="0"/>
              <a:t> بخوری.</a:t>
            </a:r>
          </a:p>
          <a:p>
            <a:pPr marL="109728" indent="0">
              <a:buNone/>
            </a:pPr>
            <a:r>
              <a:rPr lang="fa-IR" b="1" dirty="0" smtClean="0"/>
              <a:t> </a:t>
            </a: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18138"/>
          </a:xfrm>
        </p:spPr>
        <p:txBody>
          <a:bodyPr>
            <a:normAutofit/>
          </a:bodyPr>
          <a:lstStyle/>
          <a:p>
            <a:pPr algn="ctr"/>
            <a:r>
              <a:rPr lang="fa-IR" sz="3100" dirty="0" smtClean="0"/>
              <a:t>۳. </a:t>
            </a:r>
            <a:r>
              <a:rPr lang="fa-IR" sz="3100" dirty="0" smtClean="0"/>
              <a:t>اصطلاحات بحث (قانون، اعتبار)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0641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34910"/>
            <a:ext cx="11211612" cy="5623089"/>
          </a:xfrm>
        </p:spPr>
        <p:txBody>
          <a:bodyPr>
            <a:noAutofit/>
          </a:bodyPr>
          <a:lstStyle/>
          <a:p>
            <a:pPr marL="109728" indent="0" algn="ctr">
              <a:lnSpc>
                <a:spcPct val="120000"/>
              </a:lnSpc>
              <a:buNone/>
            </a:pPr>
            <a:r>
              <a:rPr lang="fa-IR" sz="2000" b="1" dirty="0" smtClean="0"/>
              <a:t>در </a:t>
            </a:r>
            <a:r>
              <a:rPr lang="fa-IR" sz="2000" b="1" dirty="0"/>
              <a:t>جایی که </a:t>
            </a:r>
            <a:r>
              <a:rPr lang="fa-IR" sz="2000" b="1" u="sng" dirty="0"/>
              <a:t>به نظر می‌رسد </a:t>
            </a:r>
            <a:r>
              <a:rPr lang="fa-IR" sz="2000" b="1" dirty="0"/>
              <a:t>یک </a:t>
            </a:r>
            <a:r>
              <a:rPr lang="fa-IR" sz="2000" dirty="0">
                <a:solidFill>
                  <a:srgbClr val="00B0F0"/>
                </a:solidFill>
              </a:rPr>
              <a:t>(یا چند) </a:t>
            </a:r>
            <a:r>
              <a:rPr lang="fa-IR" sz="2000" b="1" dirty="0" smtClean="0"/>
              <a:t>امر، </a:t>
            </a:r>
            <a:r>
              <a:rPr lang="fa-IR" sz="2000" b="1" u="sng" dirty="0"/>
              <a:t>زمینه‌سازِ</a:t>
            </a:r>
            <a:r>
              <a:rPr lang="fa-IR" sz="2000" b="1" dirty="0"/>
              <a:t> وصول </a:t>
            </a:r>
            <a:r>
              <a:rPr lang="fa-IR" sz="2000" dirty="0">
                <a:solidFill>
                  <a:srgbClr val="00B0F0"/>
                </a:solidFill>
              </a:rPr>
              <a:t>(یا: مانعِ) </a:t>
            </a:r>
            <a:r>
              <a:rPr lang="fa-IR" sz="2000" b="1" dirty="0"/>
              <a:t>یک </a:t>
            </a:r>
            <a:r>
              <a:rPr lang="fa-IR" sz="2000" dirty="0">
                <a:solidFill>
                  <a:srgbClr val="00B0F0"/>
                </a:solidFill>
              </a:rPr>
              <a:t>(یا چند) </a:t>
            </a:r>
            <a:r>
              <a:rPr lang="fa-IR" sz="2000" b="1" u="sng" dirty="0"/>
              <a:t>وضعیت مطلوب </a:t>
            </a:r>
            <a:r>
              <a:rPr lang="fa-IR" sz="2000" b="1" dirty="0"/>
              <a:t>می‌باشد </a:t>
            </a:r>
            <a:r>
              <a:rPr lang="fa-IR" sz="2000" dirty="0">
                <a:solidFill>
                  <a:srgbClr val="00B0F0"/>
                </a:solidFill>
              </a:rPr>
              <a:t>(یا ربطی به هم ندارند)، 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2000" b="1" dirty="0" smtClean="0"/>
              <a:t>می‌توان </a:t>
            </a:r>
            <a:r>
              <a:rPr lang="fa-IR" sz="2000" b="1" dirty="0"/>
              <a:t>امر اول را اعتبارِ باید </a:t>
            </a:r>
            <a:r>
              <a:rPr lang="fa-IR" sz="2000" dirty="0">
                <a:solidFill>
                  <a:srgbClr val="00B0F0"/>
                </a:solidFill>
              </a:rPr>
              <a:t>(یا نباید یا جواز) </a:t>
            </a:r>
            <a:r>
              <a:rPr lang="fa-IR" sz="2000" b="1" dirty="0"/>
              <a:t>کرد.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1800" b="1" dirty="0"/>
              <a:t>(این حالت ساده قانون است؛ وگرنه </a:t>
            </a:r>
            <a:r>
              <a:rPr lang="fa-IR" sz="1800" b="1" dirty="0" smtClean="0"/>
              <a:t>قانون‌‌گذاری مکانیسمهای </a:t>
            </a:r>
            <a:r>
              <a:rPr lang="fa-IR" sz="1800" b="1" dirty="0"/>
              <a:t>پیچیده‌تری </a:t>
            </a:r>
            <a:r>
              <a:rPr lang="fa-IR" sz="1800" b="1" dirty="0" smtClean="0"/>
              <a:t>هم دارد؛ ر.ک: مقاله «</a:t>
            </a:r>
            <a:r>
              <a:rPr lang="fa-IR" sz="1800" b="1" dirty="0" smtClean="0">
                <a:hlinkClick r:id="rId2"/>
              </a:rPr>
              <a:t>در باب نسبت فقه و اخلاق</a:t>
            </a:r>
            <a:r>
              <a:rPr lang="fa-IR" sz="1800" b="1" dirty="0" smtClean="0"/>
              <a:t>»)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6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</a:rPr>
              <a:t>در ادامه خواهیم دید که بر همین اساس فوق، مهمترین </a:t>
            </a:r>
            <a:r>
              <a:rPr lang="fa-IR" sz="2400" b="1" dirty="0">
                <a:solidFill>
                  <a:srgbClr val="FF0000"/>
                </a:solidFill>
              </a:rPr>
              <a:t>راههای نقد </a:t>
            </a:r>
            <a:r>
              <a:rPr lang="fa-IR" sz="2400" b="1" dirty="0" smtClean="0">
                <a:solidFill>
                  <a:srgbClr val="FF0000"/>
                </a:solidFill>
              </a:rPr>
              <a:t>قانون عبارت است از:</a:t>
            </a:r>
            <a:endParaRPr lang="fa-IR" sz="2400" b="1" dirty="0">
              <a:solidFill>
                <a:srgbClr val="FF0000"/>
              </a:solidFill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/>
              <a:t>الف. آن امر دوم، مطلوب واقعا مناسبی نبوده است (اشتباه در تشخیص مطلوب حقیقی):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dirty="0"/>
              <a:t>عَسى‏ أَنْ تَكْرَهُوا شَيْئاً وَ هُوَ خَيْرٌ لَكُمْ وَ عَسى‏ أَنْ تُحِبُّوا شَيْئاً وَ هُوَ شَرٌّ لَكُمْ (بقره/216)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8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/>
              <a:t>ب. واقعا </a:t>
            </a:r>
            <a:r>
              <a:rPr lang="fa-IR" sz="2000" b="1" dirty="0"/>
              <a:t>آن امر اول زمینه‌ساز وصول به </a:t>
            </a:r>
            <a:r>
              <a:rPr lang="fa-IR" sz="2000" b="1" dirty="0" smtClean="0"/>
              <a:t>وضع مطلوب نبوده </a:t>
            </a:r>
            <a:r>
              <a:rPr lang="fa-IR" sz="2000" dirty="0">
                <a:solidFill>
                  <a:srgbClr val="00B0F0"/>
                </a:solidFill>
              </a:rPr>
              <a:t>(یا بوده/ یا ربط داشته و مغفول مانده) </a:t>
            </a:r>
            <a:r>
              <a:rPr lang="fa-IR" sz="2000" b="1" dirty="0" smtClean="0"/>
              <a:t>(اشتباه </a:t>
            </a:r>
            <a:r>
              <a:rPr lang="fa-IR" sz="2000" b="1" dirty="0"/>
              <a:t>در تشخیص نسبت دو امر</a:t>
            </a:r>
            <a:r>
              <a:rPr lang="fa-IR" sz="2000" b="1" dirty="0" smtClean="0"/>
              <a:t>):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dirty="0" smtClean="0"/>
              <a:t>وَ </a:t>
            </a:r>
            <a:r>
              <a:rPr lang="fa-IR" sz="1800" dirty="0"/>
              <a:t>لا يَحْسَبَنَّ الَّذينَ يَبْخَلُونَ بِما آتاهُمُ اللَّهُ مِنْ فَضْلِهِ هُوَ خَيْراً لَهُمْ بَلْ هُوَ شَرٌّ لَهُمْ؛ آل عمران/180 </a:t>
            </a:r>
            <a:r>
              <a:rPr lang="fa-IR" sz="1800" dirty="0" smtClean="0"/>
              <a:t>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8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1800" b="1" dirty="0" smtClean="0"/>
              <a:t>ج</a:t>
            </a:r>
            <a:r>
              <a:rPr lang="fa-IR" sz="1800" b="1" dirty="0"/>
              <a:t>. آن امر اول، عوارض دیگری در </a:t>
            </a:r>
            <a:r>
              <a:rPr lang="fa-IR" sz="1800" b="1" dirty="0" smtClean="0"/>
              <a:t>پی دارد (نسبت با </a:t>
            </a:r>
            <a:r>
              <a:rPr lang="fa-IR" sz="1800" b="1" dirty="0"/>
              <a:t>امور </a:t>
            </a:r>
            <a:r>
              <a:rPr lang="fa-IR" sz="1800" b="1" dirty="0" smtClean="0"/>
              <a:t>دیگر) </a:t>
            </a:r>
            <a:r>
              <a:rPr lang="fa-IR" sz="1800" b="1" dirty="0"/>
              <a:t>که در مجموع ضرر این اعتبار بیش از نفع مطلوب مذکور است (غفلت از سایر امور</a:t>
            </a:r>
            <a:r>
              <a:rPr lang="fa-IR" sz="1800" b="1" dirty="0" smtClean="0"/>
              <a:t>)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dirty="0" smtClean="0"/>
              <a:t>قُلْ </a:t>
            </a:r>
            <a:r>
              <a:rPr lang="fa-IR" sz="1800" dirty="0"/>
              <a:t>فيهِما إِثْمٌ كَبيرٌ وَ مَنافِعُ لِلنَّاسِ وَ إِثْمُهُما أَكْبَرُ مِنْ نَفْعِهِما (بقره/219</a:t>
            </a:r>
            <a:r>
              <a:rPr lang="fa-IR" sz="18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100" dirty="0" smtClean="0"/>
              <a:t>۴. </a:t>
            </a:r>
            <a:r>
              <a:rPr lang="fa-IR" sz="3100" dirty="0" smtClean="0"/>
              <a:t>چگونگی وضع </a:t>
            </a:r>
            <a:r>
              <a:rPr lang="fa-IR" sz="3100" dirty="0" smtClean="0"/>
              <a:t>(و نقد) قانون اعتباری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22658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9053" y="867479"/>
            <a:ext cx="11813894" cy="587477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fa-IR" sz="2400" b="1" dirty="0"/>
              <a:t>ج. اخص بودن قانون </a:t>
            </a:r>
            <a:r>
              <a:rPr lang="fa-IR" sz="2400" b="1" dirty="0" smtClean="0"/>
              <a:t>رسمی (قانون حقوقی اجتماعی) </a:t>
            </a:r>
            <a:r>
              <a:rPr lang="fa-IR" sz="2400" b="1" dirty="0"/>
              <a:t>از قانون </a:t>
            </a:r>
            <a:r>
              <a:rPr lang="fa-IR" sz="2400" b="1" dirty="0" smtClean="0"/>
              <a:t>اعتباری</a:t>
            </a:r>
            <a:endParaRPr lang="fa-IR" sz="1600" b="1" dirty="0"/>
          </a:p>
          <a:p>
            <a:pPr marL="109728" indent="0">
              <a:buNone/>
            </a:pPr>
            <a:r>
              <a:rPr lang="fa-IR" sz="2000" b="1" dirty="0"/>
              <a:t>صرف </a:t>
            </a:r>
            <a:r>
              <a:rPr lang="fa-IR" sz="2000" b="1" dirty="0" smtClean="0"/>
              <a:t>ناظر </a:t>
            </a:r>
            <a:r>
              <a:rPr lang="fa-IR" sz="2000" b="1" dirty="0"/>
              <a:t>به دیگران </a:t>
            </a:r>
            <a:r>
              <a:rPr lang="fa-IR" sz="2000" b="1" dirty="0" smtClean="0"/>
              <a:t>بودن، برای اینکه مطلبی، قانون رسمی شود کافی </a:t>
            </a:r>
            <a:r>
              <a:rPr lang="fa-IR" sz="2000" b="1" dirty="0"/>
              <a:t>نیست</a:t>
            </a:r>
            <a:r>
              <a:rPr lang="fa-IR" sz="2000" b="1" dirty="0" smtClean="0"/>
              <a:t>؛ </a:t>
            </a:r>
            <a:r>
              <a:rPr lang="fa-IR" sz="2000" b="1" dirty="0"/>
              <a:t>بلکه باید امکان </a:t>
            </a:r>
            <a:r>
              <a:rPr lang="fa-IR" sz="2000" b="1" dirty="0">
                <a:solidFill>
                  <a:srgbClr val="FF0000"/>
                </a:solidFill>
              </a:rPr>
              <a:t>الزام اجتماعی </a:t>
            </a:r>
            <a:r>
              <a:rPr lang="fa-IR" sz="2000" b="1" dirty="0"/>
              <a:t>و </a:t>
            </a:r>
            <a:r>
              <a:rPr lang="fa-IR" sz="2000" b="1" dirty="0">
                <a:solidFill>
                  <a:srgbClr val="FF0000"/>
                </a:solidFill>
              </a:rPr>
              <a:t>پیگیری حقوقی </a:t>
            </a:r>
            <a:r>
              <a:rPr lang="fa-IR" sz="2000" b="1" dirty="0"/>
              <a:t>هم داشته باشد: </a:t>
            </a:r>
          </a:p>
          <a:p>
            <a:pPr marL="109728" indent="0">
              <a:buNone/>
            </a:pPr>
            <a:r>
              <a:rPr lang="fa-IR" sz="2000" dirty="0"/>
              <a:t>مثلا حرمت غیبت؛ عدم قانون عمومی برای این حرمت، وجود قانون برای افشای اسرار </a:t>
            </a:r>
            <a:r>
              <a:rPr lang="fa-IR" sz="2000" dirty="0" smtClean="0"/>
              <a:t>افراد</a:t>
            </a:r>
            <a:endParaRPr lang="fa-IR" sz="2000" dirty="0"/>
          </a:p>
          <a:p>
            <a:pPr marL="109728" indent="0">
              <a:buNone/>
            </a:pPr>
            <a:r>
              <a:rPr lang="fa-IR" sz="2000" b="1" dirty="0">
                <a:solidFill>
                  <a:srgbClr val="FF0000"/>
                </a:solidFill>
              </a:rPr>
              <a:t>ثمره مهم</a:t>
            </a:r>
          </a:p>
          <a:p>
            <a:r>
              <a:rPr lang="fa-IR" sz="2000" b="1" dirty="0"/>
              <a:t>صرف اینکه چیزی به قانون </a:t>
            </a:r>
            <a:r>
              <a:rPr lang="fa-IR" sz="2000" b="1" dirty="0" smtClean="0"/>
              <a:t>رسمی </a:t>
            </a:r>
            <a:r>
              <a:rPr lang="fa-IR" sz="2000" b="1" dirty="0"/>
              <a:t>تبدیل شد دلیل </a:t>
            </a:r>
            <a:r>
              <a:rPr lang="fa-IR" sz="2000" b="1" dirty="0" smtClean="0"/>
              <a:t>نمی‌شود که </a:t>
            </a:r>
            <a:r>
              <a:rPr lang="fa-IR" sz="2000" b="1" dirty="0"/>
              <a:t>نسبت به قانونی که دارای الزام حقوقی نشده، </a:t>
            </a:r>
            <a:r>
              <a:rPr lang="fa-IR" sz="2000" b="1" dirty="0" smtClean="0"/>
              <a:t>مهمتر </a:t>
            </a:r>
            <a:r>
              <a:rPr lang="fa-IR" sz="2000" b="1" dirty="0" smtClean="0"/>
              <a:t>باشد.</a:t>
            </a:r>
            <a:endParaRPr lang="fa-IR" sz="2000" b="1" dirty="0" smtClean="0"/>
          </a:p>
          <a:p>
            <a:r>
              <a:rPr lang="fa-IR" sz="2000" b="1" dirty="0" smtClean="0"/>
              <a:t>صرف </a:t>
            </a:r>
            <a:r>
              <a:rPr lang="fa-IR" sz="2000" b="1" dirty="0"/>
              <a:t>اینکه مساله رنگ و بوی اخلاقی دارد، دلیل نمی‌شود که «</a:t>
            </a:r>
            <a:r>
              <a:rPr lang="fa-IR" sz="2000" b="1" dirty="0" smtClean="0"/>
              <a:t>نباید </a:t>
            </a:r>
            <a:r>
              <a:rPr lang="fa-IR" sz="2000" b="1" dirty="0"/>
              <a:t>به آن رنگ حقوقی </a:t>
            </a:r>
            <a:r>
              <a:rPr lang="fa-IR" sz="2000" b="1" dirty="0" smtClean="0"/>
              <a:t>داد و رسمی کرد».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2000" b="1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/>
              <a:t>قانون حقوقی رسمی، (قانون همراه با الزام اجتماعی (اجبار بیرونی) و </a:t>
            </a:r>
            <a:r>
              <a:rPr lang="fa-IR" sz="2000" b="1" dirty="0"/>
              <a:t>قابلیت پیگیری حقوقی </a:t>
            </a:r>
            <a:r>
              <a:rPr lang="fa-IR" sz="2000" b="1" dirty="0" smtClean="0"/>
              <a:t>دنیوی) دو حالت دارد: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chemeClr val="accent6"/>
                </a:solidFill>
              </a:rPr>
              <a:t>الف. برداشتن گزینه‌های پیش رو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b="1" dirty="0" smtClean="0"/>
              <a:t> با ایجاد مانع واقعی، امکان انجام کار را سلب می‌کند: مانند فیلترینگ، یا تولید اتومبیلهای برقی که سرعت بیش از 80 ندارد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chemeClr val="accent6"/>
                </a:solidFill>
              </a:rPr>
              <a:t>ب. افزودن گزینه‌های پیش رو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/>
              <a:t>برای انجام (یا ترک) کار، مجازات یا تشویق تعیین می‌کند.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/>
              <a:t>ب.1. مجازات نرم (قوانین مدنی) </a:t>
            </a:r>
            <a:r>
              <a:rPr lang="fa-IR" sz="1800" b="1" dirty="0" smtClean="0"/>
              <a:t>مانند جریمه‌های نقدی برای سرعت غیرمجاز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/>
              <a:t>ب.2. مجازات سخت (قوانین کیفری) </a:t>
            </a:r>
            <a:r>
              <a:rPr lang="fa-IR" sz="1800" b="1" dirty="0"/>
              <a:t>مانند زندان و قصاص در </a:t>
            </a:r>
            <a:r>
              <a:rPr lang="fa-IR" sz="1800" b="1" dirty="0" smtClean="0"/>
              <a:t>سرعت غیرمجازی که منجر به قتل شود</a:t>
            </a:r>
            <a:endParaRPr lang="fa-IR" sz="1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1831"/>
          </a:xfrm>
        </p:spPr>
        <p:txBody>
          <a:bodyPr>
            <a:normAutofit/>
          </a:bodyPr>
          <a:lstStyle/>
          <a:p>
            <a:pPr algn="ctr"/>
            <a:r>
              <a:rPr lang="fa-IR" sz="3100" dirty="0" smtClean="0"/>
              <a:t>ادامه اصطلاحات بحث: قانون </a:t>
            </a:r>
            <a:r>
              <a:rPr lang="fa-IR" sz="3100" dirty="0" smtClean="0"/>
              <a:t>حقوقی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49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72619"/>
            <a:ext cx="10972800" cy="5459107"/>
          </a:xfrm>
        </p:spPr>
        <p:txBody>
          <a:bodyPr>
            <a:normAutofit fontScale="70000" lnSpcReduction="2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3400" b="1" dirty="0" smtClean="0">
                <a:solidFill>
                  <a:srgbClr val="0070C0"/>
                </a:solidFill>
              </a:rPr>
              <a:t>الف. مواردی که درباره هرگونه </a:t>
            </a:r>
            <a:r>
              <a:rPr lang="fa-IR" sz="3400" b="1" dirty="0" smtClean="0">
                <a:solidFill>
                  <a:srgbClr val="0070C0"/>
                </a:solidFill>
              </a:rPr>
              <a:t>قانون اعتباری </a:t>
            </a:r>
            <a:r>
              <a:rPr lang="fa-IR" sz="3400" b="1" dirty="0" smtClean="0">
                <a:solidFill>
                  <a:srgbClr val="0070C0"/>
                </a:solidFill>
              </a:rPr>
              <a:t>مطرح می‌شود </a:t>
            </a:r>
            <a:r>
              <a:rPr lang="fa-IR" sz="3400" b="1" dirty="0" smtClean="0">
                <a:solidFill>
                  <a:srgbClr val="0070C0"/>
                </a:solidFill>
                <a:hlinkClick r:id="rId2" action="ppaction://hlinksldjump"/>
              </a:rPr>
              <a:t>(برگه </a:t>
            </a:r>
            <a:r>
              <a:rPr lang="fa-IR" sz="3400" b="1" dirty="0" smtClean="0">
                <a:solidFill>
                  <a:srgbClr val="0070C0"/>
                </a:solidFill>
                <a:hlinkClick r:id="rId2" action="ppaction://hlinksldjump"/>
              </a:rPr>
              <a:t>۴):</a:t>
            </a:r>
            <a:endParaRPr lang="fa-IR" sz="3400" b="1" dirty="0" smtClean="0">
              <a:solidFill>
                <a:srgbClr val="0070C0"/>
              </a:solidFill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1) مطلوب و حق مورد نظر (= هدفی که قانون تعقیب می‌کند)، مطلوب معتبری نیست </a:t>
            </a:r>
            <a:r>
              <a:rPr lang="fa-IR" sz="2800" b="1" dirty="0"/>
              <a:t>(اشتباه در تشخیص </a:t>
            </a:r>
            <a:r>
              <a:rPr lang="fa-IR" sz="2800" b="1" dirty="0" smtClean="0"/>
              <a:t>«حق»‌ و مطلوب حقیقی)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dirty="0" smtClean="0"/>
              <a:t>مثلا</a:t>
            </a:r>
            <a:r>
              <a:rPr lang="fa-IR" sz="2800" dirty="0"/>
              <a:t>: جواز سقط </a:t>
            </a:r>
            <a:r>
              <a:rPr lang="fa-IR" sz="2800" dirty="0" smtClean="0"/>
              <a:t>جنین [= کشتن انسان بیگناه] به خاطر حق تسلط </a:t>
            </a:r>
            <a:r>
              <a:rPr lang="fa-IR" sz="2800" dirty="0"/>
              <a:t>ز</a:t>
            </a:r>
            <a:r>
              <a:rPr lang="fa-IR" sz="2800" dirty="0" smtClean="0"/>
              <a:t>ن </a:t>
            </a:r>
            <a:r>
              <a:rPr lang="fa-IR" sz="2800" dirty="0"/>
              <a:t>بر بدن </a:t>
            </a:r>
            <a:r>
              <a:rPr lang="fa-IR" sz="2800" dirty="0" smtClean="0"/>
              <a:t>خود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7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2) </a:t>
            </a:r>
            <a:r>
              <a:rPr lang="fa-IR" sz="2800" b="1" dirty="0"/>
              <a:t>این قانون واقعا زمینه‌ساز وصول به </a:t>
            </a:r>
            <a:r>
              <a:rPr lang="fa-IR" sz="2800" b="1" dirty="0" smtClean="0"/>
              <a:t>مطلوب نیست (</a:t>
            </a:r>
            <a:r>
              <a:rPr lang="fa-IR" sz="2800" b="1" dirty="0"/>
              <a:t>اشتباه </a:t>
            </a:r>
            <a:r>
              <a:rPr lang="fa-IR" sz="2800" b="1" dirty="0" smtClean="0"/>
              <a:t>در </a:t>
            </a:r>
            <a:r>
              <a:rPr lang="fa-IR" sz="2800" b="1" dirty="0"/>
              <a:t>تشخیص </a:t>
            </a:r>
            <a:r>
              <a:rPr lang="fa-IR" sz="2800" b="1" dirty="0" smtClean="0"/>
              <a:t>نسبت واقعی بین قانون و حق مطلوب)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dirty="0" smtClean="0"/>
              <a:t>مثلا: تساوی وضعیت شغلی زن و مرد برای رعایت حق تساوی [انسانیت در] زن و مرد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7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3) این قانون عوارض </a:t>
            </a:r>
            <a:r>
              <a:rPr lang="fa-IR" sz="2800" b="1" dirty="0"/>
              <a:t>دیگری در پی دارد (دارای نسبت با امور دیگر) که در مجموع </a:t>
            </a:r>
            <a:r>
              <a:rPr lang="fa-IR" sz="2800" b="1" dirty="0" smtClean="0"/>
              <a:t>ضررش بیش </a:t>
            </a:r>
            <a:r>
              <a:rPr lang="fa-IR" sz="2800" b="1" dirty="0"/>
              <a:t>از نفع مطلوب مذکور است (غفلت از سایر امور</a:t>
            </a:r>
            <a:r>
              <a:rPr lang="fa-IR" sz="2800" b="1" dirty="0" smtClean="0"/>
              <a:t>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dirty="0" smtClean="0"/>
              <a:t>مثلا: جواز رفتار جنسی با همجنس برای همجنسگرایان (به فرض اینکه تفکیک همجنس‌گرا از همجنس‌باز را بپذیریم)، که به عادی شدن این روابط و نابودی خانواده می‌انجامد.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2800" b="1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900" b="1" dirty="0">
                <a:solidFill>
                  <a:srgbClr val="0070C0"/>
                </a:solidFill>
              </a:rPr>
              <a:t>ب. عدم قابلیت پیگیری حقوقی دنیوی (عدم برخورداری از جنبه‌ی اجتماعیِ قابل الزام</a:t>
            </a:r>
            <a:r>
              <a:rPr lang="fa-IR" sz="2900" b="1" dirty="0" smtClean="0">
                <a:solidFill>
                  <a:srgbClr val="0070C0"/>
                </a:solidFill>
              </a:rPr>
              <a:t>) </a:t>
            </a:r>
            <a:r>
              <a:rPr lang="fa-IR" sz="2900" dirty="0" smtClean="0"/>
              <a:t>(برگه قبل)</a:t>
            </a:r>
            <a:endParaRPr lang="fa-IR" sz="29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>
                <a:solidFill>
                  <a:srgbClr val="C00000"/>
                </a:solidFill>
              </a:rPr>
              <a:t>تبصره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«ناظر </a:t>
            </a:r>
            <a:r>
              <a:rPr lang="fa-IR" sz="2800" b="1" dirty="0"/>
              <a:t>به حریم خصوصی </a:t>
            </a:r>
            <a:r>
              <a:rPr lang="fa-IR" sz="2800" b="1" dirty="0" smtClean="0"/>
              <a:t>نبودن»، </a:t>
            </a:r>
            <a:r>
              <a:rPr lang="fa-IR" sz="2800" b="1" dirty="0"/>
              <a:t>لزوما نقد موجهی بر قانون نیست؛ </a:t>
            </a:r>
            <a:r>
              <a:rPr lang="fa-IR" sz="2800" b="1" dirty="0" smtClean="0"/>
              <a:t>مثلا</a:t>
            </a:r>
            <a:r>
              <a:rPr lang="fa-IR" sz="2800" b="1" dirty="0"/>
              <a:t>: قانون الزام بستن کمربند </a:t>
            </a:r>
            <a:r>
              <a:rPr lang="fa-IR" sz="2800" b="1" dirty="0" smtClean="0"/>
              <a:t>ایمنی</a:t>
            </a:r>
            <a:endParaRPr lang="fa-IR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/>
              <a:t>۵. </a:t>
            </a:r>
            <a:r>
              <a:rPr lang="fa-IR" sz="3600" dirty="0" smtClean="0"/>
              <a:t>راه نقد یک قانون </a:t>
            </a:r>
            <a:r>
              <a:rPr lang="fa-IR" sz="3600" dirty="0" smtClean="0"/>
              <a:t>حقوقی </a:t>
            </a:r>
            <a:r>
              <a:rPr lang="fa-IR" sz="3600" dirty="0" smtClean="0"/>
              <a:t>(1)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6677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980431"/>
          </a:xfrm>
        </p:spPr>
        <p:txBody>
          <a:bodyPr>
            <a:normAutofit fontScale="77500" lnSpcReduction="2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3100" b="1" dirty="0" smtClean="0">
                <a:solidFill>
                  <a:srgbClr val="0070C0"/>
                </a:solidFill>
              </a:rPr>
              <a:t>ج</a:t>
            </a:r>
            <a:r>
              <a:rPr lang="fa-IR" sz="3100" b="1" dirty="0">
                <a:solidFill>
                  <a:srgbClr val="0070C0"/>
                </a:solidFill>
              </a:rPr>
              <a:t>. ابعاد ناظر به لایه‌بندی قوانین و مقام قانون‌گذاری </a:t>
            </a:r>
            <a:endParaRPr lang="fa-IR" sz="3100" b="1" dirty="0" smtClean="0">
              <a:solidFill>
                <a:srgbClr val="0070C0"/>
              </a:solidFill>
            </a:endParaRPr>
          </a:p>
          <a:p>
            <a:pPr marL="109728" indent="0">
              <a:lnSpc>
                <a:spcPct val="120000"/>
              </a:lnSpc>
              <a:buNone/>
            </a:pPr>
            <a:endParaRPr lang="fa-IR" b="1" dirty="0" smtClean="0">
              <a:solidFill>
                <a:srgbClr val="0070C0"/>
              </a:solidFill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1. ملاحظات چندگانه‌ی تودرتو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/>
              <a:t>(قانون غالبا حاصل کسر و انکسار مصالح و مفاسد است نه صرف توصیه به یک کار خوب؛ مقاله «نسبت فقه و اخلاق»)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22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2. امکان عملیِ اجرایی شدن قانون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/>
              <a:t>(تفکیک حکم ثانویه از حکم اولیه در بحث از قانون، ضرورت ملاحظات ثانوی برای موقتی کردن حکم ثانوی)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20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3. قبول (خواست) مردم</a:t>
            </a:r>
            <a:r>
              <a:rPr lang="fa-IR" sz="2400" b="1" dirty="0" smtClean="0"/>
              <a:t>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/>
              <a:t>(تفکیک مقام قبل از وضع قانون و بعد از وضع قانون)</a:t>
            </a:r>
          </a:p>
          <a:p>
            <a:pPr marL="109728" indent="0">
              <a:lnSpc>
                <a:spcPct val="170000"/>
              </a:lnSpc>
              <a:buNone/>
            </a:pPr>
            <a:endParaRPr lang="fa-IR" sz="28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4. اصل کلی و تبصره زدن، یا در نظر گرفتن تمام استثناءها در اصل قانون</a:t>
            </a:r>
            <a:r>
              <a:rPr lang="fa-IR" sz="2400" b="1" dirty="0" smtClean="0"/>
              <a:t>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/>
              <a:t>(</a:t>
            </a:r>
            <a:r>
              <a:rPr lang="fa-IR" sz="2400" b="1" dirty="0" smtClean="0"/>
              <a:t>استثناءهای موجه </a:t>
            </a:r>
            <a:r>
              <a:rPr lang="fa-IR" sz="2400" b="1" dirty="0" smtClean="0"/>
              <a:t>قانون دلیل بر </a:t>
            </a:r>
            <a:r>
              <a:rPr lang="fa-IR" sz="2400" b="1" dirty="0" smtClean="0"/>
              <a:t>رد </a:t>
            </a:r>
            <a:r>
              <a:rPr lang="fa-IR" sz="2400" b="1" dirty="0" smtClean="0"/>
              <a:t>اصل </a:t>
            </a:r>
            <a:r>
              <a:rPr lang="fa-IR" sz="2400" b="1" dirty="0" smtClean="0"/>
              <a:t>قانون نمی‌شود. مثلا جواز عبور آمبولانس از چراغ قرمز، جواز عدم حجاب کنیزها)</a:t>
            </a:r>
            <a:endParaRPr lang="fa-I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/>
              <a:t>راه نقد یک قانون حقوقی (2)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602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"/>
                            </p:stCondLst>
                            <p:childTnLst>
                              <p:par>
                                <p:cTn id="4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5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5400000" scaled="1"/>
          </a:gradFill>
        </p:spPr>
        <p:txBody>
          <a:bodyPr/>
          <a:lstStyle/>
          <a:p>
            <a:pPr marL="109728" indent="0" algn="ctr">
              <a:buNone/>
            </a:pPr>
            <a:r>
              <a:rPr lang="fa-IR" b="1" dirty="0" smtClean="0">
                <a:latin typeface="B Lotus"/>
                <a:cs typeface="+mj-cs"/>
              </a:rPr>
              <a:t>مهمترین «حق»ی که مبنای قانون‌گذاری است، چیست؟</a:t>
            </a:r>
          </a:p>
          <a:p>
            <a:pPr marL="109728" indent="0">
              <a:buNone/>
            </a:pPr>
            <a:endParaRPr lang="fa-IR" b="1" dirty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latin typeface="B Lotus"/>
                <a:cs typeface="+mj-cs"/>
              </a:rPr>
              <a:t>دیدگاه اول</a:t>
            </a:r>
          </a:p>
          <a:p>
            <a:pPr marL="109728" indent="0">
              <a:buNone/>
            </a:pPr>
            <a:r>
              <a:rPr lang="fa-IR" b="1" dirty="0" smtClean="0">
                <a:latin typeface="B Lotus"/>
                <a:cs typeface="+mj-cs"/>
              </a:rPr>
              <a:t>مهمترین </a:t>
            </a:r>
            <a:r>
              <a:rPr lang="fa-IR" b="1" dirty="0">
                <a:latin typeface="B Lotus"/>
                <a:cs typeface="+mj-cs"/>
              </a:rPr>
              <a:t>حق انسان‌ها </a:t>
            </a:r>
            <a:r>
              <a:rPr lang="fa-IR" b="1" dirty="0">
                <a:solidFill>
                  <a:srgbClr val="C00000"/>
                </a:solidFill>
                <a:latin typeface="B Lotus"/>
                <a:cs typeface="+mj-cs"/>
              </a:rPr>
              <a:t>حق آزادی </a:t>
            </a:r>
            <a:r>
              <a:rPr lang="fa-IR" b="1" dirty="0" smtClean="0">
                <a:latin typeface="B Lotus"/>
                <a:cs typeface="+mj-cs"/>
              </a:rPr>
              <a:t>است،  </a:t>
            </a:r>
            <a:r>
              <a:rPr lang="fa-IR" b="1" dirty="0">
                <a:latin typeface="B Lotus"/>
                <a:cs typeface="+mj-cs"/>
              </a:rPr>
              <a:t>پس </a:t>
            </a:r>
            <a:r>
              <a:rPr lang="fa-IR" b="1" dirty="0" smtClean="0">
                <a:latin typeface="B Lotus"/>
                <a:cs typeface="+mj-cs"/>
              </a:rPr>
              <a:t>قوانین فقط تنظیم کننده تزاحمات آزادی‌هاست و مادامی </a:t>
            </a:r>
            <a:r>
              <a:rPr lang="fa-IR" b="1" dirty="0">
                <a:latin typeface="B Lotus"/>
                <a:cs typeface="+mj-cs"/>
              </a:rPr>
              <a:t>که به حقوق و آزادی‌های دیگران تعرض نکرده‌اند، حق دارند </a:t>
            </a:r>
            <a:r>
              <a:rPr lang="fa-IR" b="1" dirty="0" smtClean="0">
                <a:latin typeface="B Lotus"/>
                <a:cs typeface="+mj-cs"/>
              </a:rPr>
              <a:t>هر </a:t>
            </a:r>
            <a:r>
              <a:rPr lang="fa-IR" b="1" dirty="0">
                <a:latin typeface="B Lotus"/>
                <a:cs typeface="+mj-cs"/>
              </a:rPr>
              <a:t>گونه که مایلند زندگی </a:t>
            </a:r>
            <a:r>
              <a:rPr lang="fa-IR" b="1" dirty="0" smtClean="0">
                <a:latin typeface="B Lotus"/>
                <a:cs typeface="+mj-cs"/>
              </a:rPr>
              <a:t>کنند. در هنگام تزاحم آزادی‌ها هم </a:t>
            </a:r>
            <a:r>
              <a:rPr lang="fa-IR" b="1" dirty="0" smtClean="0">
                <a:solidFill>
                  <a:srgbClr val="C00000"/>
                </a:solidFill>
                <a:latin typeface="B Lotus"/>
                <a:cs typeface="+mj-cs"/>
              </a:rPr>
              <a:t>خواست اکثریت </a:t>
            </a:r>
            <a:r>
              <a:rPr lang="fa-IR" b="1" dirty="0" smtClean="0">
                <a:latin typeface="B Lotus"/>
                <a:cs typeface="+mj-cs"/>
              </a:rPr>
              <a:t>ملاک است.</a:t>
            </a:r>
            <a:endParaRPr lang="fa-IR" b="1" dirty="0">
              <a:latin typeface="B Lotus"/>
              <a:cs typeface="+mj-cs"/>
            </a:endParaRPr>
          </a:p>
          <a:p>
            <a:pPr marL="109728" indent="0">
              <a:buNone/>
            </a:pPr>
            <a:endParaRPr lang="fa-IR" dirty="0" smtClean="0">
              <a:cs typeface="+mj-cs"/>
            </a:endParaRPr>
          </a:p>
          <a:p>
            <a:pPr marL="109728" indent="0">
              <a:buNone/>
            </a:pPr>
            <a:r>
              <a:rPr lang="fa-IR" b="1" dirty="0">
                <a:solidFill>
                  <a:schemeClr val="accent6">
                    <a:lumMod val="75000"/>
                  </a:schemeClr>
                </a:solidFill>
                <a:latin typeface="B Lotus"/>
                <a:cs typeface="+mj-cs"/>
              </a:rPr>
              <a:t>دیدگاه </a:t>
            </a: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latin typeface="B Lotus"/>
                <a:cs typeface="+mj-cs"/>
              </a:rPr>
              <a:t>دوم</a:t>
            </a:r>
          </a:p>
          <a:p>
            <a:pPr marL="109728" indent="0">
              <a:buNone/>
            </a:pPr>
            <a:r>
              <a:rPr lang="fa-IR" b="1" dirty="0" smtClean="0">
                <a:latin typeface="B Lotus"/>
                <a:cs typeface="+mj-cs"/>
              </a:rPr>
              <a:t>مهمترین حق انسان‌ها </a:t>
            </a:r>
            <a:r>
              <a:rPr lang="fa-IR" b="1" dirty="0">
                <a:solidFill>
                  <a:srgbClr val="C00000"/>
                </a:solidFill>
                <a:latin typeface="B Lotus"/>
                <a:cs typeface="+mj-cs"/>
              </a:rPr>
              <a:t>حق </a:t>
            </a:r>
            <a:r>
              <a:rPr lang="fa-IR" b="1" dirty="0" smtClean="0">
                <a:solidFill>
                  <a:srgbClr val="C00000"/>
                </a:solidFill>
                <a:latin typeface="B Lotus"/>
                <a:cs typeface="+mj-cs"/>
              </a:rPr>
              <a:t>انسانیت </a:t>
            </a:r>
            <a:r>
              <a:rPr lang="fa-IR" b="1" dirty="0" smtClean="0">
                <a:latin typeface="B Lotus"/>
                <a:cs typeface="+mj-cs"/>
              </a:rPr>
              <a:t>(حفظ و رشد کرامت انسانی) است، پس </a:t>
            </a:r>
            <a:r>
              <a:rPr lang="fa-IR" b="1" dirty="0">
                <a:latin typeface="B Lotus"/>
                <a:cs typeface="+mj-cs"/>
              </a:rPr>
              <a:t>هر قانونی باید </a:t>
            </a:r>
            <a:r>
              <a:rPr lang="fa-IR" b="1" dirty="0" smtClean="0">
                <a:latin typeface="B Lotus"/>
                <a:cs typeface="+mj-cs"/>
              </a:rPr>
              <a:t>بر اساس حفظ کرامت و رشد </a:t>
            </a:r>
            <a:r>
              <a:rPr lang="fa-IR" b="1" dirty="0">
                <a:latin typeface="B Lotus"/>
                <a:cs typeface="+mj-cs"/>
              </a:rPr>
              <a:t>انسانها </a:t>
            </a:r>
            <a:r>
              <a:rPr lang="fa-IR" b="1" dirty="0" smtClean="0">
                <a:latin typeface="B Lotus"/>
                <a:cs typeface="+mj-cs"/>
              </a:rPr>
              <a:t>تنظیم شود.</a:t>
            </a:r>
            <a:endParaRPr lang="fa-IR" b="1" dirty="0">
              <a:latin typeface="B Lotus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1. معیار </a:t>
            </a:r>
            <a:r>
              <a:rPr lang="fa-IR" dirty="0"/>
              <a:t>و مبنای </a:t>
            </a:r>
            <a:r>
              <a:rPr lang="fa-IR" dirty="0" smtClean="0"/>
              <a:t>«حق» و «قانون» در جامعه</a:t>
            </a:r>
            <a:endParaRPr lang="fa-IR" dirty="0"/>
          </a:p>
        </p:txBody>
      </p:sp>
      <p:sp>
        <p:nvSpPr>
          <p:cNvPr id="4" name="Striped Right Arrow 3">
            <a:hlinkClick r:id="rId2" action="ppaction://hlinksldjump"/>
          </p:cNvPr>
          <p:cNvSpPr/>
          <p:nvPr/>
        </p:nvSpPr>
        <p:spPr>
          <a:xfrm>
            <a:off x="11582400" y="6070983"/>
            <a:ext cx="489204" cy="484632"/>
          </a:xfrm>
          <a:prstGeom prst="strip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45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1" y="1402080"/>
            <a:ext cx="10580914" cy="54559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a-IR" sz="2900" b="1" dirty="0" smtClean="0">
                <a:solidFill>
                  <a:srgbClr val="C00000"/>
                </a:solidFill>
                <a:latin typeface="B Lotus"/>
                <a:cs typeface="+mj-cs"/>
              </a:rPr>
              <a:t>دلیل: </a:t>
            </a:r>
            <a:r>
              <a:rPr lang="fa-IR" sz="2900" b="1" dirty="0">
                <a:solidFill>
                  <a:srgbClr val="C00000"/>
                </a:solidFill>
                <a:latin typeface="B Lotus"/>
                <a:cs typeface="+mj-cs"/>
              </a:rPr>
              <a:t>«حق ناحق بودن»</a:t>
            </a:r>
          </a:p>
          <a:p>
            <a:pPr>
              <a:buNone/>
            </a:pPr>
            <a:r>
              <a:rPr lang="fa-IR" sz="2900" b="1" dirty="0" smtClean="0">
                <a:latin typeface="B Lotus"/>
                <a:cs typeface="+mj-cs"/>
              </a:rPr>
              <a:t>نظرات افراد </a:t>
            </a:r>
            <a:r>
              <a:rPr lang="fa-IR" sz="2900" b="1" dirty="0">
                <a:latin typeface="B Lotus"/>
                <a:cs typeface="+mj-cs"/>
              </a:rPr>
              <a:t>مختلف است </a:t>
            </a:r>
            <a:r>
              <a:rPr lang="fa-IR" sz="2900" b="1" dirty="0" smtClean="0">
                <a:latin typeface="B Lotus"/>
                <a:cs typeface="+mj-cs"/>
              </a:rPr>
              <a:t>(حقیقت از نظر هرکس تفاوت می‌کند؛ نسبی‌گرایی)</a:t>
            </a:r>
          </a:p>
          <a:p>
            <a:pPr>
              <a:buNone/>
            </a:pPr>
            <a:r>
              <a:rPr lang="fa-IR" sz="2900" b="1" dirty="0" smtClean="0">
                <a:latin typeface="B Lotus"/>
                <a:cs typeface="+mj-cs"/>
              </a:rPr>
              <a:t>پس </a:t>
            </a:r>
            <a:r>
              <a:rPr lang="fa-IR" sz="2900" b="1" dirty="0">
                <a:latin typeface="B Lotus"/>
                <a:cs typeface="+mj-cs"/>
              </a:rPr>
              <a:t>هیچکس حق ندارد نظر خود را بر دیگران تحمیل کند.</a:t>
            </a:r>
          </a:p>
          <a:p>
            <a:pPr>
              <a:buNone/>
            </a:pPr>
            <a:endParaRPr lang="fa-IR" sz="2400" b="1" dirty="0" smtClean="0">
              <a:latin typeface="B Lotus"/>
              <a:cs typeface="+mj-cs"/>
            </a:endParaRPr>
          </a:p>
          <a:p>
            <a:pPr>
              <a:buNone/>
            </a:pPr>
            <a:r>
              <a:rPr lang="fa-IR" sz="2400" b="1" dirty="0" smtClean="0">
                <a:solidFill>
                  <a:srgbClr val="C00000"/>
                </a:solidFill>
                <a:latin typeface="B Lotus"/>
                <a:cs typeface="+mj-cs"/>
              </a:rPr>
              <a:t>نقد دلیل:</a:t>
            </a:r>
          </a:p>
          <a:p>
            <a:pPr>
              <a:buNone/>
            </a:pPr>
            <a:r>
              <a:rPr lang="fa-IR" sz="2400" b="1" dirty="0" smtClean="0">
                <a:latin typeface="B Lotus"/>
                <a:cs typeface="+mj-cs"/>
              </a:rPr>
              <a:t>1. نتیجه این ادعا آن است که هیچکس در قبال دیگری هیچ «حق»ی ندارد که او بتواند از وی مطالبه کند، از جمله خود حق آزادی.</a:t>
            </a:r>
          </a:p>
          <a:p>
            <a:pPr>
              <a:buNone/>
            </a:pPr>
            <a:endParaRPr lang="fa-IR" sz="2400" b="1" dirty="0" smtClean="0">
              <a:latin typeface="B Lotus"/>
              <a:cs typeface="+mj-cs"/>
            </a:endParaRPr>
          </a:p>
          <a:p>
            <a:pPr>
              <a:buNone/>
            </a:pPr>
            <a:r>
              <a:rPr lang="fa-IR" sz="2400" b="1" dirty="0" smtClean="0">
                <a:latin typeface="B Lotus"/>
                <a:cs typeface="+mj-cs"/>
              </a:rPr>
              <a:t>2. خود همین نظر (حق آزادی) را حق ندارید بر ما تحمیل کنید و انتظار داشته باشید آزادی شما را به رسمیت بشناسیم!</a:t>
            </a:r>
            <a:endParaRPr lang="fa-IR" sz="2400" b="1" dirty="0">
              <a:latin typeface="B Lotus"/>
              <a:cs typeface="+mj-cs"/>
            </a:endParaRPr>
          </a:p>
          <a:p>
            <a:pPr>
              <a:buNone/>
            </a:pPr>
            <a:endParaRPr lang="fa-IR" sz="2000" b="1" dirty="0" smtClean="0">
              <a:latin typeface="B Lotus"/>
              <a:cs typeface="+mj-cs"/>
            </a:endParaRPr>
          </a:p>
          <a:p>
            <a:pPr>
              <a:buNone/>
            </a:pPr>
            <a:r>
              <a:rPr lang="fa-IR" sz="2400" b="1" dirty="0" smtClean="0">
                <a:latin typeface="B Lotus"/>
                <a:cs typeface="+mj-cs"/>
              </a:rPr>
              <a:t>(توضیح بیشتر در </a:t>
            </a:r>
            <a:r>
              <a:rPr lang="ar-SA" sz="2400" b="1" dirty="0">
                <a:latin typeface="B Lotus"/>
                <a:cs typeface="+mj-cs"/>
              </a:rPr>
              <a:t>مقاله</a:t>
            </a:r>
            <a:r>
              <a:rPr lang="fa-IR" sz="2400" b="1" dirty="0">
                <a:latin typeface="B Lotus"/>
                <a:cs typeface="+mj-cs"/>
              </a:rPr>
              <a:t> </a:t>
            </a:r>
            <a:r>
              <a:rPr lang="ar-SA" sz="2400" b="1" dirty="0">
                <a:latin typeface="B Lotus"/>
                <a:cs typeface="+mj-cs"/>
              </a:rPr>
              <a:t>«</a:t>
            </a:r>
            <a:r>
              <a:rPr lang="ar-SA" sz="2400" b="1" dirty="0">
                <a:latin typeface="B Lotus"/>
                <a:cs typeface="+mj-cs"/>
                <a:hlinkClick r:id="rId2"/>
              </a:rPr>
              <a:t>تلاشی ناموفق در دفاع از پارادوکس حق ناحق بودن</a:t>
            </a:r>
            <a:r>
              <a:rPr lang="ar-SA" sz="2400" b="1" dirty="0">
                <a:latin typeface="B Lotus"/>
                <a:cs typeface="+mj-cs"/>
              </a:rPr>
              <a:t>»</a:t>
            </a:r>
            <a:r>
              <a:rPr lang="fa-IR" sz="2400" b="1" dirty="0" smtClean="0">
                <a:latin typeface="B Lotus"/>
                <a:cs typeface="+mj-cs"/>
              </a:rPr>
              <a:t>)</a:t>
            </a:r>
          </a:p>
          <a:p>
            <a:pPr marL="109728" indent="0">
              <a:buNone/>
            </a:pPr>
            <a:r>
              <a:rPr lang="fa-IR" sz="2800" b="1" dirty="0" smtClean="0">
                <a:latin typeface="B Lotus"/>
                <a:cs typeface="+mj-cs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7018" y="126592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latin typeface="B Lotus"/>
              </a:rPr>
              <a:t>2. بررسی </a:t>
            </a:r>
            <a:r>
              <a:rPr lang="fa-IR" dirty="0">
                <a:latin typeface="B Lotus"/>
              </a:rPr>
              <a:t>دیدگاه اول «حق آزادی</a:t>
            </a:r>
            <a:r>
              <a:rPr lang="fa-IR" dirty="0" smtClean="0">
                <a:latin typeface="B Lotus"/>
              </a:rPr>
              <a:t>» (1)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12200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7821" y="339122"/>
            <a:ext cx="8378433" cy="3397623"/>
          </a:xfrm>
        </p:spPr>
        <p:txBody>
          <a:bodyPr anchor="ctr">
            <a:noAutofit/>
          </a:bodyPr>
          <a:lstStyle/>
          <a:p>
            <a:pPr algn="ctr">
              <a:lnSpc>
                <a:spcPct val="200000"/>
              </a:lnSpc>
            </a:pPr>
            <a:r>
              <a:rPr lang="fa-IR" sz="7200" dirty="0" smtClean="0">
                <a:latin typeface="IranNastaliq" panose="02020505000000020003" pitchFamily="18" charset="0"/>
                <a:ea typeface="+mn-ea"/>
                <a:cs typeface="IranNastaliq" panose="02020505000000020003" pitchFamily="18" charset="0"/>
              </a:rPr>
              <a:t>مسأله حجاب: گذشته، حال، آینده</a:t>
            </a:r>
            <a:endParaRPr lang="fa-IR" sz="5400" dirty="0">
              <a:latin typeface="IranNastaliq" panose="02020505000000020003" pitchFamily="18" charset="0"/>
              <a:ea typeface="+mn-ea"/>
              <a:cs typeface="IranNastaliq" panose="020205050000000200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44241"/>
            <a:ext cx="3487811" cy="1573176"/>
          </a:xfrm>
        </p:spPr>
        <p:txBody>
          <a:bodyPr anchor="ctr">
            <a:normAutofit/>
          </a:bodyPr>
          <a:lstStyle/>
          <a:p>
            <a:pPr algn="ctr"/>
            <a:r>
              <a:rPr lang="fa-IR" sz="4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حسین سوزنچی</a:t>
            </a:r>
          </a:p>
          <a:p>
            <a:pPr algn="ctr"/>
            <a:endParaRPr lang="fa-IR" sz="2200" b="1" dirty="0" smtClean="0">
              <a:latin typeface="IranNastaliq" panose="02020505000000020003" pitchFamily="18" charset="0"/>
              <a:cs typeface="+mj-cs"/>
            </a:endParaRPr>
          </a:p>
          <a:p>
            <a:pPr algn="ctr"/>
            <a:r>
              <a:rPr lang="fa-IR" sz="2200" b="1" dirty="0" smtClean="0">
                <a:latin typeface="IranNastaliq" panose="02020505000000020003" pitchFamily="18" charset="0"/>
                <a:cs typeface="+mj-cs"/>
              </a:rPr>
              <a:t>مهر ۱۴۰۲</a:t>
            </a:r>
            <a:endParaRPr lang="fa-IR" sz="2200" b="1" dirty="0">
              <a:latin typeface="IranNastaliq" panose="02020505000000020003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82811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1" y="1158240"/>
            <a:ext cx="10580914" cy="569976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fa-IR" sz="2800" b="1" dirty="0" smtClean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3400" b="1" dirty="0" smtClean="0">
                <a:solidFill>
                  <a:srgbClr val="C00000"/>
                </a:solidFill>
                <a:latin typeface="B Lotus"/>
                <a:cs typeface="+mj-cs"/>
              </a:rPr>
              <a:t>نقد مدعا (1) چرایی تخصیص به </a:t>
            </a:r>
            <a:r>
              <a:rPr lang="fa-IR" sz="3400" b="1" dirty="0">
                <a:solidFill>
                  <a:srgbClr val="C00000"/>
                </a:solidFill>
                <a:latin typeface="B Lotus"/>
                <a:cs typeface="+mj-cs"/>
              </a:rPr>
              <a:t>«آزادی دیگران</a:t>
            </a:r>
            <a:r>
              <a:rPr lang="fa-IR" sz="3400" b="1" dirty="0" smtClean="0">
                <a:solidFill>
                  <a:srgbClr val="C00000"/>
                </a:solidFill>
                <a:latin typeface="B Lotus"/>
                <a:cs typeface="+mj-cs"/>
              </a:rPr>
              <a:t>»</a:t>
            </a:r>
          </a:p>
          <a:p>
            <a:pPr marL="109728" indent="0">
              <a:buNone/>
            </a:pPr>
            <a:endParaRPr lang="fa-IR" sz="2900" b="1" dirty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2900" b="1" dirty="0" smtClean="0">
                <a:latin typeface="B Lotus"/>
                <a:cs typeface="+mj-cs"/>
              </a:rPr>
              <a:t>رعایت </a:t>
            </a:r>
            <a:r>
              <a:rPr lang="fa-IR" sz="2900" b="1" dirty="0">
                <a:latin typeface="B Lotus"/>
                <a:cs typeface="+mj-cs"/>
              </a:rPr>
              <a:t>حق آزادی دیگران را قطعی و الزام‌آور برای همگان می‌دانند. یعنی دیگران </a:t>
            </a:r>
            <a:r>
              <a:rPr lang="fa-IR" sz="2900" b="1" dirty="0" smtClean="0">
                <a:latin typeface="B Lotus"/>
                <a:cs typeface="+mj-cs"/>
              </a:rPr>
              <a:t>در این مورد </a:t>
            </a:r>
            <a:r>
              <a:rPr lang="fa-IR" sz="2900" b="1" dirty="0">
                <a:latin typeface="B Lotus"/>
                <a:cs typeface="+mj-cs"/>
              </a:rPr>
              <a:t>آزادی ندارند! </a:t>
            </a:r>
            <a:r>
              <a:rPr lang="fa-IR" sz="2900" b="1" dirty="0" smtClean="0">
                <a:latin typeface="B Lotus"/>
                <a:cs typeface="+mj-cs"/>
              </a:rPr>
              <a:t>چرا؟</a:t>
            </a:r>
            <a:endParaRPr lang="fa-IR" sz="2900" b="1" dirty="0">
              <a:latin typeface="B Lotus"/>
              <a:cs typeface="+mj-cs"/>
            </a:endParaRPr>
          </a:p>
          <a:p>
            <a:pPr marL="109728" indent="0">
              <a:buNone/>
            </a:pPr>
            <a:endParaRPr lang="fa-IR" sz="2800" b="1" dirty="0" smtClean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2900" b="1" dirty="0" smtClean="0">
                <a:solidFill>
                  <a:srgbClr val="C00000"/>
                </a:solidFill>
                <a:latin typeface="B Lotus"/>
                <a:cs typeface="+mj-cs"/>
              </a:rPr>
              <a:t>پاسخها</a:t>
            </a:r>
            <a:endParaRPr lang="fa-IR" sz="2900" b="1" dirty="0">
              <a:solidFill>
                <a:srgbClr val="C00000"/>
              </a:solidFill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2800" b="1" dirty="0" smtClean="0">
                <a:latin typeface="B Lotus"/>
                <a:cs typeface="+mj-cs"/>
              </a:rPr>
              <a:t>1) (پاسخ راسل) </a:t>
            </a:r>
            <a:r>
              <a:rPr lang="fa-IR" sz="2800" b="1" dirty="0">
                <a:latin typeface="B Lotus"/>
                <a:cs typeface="+mj-cs"/>
              </a:rPr>
              <a:t>چون اگر به دیگران تجاوز کنم در مجموع ضرر می‌کنم</a:t>
            </a:r>
            <a:r>
              <a:rPr lang="fa-IR" sz="2800" b="1" dirty="0" smtClean="0">
                <a:latin typeface="B Lotus"/>
                <a:cs typeface="+mj-cs"/>
              </a:rPr>
              <a:t>.</a:t>
            </a:r>
          </a:p>
          <a:p>
            <a:pPr marL="109728" indent="0">
              <a:buNone/>
            </a:pPr>
            <a:endParaRPr lang="fa-IR" sz="1600" b="1" dirty="0" smtClean="0">
              <a:latin typeface="B Lotus"/>
              <a:cs typeface="+mj-cs"/>
            </a:endParaRPr>
          </a:p>
          <a:p>
            <a:pPr marL="365760" lvl="1" indent="0">
              <a:buNone/>
            </a:pPr>
            <a:r>
              <a:rPr lang="fa-IR" sz="2600" b="1" dirty="0" smtClean="0">
                <a:latin typeface="B Lotus"/>
                <a:cs typeface="+mj-cs"/>
              </a:rPr>
              <a:t>نقد</a:t>
            </a:r>
            <a:r>
              <a:rPr lang="fa-IR" sz="2600" b="1" dirty="0">
                <a:latin typeface="B Lotus"/>
                <a:cs typeface="+mj-cs"/>
              </a:rPr>
              <a:t>: </a:t>
            </a:r>
            <a:r>
              <a:rPr lang="fa-IR" sz="2600" b="1" dirty="0" smtClean="0">
                <a:latin typeface="B Lotus"/>
                <a:cs typeface="+mj-cs"/>
              </a:rPr>
              <a:t>(منطق زور) اگر کسی زورش برسد که تجاوز کند و به وی تجاوز نشود، حق دارد آزادی دیگران را پایمال کند!</a:t>
            </a:r>
          </a:p>
          <a:p>
            <a:pPr marL="109728" indent="0">
              <a:buNone/>
            </a:pPr>
            <a:endParaRPr lang="fa-IR" sz="2800" b="1" dirty="0" smtClean="0">
              <a:cs typeface="+mj-cs"/>
            </a:endParaRPr>
          </a:p>
          <a:p>
            <a:pPr marL="109728" indent="0">
              <a:buNone/>
            </a:pPr>
            <a:r>
              <a:rPr lang="fa-IR" sz="2800" b="1" dirty="0" smtClean="0">
                <a:cs typeface="+mj-cs"/>
              </a:rPr>
              <a:t>2) چون </a:t>
            </a:r>
            <a:r>
              <a:rPr lang="fa-IR" sz="2800" b="1" dirty="0">
                <a:cs typeface="+mj-cs"/>
              </a:rPr>
              <a:t>انسان‌ها </a:t>
            </a:r>
            <a:r>
              <a:rPr lang="fa-IR" sz="2800" b="1" dirty="0" smtClean="0">
                <a:cs typeface="+mj-cs"/>
              </a:rPr>
              <a:t>با اختیار آفریده شده‌اند، پس حق دارند هرگونه خودشان می‌خواهند </a:t>
            </a:r>
            <a:r>
              <a:rPr lang="fa-IR" sz="2800" b="1" dirty="0">
                <a:cs typeface="+mj-cs"/>
              </a:rPr>
              <a:t>مختلف رفتار </a:t>
            </a:r>
            <a:r>
              <a:rPr lang="fa-IR" sz="2800" b="1" dirty="0" smtClean="0">
                <a:cs typeface="+mj-cs"/>
              </a:rPr>
              <a:t>کنند.</a:t>
            </a:r>
          </a:p>
          <a:p>
            <a:pPr marL="109728" indent="0">
              <a:buNone/>
            </a:pPr>
            <a:endParaRPr lang="fa-IR" sz="1500" b="1" dirty="0">
              <a:cs typeface="+mj-cs"/>
            </a:endParaRPr>
          </a:p>
          <a:p>
            <a:pPr marL="109728" indent="0">
              <a:buNone/>
            </a:pPr>
            <a:r>
              <a:rPr lang="fa-IR" sz="2500" b="1" dirty="0" smtClean="0">
                <a:latin typeface="B Lotus"/>
                <a:cs typeface="+mj-cs"/>
              </a:rPr>
              <a:t>    </a:t>
            </a:r>
            <a:r>
              <a:rPr lang="fa-IR" sz="2900" b="1" dirty="0" smtClean="0">
                <a:latin typeface="B Lotus"/>
                <a:cs typeface="+mj-cs"/>
              </a:rPr>
              <a:t>نقد</a:t>
            </a:r>
            <a:r>
              <a:rPr lang="fa-IR" sz="2900" b="1" dirty="0">
                <a:latin typeface="B Lotus"/>
                <a:cs typeface="+mj-cs"/>
              </a:rPr>
              <a:t>: گذر غیرموجه از «هست» (اختیار) به «باید» (حق)</a:t>
            </a:r>
          </a:p>
          <a:p>
            <a:pPr marL="365760" lvl="1" indent="0">
              <a:buNone/>
            </a:pPr>
            <a:r>
              <a:rPr lang="fa-IR" sz="2600" b="1" dirty="0" smtClean="0">
                <a:cs typeface="+mj-cs"/>
              </a:rPr>
              <a:t>به </a:t>
            </a:r>
            <a:r>
              <a:rPr lang="fa-IR" sz="2600" b="1" dirty="0">
                <a:cs typeface="+mj-cs"/>
              </a:rPr>
              <a:t>فرض انسان‌ها در متن طبیعت آزاد «هستند»، چرا برای این آزادی «حق» دارند؛ یعنی چرا «نباید» کسی متعرض این آزادی‌ِ‌ آنان شود؟ </a:t>
            </a:r>
          </a:p>
          <a:p>
            <a:pPr marL="365760" lvl="1" indent="0">
              <a:buNone/>
            </a:pPr>
            <a:r>
              <a:rPr lang="fa-IR" sz="2600" b="1" dirty="0">
                <a:cs typeface="+mj-cs"/>
              </a:rPr>
              <a:t>مثلا: هرکس می‌تواند (= اختیار دارد) از باب تفریح سیلی‌ای به گوش دیگری بزند، آیا چنین «حق»ی دارد؟!</a:t>
            </a:r>
          </a:p>
          <a:p>
            <a:pPr marL="624078" indent="-514350">
              <a:buAutoNum type="arabicParenR"/>
            </a:pPr>
            <a:endParaRPr lang="fa-IR" sz="2800" b="1" dirty="0" smtClean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2800" b="1" dirty="0" smtClean="0">
                <a:latin typeface="B Lotus"/>
                <a:cs typeface="+mj-cs"/>
              </a:rPr>
              <a:t>3) چون </a:t>
            </a:r>
            <a:r>
              <a:rPr lang="fa-IR" sz="2800" b="1" dirty="0">
                <a:latin typeface="B Lotus"/>
                <a:cs typeface="+mj-cs"/>
              </a:rPr>
              <a:t>آنها هم انسان‌اند و انسانیت محترم است</a:t>
            </a:r>
            <a:r>
              <a:rPr lang="fa-IR" sz="2800" b="1" dirty="0" smtClean="0">
                <a:latin typeface="B Lotus"/>
                <a:cs typeface="+mj-cs"/>
              </a:rPr>
              <a:t>.</a:t>
            </a:r>
          </a:p>
          <a:p>
            <a:pPr marL="109728" indent="0">
              <a:buNone/>
            </a:pPr>
            <a:endParaRPr lang="fa-IR" sz="1500" b="1" dirty="0">
              <a:latin typeface="B Lotus"/>
              <a:cs typeface="+mj-cs"/>
            </a:endParaRPr>
          </a:p>
          <a:p>
            <a:pPr lvl="1" algn="r" rtl="1">
              <a:buNone/>
            </a:pPr>
            <a:r>
              <a:rPr lang="fa-IR" sz="2600" b="1" dirty="0">
                <a:latin typeface="B Lotus"/>
                <a:cs typeface="+mj-cs"/>
              </a:rPr>
              <a:t>نقد: انسانیت در گروی چیست</a:t>
            </a:r>
            <a:r>
              <a:rPr lang="fa-IR" sz="2600" b="1" dirty="0" smtClean="0">
                <a:latin typeface="B Lotus"/>
                <a:cs typeface="+mj-cs"/>
              </a:rPr>
              <a:t>؟ </a:t>
            </a:r>
          </a:p>
          <a:p>
            <a:pPr lvl="1" algn="r" rtl="1">
              <a:buNone/>
            </a:pPr>
            <a:r>
              <a:rPr lang="fa-IR" sz="2600" b="1" dirty="0" smtClean="0">
                <a:latin typeface="B Lotus"/>
                <a:cs typeface="+mj-cs"/>
              </a:rPr>
              <a:t>پس مساله اصلی همان رعایت انسانیتِ [= کرامت انسانیِ] انسانهاست، نه دلخواه آنها.</a:t>
            </a:r>
            <a:endParaRPr lang="fa-IR" sz="2600" b="1" dirty="0">
              <a:latin typeface="B Lotus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7018" y="126592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latin typeface="B Lotus"/>
              </a:rPr>
              <a:t>بررسی </a:t>
            </a:r>
            <a:r>
              <a:rPr lang="fa-IR" dirty="0">
                <a:latin typeface="B Lotus"/>
              </a:rPr>
              <a:t>دیدگاه اول «حق آزادی</a:t>
            </a:r>
            <a:r>
              <a:rPr lang="fa-IR" dirty="0" smtClean="0">
                <a:latin typeface="B Lotus"/>
              </a:rPr>
              <a:t>» (2)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18591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1" y="1696824"/>
            <a:ext cx="10580914" cy="516117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800" b="1" dirty="0">
                <a:solidFill>
                  <a:srgbClr val="C00000"/>
                </a:solidFill>
                <a:latin typeface="B Lotus"/>
              </a:rPr>
              <a:t>نقد مدعا </a:t>
            </a:r>
            <a:r>
              <a:rPr lang="fa-IR" sz="2800" b="1" dirty="0" smtClean="0">
                <a:solidFill>
                  <a:srgbClr val="C00000"/>
                </a:solidFill>
                <a:latin typeface="B Lotus"/>
              </a:rPr>
              <a:t>(2) تخصیص‌های </a:t>
            </a:r>
            <a:r>
              <a:rPr lang="fa-IR" sz="2800" b="1" dirty="0">
                <a:solidFill>
                  <a:srgbClr val="C00000"/>
                </a:solidFill>
                <a:latin typeface="B Lotus"/>
              </a:rPr>
              <a:t>دیگر چه توجیهی دارند؟</a:t>
            </a:r>
          </a:p>
          <a:p>
            <a:pPr marL="109728" indent="0">
              <a:buNone/>
            </a:pPr>
            <a:endParaRPr lang="fa-IR" sz="2800" b="1" dirty="0">
              <a:latin typeface="B Lotus"/>
            </a:endParaRPr>
          </a:p>
          <a:p>
            <a:pPr marL="109728" indent="0">
              <a:buNone/>
            </a:pPr>
            <a:r>
              <a:rPr lang="fa-IR" sz="2800" b="1" dirty="0">
                <a:latin typeface="B Lotus"/>
              </a:rPr>
              <a:t>در هنگام درگیری آزادی‌های فردی با عدالت، امنیت، نظم عمومی، رفاه اجتماعی، بهداشت و سلامت عمومی، آیا آزادی فردی مقدم است</a:t>
            </a:r>
            <a:r>
              <a:rPr lang="fa-IR" sz="2800" b="1" dirty="0" smtClean="0">
                <a:latin typeface="B Lotus"/>
              </a:rPr>
              <a:t>؟!</a:t>
            </a:r>
          </a:p>
          <a:p>
            <a:pPr marL="109728" indent="0">
              <a:buNone/>
            </a:pPr>
            <a:endParaRPr lang="fa-IR" sz="2800" b="1" dirty="0" smtClean="0">
              <a:latin typeface="B Lotus"/>
            </a:endParaRPr>
          </a:p>
          <a:p>
            <a:pPr marL="109728" indent="0">
              <a:buNone/>
            </a:pPr>
            <a:r>
              <a:rPr lang="fa-IR" sz="2800" b="1" dirty="0" smtClean="0">
                <a:latin typeface="B Lotus"/>
              </a:rPr>
              <a:t>اگر نه؛ و اگر تزاحم بین اینها معنی‌دار است، پس اصلی مقدم بر اینها در کار است که آن ضابطه اصلی حقوق است. (انسانیت)</a:t>
            </a:r>
            <a:endParaRPr lang="fa-IR" sz="2800" b="1" dirty="0">
              <a:latin typeface="B Lotus"/>
            </a:endParaRPr>
          </a:p>
          <a:p>
            <a:pPr marL="109728" indent="0">
              <a:buNone/>
            </a:pPr>
            <a:endParaRPr lang="fa-IR" sz="2800" b="1" dirty="0" smtClean="0">
              <a:latin typeface="B Lotus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7018" y="126592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latin typeface="B Lotus"/>
              </a:rPr>
              <a:t>بررسی </a:t>
            </a:r>
            <a:r>
              <a:rPr lang="fa-IR" dirty="0">
                <a:latin typeface="B Lotus"/>
              </a:rPr>
              <a:t>دیدگاه اول «حق آزادی</a:t>
            </a:r>
            <a:r>
              <a:rPr lang="fa-IR" dirty="0" smtClean="0">
                <a:latin typeface="B Lotus"/>
              </a:rPr>
              <a:t>» (3)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404343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481328"/>
            <a:ext cx="8229600" cy="5019506"/>
          </a:xfrm>
        </p:spPr>
        <p:txBody>
          <a:bodyPr>
            <a:normAutofit/>
          </a:bodyPr>
          <a:lstStyle/>
          <a:p>
            <a:pPr algn="r" rtl="1"/>
            <a:r>
              <a:rPr lang="fa-IR" b="1" dirty="0" smtClean="0">
                <a:cs typeface="B Lotus" pitchFamily="2" charset="-78"/>
              </a:rPr>
              <a:t>انسان است که حق ویژه دارد. </a:t>
            </a:r>
          </a:p>
          <a:p>
            <a:pPr lvl="1" algn="r" rtl="1"/>
            <a:r>
              <a:rPr lang="fa-IR" b="1" dirty="0" smtClean="0">
                <a:cs typeface="B Lotus" pitchFamily="2" charset="-78"/>
              </a:rPr>
              <a:t>چرا برای انسان به طور خاص حق قائل می‌شویم؟ </a:t>
            </a:r>
          </a:p>
          <a:p>
            <a:pPr lvl="1" algn="r" rtl="1"/>
            <a:endParaRPr lang="fa-IR" b="1" dirty="0" smtClean="0">
              <a:cs typeface="B Lotus" pitchFamily="2" charset="-78"/>
            </a:endParaRPr>
          </a:p>
          <a:p>
            <a:pPr algn="r" rtl="1"/>
            <a:r>
              <a:rPr lang="fa-IR" b="1" dirty="0" smtClean="0">
                <a:cs typeface="B Lotus" pitchFamily="2" charset="-78"/>
              </a:rPr>
              <a:t>حق اعتباری‌ای در کار است.</a:t>
            </a:r>
          </a:p>
          <a:p>
            <a:pPr lvl="1" algn="r" rtl="1"/>
            <a:r>
              <a:rPr lang="fa-IR" b="1" dirty="0" smtClean="0">
                <a:cs typeface="B Lotus" pitchFamily="2" charset="-78"/>
              </a:rPr>
              <a:t>«حق» چیست که باید به رسمیت شناخته شود؟ و ضابطه حق دانستن حق چیست که بفهمیم کدام قانون درست و مطابق با آنچه حق بوده تنظیم شده است؟ </a:t>
            </a:r>
          </a:p>
          <a:p>
            <a:pPr algn="r" rtl="1">
              <a:buNone/>
            </a:pPr>
            <a:endParaRPr lang="fa-IR" sz="2200" b="1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3. بررسی </a:t>
            </a:r>
            <a:r>
              <a:rPr lang="fa-IR" dirty="0"/>
              <a:t>دیدگاه </a:t>
            </a:r>
            <a:r>
              <a:rPr lang="fa-IR" dirty="0" smtClean="0"/>
              <a:t>دوم: </a:t>
            </a:r>
            <a:r>
              <a:rPr lang="fa-IR" dirty="0"/>
              <a:t>مبانی </a:t>
            </a:r>
            <a:r>
              <a:rPr lang="fa-IR" dirty="0" smtClean="0"/>
              <a:t>بحث از «حقوق بشر»</a:t>
            </a: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97680" y="2029149"/>
            <a:ext cx="339634" cy="247668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2233748" y="3635881"/>
            <a:ext cx="339634" cy="247668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281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66843" y="1481329"/>
            <a:ext cx="9201453" cy="4525963"/>
          </a:xfrm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fa-IR" sz="2800" b="1" dirty="0">
                <a:cs typeface="+mj-cs"/>
              </a:rPr>
              <a:t>اگر روح الهی را جدی نگیریم، و انسان را </a:t>
            </a:r>
            <a:r>
              <a:rPr lang="fa-IR" sz="2800" b="1" dirty="0" smtClean="0">
                <a:solidFill>
                  <a:srgbClr val="C00000"/>
                </a:solidFill>
                <a:cs typeface="+mj-cs"/>
              </a:rPr>
              <a:t>فقط</a:t>
            </a:r>
            <a:r>
              <a:rPr lang="fa-IR" sz="2800" b="1" dirty="0" smtClean="0">
                <a:cs typeface="+mj-cs"/>
              </a:rPr>
              <a:t> </a:t>
            </a:r>
            <a:r>
              <a:rPr lang="fa-IR" sz="2800" b="1" dirty="0">
                <a:cs typeface="+mj-cs"/>
              </a:rPr>
              <a:t>محصول </a:t>
            </a:r>
            <a:r>
              <a:rPr lang="fa-IR" sz="2800" b="1" dirty="0" smtClean="0">
                <a:cs typeface="+mj-cs"/>
              </a:rPr>
              <a:t>تکامل داروینی ببینیم،</a:t>
            </a:r>
          </a:p>
          <a:p>
            <a:pPr algn="just" rtl="1">
              <a:buNone/>
            </a:pPr>
            <a:r>
              <a:rPr lang="fa-IR" sz="2800" b="1" dirty="0" smtClean="0">
                <a:solidFill>
                  <a:srgbClr val="C00000"/>
                </a:solidFill>
                <a:cs typeface="+mj-cs"/>
              </a:rPr>
              <a:t>ارزشمندی</a:t>
            </a:r>
            <a:r>
              <a:rPr lang="fa-IR" sz="2800" b="1" dirty="0" smtClean="0">
                <a:cs typeface="+mj-cs"/>
              </a:rPr>
              <a:t> </a:t>
            </a:r>
            <a:r>
              <a:rPr lang="fa-IR" sz="2800" b="1" dirty="0">
                <a:cs typeface="+mj-cs"/>
              </a:rPr>
              <a:t>خاصی برای انسان نمی‌توان </a:t>
            </a:r>
            <a:r>
              <a:rPr lang="fa-IR" sz="2800" b="1" dirty="0" smtClean="0">
                <a:cs typeface="+mj-cs"/>
              </a:rPr>
              <a:t>پذیرفت؛</a:t>
            </a:r>
          </a:p>
          <a:p>
            <a:pPr algn="just" rtl="1">
              <a:buNone/>
            </a:pPr>
            <a:r>
              <a:rPr lang="fa-IR" sz="2800" b="1" dirty="0" smtClean="0">
                <a:cs typeface="+mj-cs"/>
              </a:rPr>
              <a:t>و </a:t>
            </a:r>
            <a:r>
              <a:rPr lang="fa-IR" sz="2800" b="1" dirty="0">
                <a:cs typeface="+mj-cs"/>
              </a:rPr>
              <a:t>از «</a:t>
            </a:r>
            <a:r>
              <a:rPr lang="fa-IR" sz="2800" b="1" dirty="0">
                <a:solidFill>
                  <a:srgbClr val="C00000"/>
                </a:solidFill>
                <a:cs typeface="+mj-cs"/>
              </a:rPr>
              <a:t>حقوق بشر</a:t>
            </a:r>
            <a:r>
              <a:rPr lang="fa-IR" sz="2800" b="1" dirty="0">
                <a:cs typeface="+mj-cs"/>
              </a:rPr>
              <a:t>» نمی‌توان دم زد.</a:t>
            </a:r>
          </a:p>
          <a:p>
            <a:pPr algn="just" rtl="1">
              <a:buNone/>
            </a:pPr>
            <a:endParaRPr lang="fa-IR" sz="2800" b="1" dirty="0">
              <a:solidFill>
                <a:schemeClr val="accent3">
                  <a:lumMod val="75000"/>
                </a:schemeClr>
              </a:solidFill>
              <a:cs typeface="+mj-cs"/>
            </a:endParaRPr>
          </a:p>
          <a:p>
            <a:pPr algn="just" rtl="1">
              <a:buNone/>
            </a:pPr>
            <a:r>
              <a:rPr lang="fa-IR" sz="2800" b="1" dirty="0">
                <a:cs typeface="+mj-cs"/>
              </a:rPr>
              <a:t>فهم ابلیس از انسان (صرفاً داروینی دیدن انسان و انکار ارزشمندی او)</a:t>
            </a:r>
          </a:p>
          <a:p>
            <a:pPr algn="just" rtl="1">
              <a:buNone/>
            </a:pPr>
            <a:r>
              <a:rPr lang="fa-IR" sz="2800" b="1" dirty="0">
                <a:cs typeface="+mj-cs"/>
              </a:rPr>
              <a:t>وَ لَقَدْ خَلَقْنَا الْإِنْسانَ </a:t>
            </a:r>
            <a:r>
              <a:rPr lang="fa-IR" sz="2800" b="1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مِنْ صَلْصالٍ مِنْ حَمَإٍ مَسْنُونٍ </a:t>
            </a:r>
            <a:r>
              <a:rPr lang="fa-IR" sz="2800" b="1" dirty="0">
                <a:cs typeface="+mj-cs"/>
              </a:rPr>
              <a:t>(26) ...</a:t>
            </a:r>
          </a:p>
          <a:p>
            <a:pPr algn="just" rtl="1">
              <a:buNone/>
            </a:pPr>
            <a:r>
              <a:rPr lang="fa-IR" sz="2800" b="1" dirty="0">
                <a:cs typeface="+mj-cs"/>
              </a:rPr>
              <a:t>وَ إِذْ قالَ رَبُّكَ لِلْمَلائِكَةِ إِنِّي خالِقٌ بَشَراً </a:t>
            </a:r>
            <a:r>
              <a:rPr lang="fa-IR" sz="2800" b="1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مِنْ صَلْصالٍ مِنْ حَمَإٍ مَسْنُونٍ </a:t>
            </a:r>
            <a:r>
              <a:rPr lang="fa-IR" sz="2800" b="1" dirty="0">
                <a:cs typeface="+mj-cs"/>
              </a:rPr>
              <a:t>(28)</a:t>
            </a:r>
          </a:p>
          <a:p>
            <a:pPr algn="just" rtl="1">
              <a:buNone/>
            </a:pPr>
            <a:r>
              <a:rPr lang="fa-IR" sz="2800" b="1" dirty="0">
                <a:solidFill>
                  <a:srgbClr val="0070C0"/>
                </a:solidFill>
                <a:cs typeface="+mj-cs"/>
              </a:rPr>
              <a:t>فَإِذا سَوَّيْتُهُ وَ نَفَخْتُ فيهِ مِنْ رُوحي</a:t>
            </a:r>
            <a:r>
              <a:rPr lang="fa-IR" sz="2800" b="1" dirty="0">
                <a:cs typeface="+mj-cs"/>
              </a:rPr>
              <a:t>‏ </a:t>
            </a:r>
            <a:r>
              <a:rPr lang="fa-IR" sz="2800" b="1" dirty="0">
                <a:solidFill>
                  <a:srgbClr val="00B050"/>
                </a:solidFill>
                <a:cs typeface="+mj-cs"/>
              </a:rPr>
              <a:t>فَقَعُوا لَهُ ساجِدينَ </a:t>
            </a:r>
            <a:r>
              <a:rPr lang="fa-IR" sz="2800" b="1" dirty="0">
                <a:cs typeface="+mj-cs"/>
              </a:rPr>
              <a:t>(29) ...</a:t>
            </a:r>
          </a:p>
          <a:p>
            <a:pPr algn="just" rtl="1">
              <a:buNone/>
            </a:pPr>
            <a:r>
              <a:rPr lang="fa-IR" sz="2800" b="1" dirty="0">
                <a:cs typeface="+mj-cs"/>
              </a:rPr>
              <a:t>قالَ </a:t>
            </a:r>
            <a:r>
              <a:rPr lang="fa-IR" sz="2800" b="1" dirty="0">
                <a:solidFill>
                  <a:srgbClr val="00B050"/>
                </a:solidFill>
                <a:cs typeface="+mj-cs"/>
              </a:rPr>
              <a:t>لَمْ أَكُنْ لِأَسْجُدَ </a:t>
            </a:r>
            <a:r>
              <a:rPr lang="fa-IR" sz="2800" b="1" dirty="0">
                <a:cs typeface="+mj-cs"/>
              </a:rPr>
              <a:t>لِبَشَرٍ خَلَقْتَهُ </a:t>
            </a:r>
            <a:r>
              <a:rPr lang="fa-IR" sz="2800" b="1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مِنْ صَلْصالٍ مِنْ حَمَإٍ مَسْنُونٍ </a:t>
            </a:r>
            <a:r>
              <a:rPr lang="fa-IR" sz="2800" b="1" dirty="0">
                <a:cs typeface="+mj-cs"/>
              </a:rPr>
              <a:t>(33)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ارزش انسان (مایه تمایز انسان که او را ذی‌حق می‌کند)</a:t>
            </a:r>
            <a:endParaRPr lang="en-US" dirty="0"/>
          </a:p>
        </p:txBody>
      </p:sp>
      <p:sp>
        <p:nvSpPr>
          <p:cNvPr id="4" name="Striped Right Arrow 3">
            <a:hlinkClick r:id="rId2" action="ppaction://hlinksldjump"/>
          </p:cNvPr>
          <p:cNvSpPr/>
          <p:nvPr/>
        </p:nvSpPr>
        <p:spPr>
          <a:xfrm>
            <a:off x="11093196" y="6007292"/>
            <a:ext cx="489204" cy="484632"/>
          </a:xfrm>
          <a:prstGeom prst="strip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227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2847" y="1417638"/>
            <a:ext cx="11390810" cy="5139916"/>
          </a:xfrm>
        </p:spPr>
        <p:txBody>
          <a:bodyPr>
            <a:normAutofit fontScale="85000" lnSpcReduction="1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cs typeface="+mj-cs"/>
              </a:rPr>
              <a:t>انسان </a:t>
            </a:r>
            <a:r>
              <a:rPr lang="fa-IR" sz="2400" b="1" dirty="0">
                <a:cs typeface="+mj-cs"/>
              </a:rPr>
              <a:t>چون روح الهی دارد و با خدا پیمان بسته، «حق» خلیفة‌اللهی به او داده شده است</a:t>
            </a:r>
            <a:r>
              <a:rPr lang="fa-IR" sz="2400" b="1" dirty="0" smtClean="0">
                <a:cs typeface="+mj-cs"/>
              </a:rPr>
              <a:t>؛ </a:t>
            </a:r>
            <a:r>
              <a:rPr lang="fa-IR" sz="2400" b="1" dirty="0"/>
              <a:t>(حق انسانیت)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2400" b="1" dirty="0" smtClean="0">
                <a:cs typeface="+mj-cs"/>
              </a:rPr>
              <a:t>اقتضای </a:t>
            </a:r>
            <a:r>
              <a:rPr lang="fa-IR" sz="2400" b="1" dirty="0">
                <a:cs typeface="+mj-cs"/>
              </a:rPr>
              <a:t>این حق او عیناً وظیفه </a:t>
            </a:r>
            <a:r>
              <a:rPr lang="fa-IR" sz="2400" b="1" dirty="0" smtClean="0">
                <a:cs typeface="+mj-cs"/>
              </a:rPr>
              <a:t>اوست.</a:t>
            </a:r>
            <a:r>
              <a:rPr lang="fa-IR" sz="2400" b="1" dirty="0"/>
              <a:t> </a:t>
            </a:r>
            <a:endParaRPr lang="fa-IR" sz="24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100" b="1" dirty="0" smtClean="0">
                <a:cs typeface="+mj-cs"/>
              </a:rPr>
              <a:t>(در </a:t>
            </a:r>
            <a:r>
              <a:rPr lang="fa-IR" sz="2100" b="1" dirty="0">
                <a:cs typeface="+mj-cs"/>
              </a:rPr>
              <a:t>این نگاه حق و تکلیف در مقابل هم نیست، بلکه تکلیف دقیقا ناشی از حق است: چون حق رسیدن به سعادت مطلق را دارم چنین تکالیفی دارم</a:t>
            </a:r>
            <a:r>
              <a:rPr lang="fa-IR" sz="2100" b="1" dirty="0" smtClean="0">
                <a:cs typeface="+mj-cs"/>
              </a:rPr>
              <a:t>)</a:t>
            </a: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 smtClean="0">
                <a:cs typeface="+mj-cs"/>
              </a:rPr>
              <a:t> پس </a:t>
            </a:r>
            <a:r>
              <a:rPr lang="fa-IR" sz="2400" b="1" dirty="0">
                <a:cs typeface="+mj-cs"/>
              </a:rPr>
              <a:t>در درجه اول در پیشگاه خدا مسئول </a:t>
            </a:r>
            <a:r>
              <a:rPr lang="fa-IR" sz="2400" b="1" dirty="0" smtClean="0">
                <a:cs typeface="+mj-cs"/>
              </a:rPr>
              <a:t>است؛ لذا </a:t>
            </a:r>
            <a:r>
              <a:rPr lang="fa-IR" sz="2400" b="1" dirty="0">
                <a:cs typeface="+mj-cs"/>
              </a:rPr>
              <a:t>در پیشگاه خود، دیگران، عالم طبیعت هم مسئول است </a:t>
            </a:r>
            <a:r>
              <a:rPr lang="fa-IR" sz="1900" b="1" dirty="0">
                <a:cs typeface="+mj-cs"/>
              </a:rPr>
              <a:t>(رساله حقوق امام سجاد)</a:t>
            </a:r>
            <a:endParaRPr lang="fa-IR" sz="2800" b="1" dirty="0">
              <a:cs typeface="+mj-cs"/>
            </a:endParaRP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C00000"/>
                </a:solidFill>
                <a:cs typeface="+mj-cs"/>
              </a:rPr>
              <a:t>ثمره مهم:</a:t>
            </a: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 smtClean="0">
                <a:cs typeface="+mj-cs"/>
              </a:rPr>
              <a:t>قوانین شریعت الهی، فقط ناظر به الزام بیرونی نیست؛ بلکه قوانینی است با الزامات درونی و بیرونی برای رشد همه‌جانبه‌ی انسان.</a:t>
            </a:r>
          </a:p>
          <a:p>
            <a:pPr marL="109728" indent="0" algn="r" rtl="1">
              <a:lnSpc>
                <a:spcPct val="120000"/>
              </a:lnSpc>
              <a:buNone/>
            </a:pPr>
            <a:endParaRPr lang="fa-IR" sz="2400" b="1" dirty="0">
              <a:cs typeface="+mj-cs"/>
            </a:endParaRPr>
          </a:p>
          <a:p>
            <a:pPr marL="109728" indent="0" rtl="1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C00000"/>
                </a:solidFill>
                <a:cs typeface="+mj-cs"/>
              </a:rPr>
              <a:t>یادآوری: در منطق اومانیسم</a:t>
            </a:r>
            <a:endParaRPr lang="fa-IR" sz="2400" b="1" dirty="0">
              <a:solidFill>
                <a:srgbClr val="C00000"/>
              </a:solidFill>
              <a:cs typeface="+mj-cs"/>
            </a:endParaRP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>
                <a:cs typeface="+mj-cs"/>
              </a:rPr>
              <a:t>انسان کرامت ویژه و برتری ندارد، جز برتری داروینی؛ که توان زندگی اجتماعی مبتنی بر قرارداد پیدا کرده؛ پس </a:t>
            </a:r>
            <a:r>
              <a:rPr lang="fa-IR" sz="2400" b="1" dirty="0" smtClean="0">
                <a:cs typeface="+mj-cs"/>
              </a:rPr>
              <a:t>قوانین </a:t>
            </a:r>
            <a:r>
              <a:rPr lang="fa-IR" sz="2400" b="1" dirty="0">
                <a:cs typeface="+mj-cs"/>
              </a:rPr>
              <a:t>صرفاً تابع قراردادهای بین افراد است؛ و لاغیر. (حق </a:t>
            </a:r>
            <a:r>
              <a:rPr lang="fa-IR" sz="2400" b="1" dirty="0" smtClean="0">
                <a:cs typeface="+mj-cs"/>
              </a:rPr>
              <a:t>آزادی و قانون دموکراسی)</a:t>
            </a:r>
            <a:endParaRPr lang="fa-IR" sz="2400" b="1" dirty="0">
              <a:cs typeface="+mj-cs"/>
            </a:endParaRP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>
                <a:solidFill>
                  <a:srgbClr val="C00000"/>
                </a:solidFill>
                <a:cs typeface="+mj-cs"/>
              </a:rPr>
              <a:t>اشکال مهم: </a:t>
            </a: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>
                <a:cs typeface="+mj-cs"/>
              </a:rPr>
              <a:t>1. ژن برترها حق بیشتری </a:t>
            </a:r>
            <a:r>
              <a:rPr lang="fa-IR" sz="2400" b="1" dirty="0" smtClean="0">
                <a:cs typeface="+mj-cs"/>
              </a:rPr>
              <a:t>دارند، پس در تدوین قانون تبعیض‌آمیز مجازند (استعمار</a:t>
            </a:r>
            <a:r>
              <a:rPr lang="fa-IR" sz="2400" b="1" dirty="0">
                <a:cs typeface="+mj-cs"/>
              </a:rPr>
              <a:t>)</a:t>
            </a: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>
                <a:cs typeface="+mj-cs"/>
              </a:rPr>
              <a:t>2. هرجا </a:t>
            </a:r>
            <a:r>
              <a:rPr lang="fa-IR" sz="2400" b="1" dirty="0" smtClean="0">
                <a:cs typeface="+mj-cs"/>
              </a:rPr>
              <a:t>بتوان </a:t>
            </a:r>
            <a:r>
              <a:rPr lang="fa-IR" sz="2400" b="1" dirty="0">
                <a:cs typeface="+mj-cs"/>
              </a:rPr>
              <a:t>بر قرارداد فائق </a:t>
            </a:r>
            <a:r>
              <a:rPr lang="fa-IR" sz="2400" b="1" dirty="0" smtClean="0">
                <a:cs typeface="+mj-cs"/>
              </a:rPr>
              <a:t>شد </a:t>
            </a:r>
            <a:r>
              <a:rPr lang="fa-IR" sz="2400" b="1" dirty="0">
                <a:cs typeface="+mj-cs"/>
              </a:rPr>
              <a:t>(با </a:t>
            </a:r>
            <a:r>
              <a:rPr lang="fa-IR" sz="2400" b="1" dirty="0" smtClean="0">
                <a:cs typeface="+mj-cs"/>
              </a:rPr>
              <a:t>تبلیغات و فریبکاری، زور، یا </a:t>
            </a:r>
            <a:r>
              <a:rPr lang="fa-IR" sz="2400" b="1" dirty="0">
                <a:cs typeface="+mj-cs"/>
              </a:rPr>
              <a:t>...) </a:t>
            </a:r>
            <a:r>
              <a:rPr lang="fa-IR" sz="2400" b="1" dirty="0" smtClean="0">
                <a:cs typeface="+mj-cs"/>
              </a:rPr>
              <a:t>حق و قانون </a:t>
            </a:r>
            <a:r>
              <a:rPr lang="fa-IR" sz="2400" b="1" dirty="0">
                <a:cs typeface="+mj-cs"/>
              </a:rPr>
              <a:t>عوض می‌شود.</a:t>
            </a:r>
            <a:endParaRPr lang="fa-IR" dirty="0"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مبنای حق </a:t>
            </a:r>
            <a:r>
              <a:rPr lang="fa-IR" dirty="0"/>
              <a:t>و </a:t>
            </a:r>
            <a:r>
              <a:rPr lang="fa-IR" dirty="0" smtClean="0"/>
              <a:t>قانون در </a:t>
            </a:r>
            <a:r>
              <a:rPr lang="fa-IR" dirty="0"/>
              <a:t>منطق خداباور</a:t>
            </a:r>
          </a:p>
        </p:txBody>
      </p:sp>
    </p:spTree>
    <p:extLst>
      <p:ext uri="{BB962C8B-B14F-4D97-AF65-F5344CB8AC3E}">
        <p14:creationId xmlns:p14="http://schemas.microsoft.com/office/powerpoint/2010/main" val="29579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051" y="1293222"/>
            <a:ext cx="11530149" cy="5494439"/>
          </a:xfrm>
        </p:spPr>
        <p:txBody>
          <a:bodyPr>
            <a:normAutofit fontScale="85000" lnSpcReduction="20000"/>
          </a:bodyPr>
          <a:lstStyle/>
          <a:p>
            <a:pPr marL="109728" indent="0">
              <a:lnSpc>
                <a:spcPct val="170000"/>
              </a:lnSpc>
              <a:buNone/>
            </a:pPr>
            <a:r>
              <a:rPr lang="fa-IR" b="1" dirty="0" smtClean="0"/>
              <a:t>الف. اسلام برای هدایت انسانها آمده است. </a:t>
            </a:r>
            <a:r>
              <a:rPr lang="fa-IR" sz="2400" b="1" dirty="0" smtClean="0"/>
              <a:t>(مسلمانان (جامعه </a:t>
            </a:r>
            <a:r>
              <a:rPr lang="fa-IR" sz="2400" b="1" dirty="0"/>
              <a:t>اسلامی) به </a:t>
            </a:r>
            <a:r>
              <a:rPr lang="fa-IR" sz="2400" b="1" dirty="0" smtClean="0"/>
              <a:t>حقانیت این امر باور دارند)</a:t>
            </a:r>
            <a:endParaRPr lang="fa-IR" b="1" dirty="0" smtClean="0"/>
          </a:p>
          <a:p>
            <a:pPr marL="109728" indent="0">
              <a:lnSpc>
                <a:spcPct val="170000"/>
              </a:lnSpc>
              <a:buNone/>
            </a:pPr>
            <a:r>
              <a:rPr lang="fa-IR" b="1" dirty="0" smtClean="0"/>
              <a:t>ب. هدایتی که با سخن انجام می‌شود عمدتاً از طریق بیان «قوانین زندگی» است. </a:t>
            </a:r>
            <a:r>
              <a:rPr lang="fa-IR" sz="2000" b="1" dirty="0" smtClean="0"/>
              <a:t>(اعتبارات لازم برای رسیدن به مطلوب)</a:t>
            </a:r>
            <a:endParaRPr lang="fa-IR" b="1" dirty="0" smtClean="0"/>
          </a:p>
          <a:p>
            <a:pPr marL="109728" indent="0">
              <a:lnSpc>
                <a:spcPct val="170000"/>
              </a:lnSpc>
              <a:buNone/>
            </a:pPr>
            <a:r>
              <a:rPr lang="fa-IR" b="1" dirty="0" smtClean="0"/>
              <a:t>ج. قانونی می‌تواند قانون رسمی شود که امکان </a:t>
            </a:r>
            <a:r>
              <a:rPr lang="fa-IR" b="1" dirty="0"/>
              <a:t>الزام اجتماعی و پیگیری حقوقی داشته </a:t>
            </a:r>
            <a:r>
              <a:rPr lang="fa-IR" b="1" dirty="0" smtClean="0"/>
              <a:t>باشد.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 smtClean="0">
                <a:solidFill>
                  <a:srgbClr val="C00000"/>
                </a:solidFill>
              </a:rPr>
              <a:t>نتیجه 1) </a:t>
            </a:r>
            <a:r>
              <a:rPr lang="fa-IR" b="1" dirty="0" smtClean="0">
                <a:solidFill>
                  <a:schemeClr val="accent6"/>
                </a:solidFill>
              </a:rPr>
              <a:t>هر قانونی از قوانین شرعی اسلام </a:t>
            </a:r>
            <a:r>
              <a:rPr lang="fa-IR" b="1" dirty="0">
                <a:solidFill>
                  <a:schemeClr val="accent6"/>
                </a:solidFill>
              </a:rPr>
              <a:t>که </a:t>
            </a:r>
            <a:r>
              <a:rPr lang="fa-IR" b="1" dirty="0" smtClean="0">
                <a:solidFill>
                  <a:schemeClr val="accent6"/>
                </a:solidFill>
              </a:rPr>
              <a:t>امکان </a:t>
            </a:r>
            <a:r>
              <a:rPr lang="fa-IR" b="1" dirty="0">
                <a:solidFill>
                  <a:schemeClr val="accent6"/>
                </a:solidFill>
              </a:rPr>
              <a:t>الزام اجتماعی و پیگیری </a:t>
            </a:r>
            <a:r>
              <a:rPr lang="fa-IR" b="1" dirty="0" smtClean="0">
                <a:solidFill>
                  <a:schemeClr val="accent6"/>
                </a:solidFill>
              </a:rPr>
              <a:t>حقوقی داشته </a:t>
            </a:r>
            <a:r>
              <a:rPr lang="fa-IR" b="1" dirty="0" smtClean="0">
                <a:solidFill>
                  <a:schemeClr val="accent6"/>
                </a:solidFill>
              </a:rPr>
              <a:t>باشد، می‌تواند جزء </a:t>
            </a:r>
            <a:r>
              <a:rPr lang="fa-IR" b="1" dirty="0" smtClean="0">
                <a:solidFill>
                  <a:schemeClr val="accent6"/>
                </a:solidFill>
              </a:rPr>
              <a:t>قوانین حقوقی جامعه اسلامی قرار گیرد.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 smtClean="0"/>
              <a:t> د. حجاب شرعی، قانونی است که </a:t>
            </a:r>
            <a:r>
              <a:rPr lang="fa-IR" b="1" dirty="0"/>
              <a:t>امکان الزام اجتماعی و پیگیری حقوقی </a:t>
            </a:r>
            <a:r>
              <a:rPr lang="fa-IR" b="1" dirty="0" smtClean="0"/>
              <a:t>دارد.</a:t>
            </a:r>
          </a:p>
          <a:p>
            <a:pPr marL="109728" indent="0">
              <a:buNone/>
            </a:pPr>
            <a:endParaRPr lang="fa-IR" b="1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fa-IR" b="1" dirty="0" smtClean="0">
                <a:solidFill>
                  <a:srgbClr val="C00000"/>
                </a:solidFill>
              </a:rPr>
              <a:t>نتیجه 2) </a:t>
            </a:r>
            <a:r>
              <a:rPr lang="fa-IR" b="1" dirty="0" smtClean="0">
                <a:solidFill>
                  <a:schemeClr val="accent6"/>
                </a:solidFill>
              </a:rPr>
              <a:t>حجاب </a:t>
            </a:r>
            <a:r>
              <a:rPr lang="fa-IR" b="1" dirty="0">
                <a:solidFill>
                  <a:schemeClr val="accent6"/>
                </a:solidFill>
              </a:rPr>
              <a:t>شرعی می‌تواند </a:t>
            </a:r>
            <a:r>
              <a:rPr lang="fa-IR" b="1" dirty="0" smtClean="0">
                <a:solidFill>
                  <a:schemeClr val="accent6"/>
                </a:solidFill>
              </a:rPr>
              <a:t>جزء </a:t>
            </a:r>
            <a:r>
              <a:rPr lang="fa-IR" b="1" dirty="0">
                <a:solidFill>
                  <a:schemeClr val="accent6"/>
                </a:solidFill>
              </a:rPr>
              <a:t>قوانین حقوقی </a:t>
            </a:r>
            <a:r>
              <a:rPr lang="fa-IR" b="1" dirty="0" smtClean="0">
                <a:solidFill>
                  <a:schemeClr val="accent6"/>
                </a:solidFill>
              </a:rPr>
              <a:t>در جامعه </a:t>
            </a:r>
            <a:r>
              <a:rPr lang="fa-IR" b="1" dirty="0">
                <a:solidFill>
                  <a:schemeClr val="accent6"/>
                </a:solidFill>
              </a:rPr>
              <a:t>اسلامی قرار گیرد.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 smtClean="0"/>
              <a:t>ه. مساله حجاب به دلایلی که مطرح شد (ابعاد هویتی تمدنی) موضوعیت خاص پیدا کرده، پس نمی‌توانیم آن را رها کنیم.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>
                <a:solidFill>
                  <a:srgbClr val="FF0000"/>
                </a:solidFill>
              </a:rPr>
              <a:t>نتیجه </a:t>
            </a:r>
            <a:r>
              <a:rPr lang="fa-IR" b="1" dirty="0" smtClean="0">
                <a:solidFill>
                  <a:srgbClr val="FF0000"/>
                </a:solidFill>
              </a:rPr>
              <a:t>۳) </a:t>
            </a:r>
            <a:r>
              <a:rPr lang="fa-IR" b="1" dirty="0">
                <a:solidFill>
                  <a:schemeClr val="accent6"/>
                </a:solidFill>
              </a:rPr>
              <a:t>حجاب شرعی </a:t>
            </a:r>
            <a:r>
              <a:rPr lang="fa-IR" b="1" dirty="0" smtClean="0">
                <a:solidFill>
                  <a:schemeClr val="accent6"/>
                </a:solidFill>
              </a:rPr>
              <a:t>لازم است جزء </a:t>
            </a:r>
            <a:r>
              <a:rPr lang="fa-IR" b="1" dirty="0">
                <a:solidFill>
                  <a:schemeClr val="accent6"/>
                </a:solidFill>
              </a:rPr>
              <a:t>قوانین حقوقی در جامعه اسلامی قرار گیرد</a:t>
            </a:r>
            <a:r>
              <a:rPr lang="fa-IR" b="1" dirty="0">
                <a:solidFill>
                  <a:schemeClr val="accent6"/>
                </a:solidFill>
              </a:rPr>
              <a:t>.</a:t>
            </a:r>
            <a:endParaRPr lang="fa-IR" b="1" dirty="0">
              <a:solidFill>
                <a:schemeClr val="accent6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18585"/>
          </a:xfrm>
        </p:spPr>
        <p:txBody>
          <a:bodyPr/>
          <a:lstStyle/>
          <a:p>
            <a:pPr algn="ctr"/>
            <a:r>
              <a:rPr lang="fa-IR" dirty="0" smtClean="0"/>
              <a:t>تبدیل به قانون شدن حکم حجاب در جامعه </a:t>
            </a:r>
            <a:r>
              <a:rPr lang="fa-IR" dirty="0" smtClean="0"/>
              <a:t>اسلامی (دلیل)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1573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051" y="1022556"/>
            <a:ext cx="11834949" cy="5765106"/>
          </a:xfrm>
          <a:pattFill prst="pct50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fa-IR" sz="2000" b="1" dirty="0">
                <a:solidFill>
                  <a:srgbClr val="FF0000"/>
                </a:solidFill>
              </a:rPr>
              <a:t>مهمترین قانون اساسی دین برای مقام اجرای احکام:‌ </a:t>
            </a:r>
          </a:p>
          <a:p>
            <a:pPr marL="109728" indent="0">
              <a:buNone/>
            </a:pPr>
            <a:r>
              <a:rPr lang="fa-IR" sz="2400" b="1" dirty="0"/>
              <a:t>(۱) حفظ [= بقا و استمرار] نظم [اجتماعیِ جامعه اسلامی] و پرهیز از اختلال نظام است.</a:t>
            </a:r>
          </a:p>
          <a:p>
            <a:pPr marL="109728" indent="0">
              <a:buNone/>
            </a:pPr>
            <a:r>
              <a:rPr lang="fa-IR" sz="1800" b="1" dirty="0" smtClean="0"/>
              <a:t>دلیل: </a:t>
            </a:r>
            <a:r>
              <a:rPr lang="fa-IR" sz="1800" b="1" dirty="0"/>
              <a:t>لَقَدْ أَرْسَلْنا رُسُلَنا بِالْبَيِّناتِ وَ أَنْزَلْنا مَعَهُمُ الْكِتابَ وَ الْميزانَ لِيَقُومَ النَّاسُ بِالْقِسْطِ (حدید/۲۵) [هدف اصلی دین اقامه قسط توسط خود مردم است و قسط و عدل، گذاشتن هر چیزی در جای خود است که همان نظم امور است: أُوصِيكُمَا وَ </a:t>
            </a:r>
            <a:r>
              <a:rPr lang="fa-IR" sz="1800" b="1" dirty="0" smtClean="0"/>
              <a:t>...وَ </a:t>
            </a:r>
            <a:r>
              <a:rPr lang="fa-IR" sz="1800" b="1" dirty="0"/>
              <a:t>مَنْ بَلَغَهُ كِتَابِي بِتَقْوَى اللَّهِ وَ نَظْمِ أَمْرِكُم؛ نهج‌البلاغه، نامه۴۷‏</a:t>
            </a:r>
            <a:r>
              <a:rPr lang="fa-IR" sz="1800" b="1" dirty="0" smtClean="0"/>
              <a:t>]</a:t>
            </a:r>
          </a:p>
          <a:p>
            <a:pPr marL="109728" indent="0">
              <a:buNone/>
            </a:pPr>
            <a:endParaRPr lang="fa-IR" sz="1800" b="1" dirty="0"/>
          </a:p>
          <a:p>
            <a:pPr marL="109728" indent="0">
              <a:buNone/>
            </a:pPr>
            <a:r>
              <a:rPr lang="fa-IR" sz="2000" b="1" dirty="0" smtClean="0">
                <a:solidFill>
                  <a:srgbClr val="FF0000"/>
                </a:solidFill>
              </a:rPr>
              <a:t>دو </a:t>
            </a:r>
            <a:r>
              <a:rPr lang="fa-IR" sz="2000" b="1" dirty="0">
                <a:solidFill>
                  <a:srgbClr val="FF0000"/>
                </a:solidFill>
              </a:rPr>
              <a:t>مورد دیگر از قوانین اساسی‌ای که می‌توان آنها را از لوازم اصلی قانون فوق دانست:</a:t>
            </a:r>
          </a:p>
          <a:p>
            <a:pPr marL="109728" indent="0">
              <a:buNone/>
            </a:pPr>
            <a:r>
              <a:rPr lang="fa-IR" sz="2400" b="1" dirty="0"/>
              <a:t>(۲) سهله و سمحه بودن شریعت: مخاطب اگر به تکلف بیفتد و نظام زندگی‌اش مختل شود شریعت را رها خواهد کرد. </a:t>
            </a:r>
          </a:p>
          <a:p>
            <a:pPr marL="109728" indent="0">
              <a:buNone/>
            </a:pPr>
            <a:r>
              <a:rPr lang="fa-IR" sz="2000" b="1" dirty="0" smtClean="0"/>
              <a:t>دلیل: یُريدُ </a:t>
            </a:r>
            <a:r>
              <a:rPr lang="fa-IR" sz="2000" b="1" dirty="0"/>
              <a:t>اللَّهُ بِكُمُ الْيُسْرَ وَ لا يُريدُ بِكُمُ الْعُسْرَ وَ لِتُكْمِلُوا الْعِدَّةَ (بقره/۱۸۵)؛ </a:t>
            </a:r>
            <a:r>
              <a:rPr lang="fa-IR" sz="2000" b="1" dirty="0" smtClean="0"/>
              <a:t>ما </a:t>
            </a:r>
            <a:r>
              <a:rPr lang="fa-IR" sz="2000" b="1" dirty="0"/>
              <a:t>جَعَلَ عَلَيْكُمْ فِي الدِّينِ مِنْ حَرَجٍ (حج/۷۸)؛ </a:t>
            </a:r>
            <a:r>
              <a:rPr lang="fa-IR" sz="2000" b="1" dirty="0" smtClean="0"/>
              <a:t>لا </a:t>
            </a:r>
            <a:r>
              <a:rPr lang="fa-IR" sz="2000" b="1" dirty="0"/>
              <a:t>يُكَلِّفُ اللَّهُ نَفْساً إِلاَّ وُسْعَها (بقره/۲۸۶</a:t>
            </a:r>
            <a:r>
              <a:rPr lang="fa-IR" sz="2000" b="1" dirty="0" smtClean="0"/>
              <a:t>) و ... رسول </a:t>
            </a:r>
            <a:r>
              <a:rPr lang="fa-IR" sz="2000" b="1" dirty="0"/>
              <a:t>الله ص: بَعَثَنِي بِالْحَنِيفِيَّةِ السَّهْلَةِ السَّمْحَة (کافی، ج۵، ص۴۹۴</a:t>
            </a:r>
            <a:r>
              <a:rPr lang="fa-IR" sz="2000" b="1" dirty="0" smtClean="0"/>
              <a:t>)</a:t>
            </a:r>
          </a:p>
          <a:p>
            <a:pPr marL="109728" indent="0">
              <a:buNone/>
            </a:pPr>
            <a:endParaRPr lang="fa-IR" sz="2000" b="1" dirty="0"/>
          </a:p>
          <a:p>
            <a:pPr marL="109728" indent="0">
              <a:buNone/>
            </a:pPr>
            <a:r>
              <a:rPr lang="fa-IR" sz="2400" b="1" dirty="0" smtClean="0"/>
              <a:t>(</a:t>
            </a:r>
            <a:r>
              <a:rPr lang="fa-IR" sz="2400" b="1" dirty="0"/>
              <a:t>۳) شارع احکام و شعائر خود را همراه با تعظیم شعائر ارائه کرده است؛ تا همین بقای آنها را تضمین کند: </a:t>
            </a:r>
          </a:p>
          <a:p>
            <a:pPr marL="109728" indent="0">
              <a:buNone/>
            </a:pPr>
            <a:r>
              <a:rPr lang="fa-IR" sz="2000" b="1" dirty="0" smtClean="0"/>
              <a:t>دلیل: </a:t>
            </a:r>
            <a:r>
              <a:rPr lang="fa-IR" sz="2000" b="1" dirty="0"/>
              <a:t>ذلِكَ وَ مَنْ يُعَظِّمْ شَعائِرَ اللَّهِ فَإِنَّها مِنْ تَقْوَى الْقُلُوبِ (حج/32)؛ ذلِكَ وَ مَنْ يُعَظِّمْ حُرُماتِ اللَّهِ فَهُوَ خَيْرٌ لَهُ عِنْدَ رَبِّهِ (حج/30)؛ يا أَيُّهَا الَّذينَ آمَنُوا لا تُحِلُّوا شَعائِرَ اللَّه‏ (مائده/۲)؛ و ...</a:t>
            </a:r>
          </a:p>
          <a:p>
            <a:pPr marL="109728" indent="0" algn="ctr">
              <a:buNone/>
            </a:pPr>
            <a:r>
              <a:rPr lang="fa-IR" sz="2400" b="1" dirty="0" smtClean="0">
                <a:solidFill>
                  <a:srgbClr val="C00000"/>
                </a:solidFill>
              </a:rPr>
              <a:t>لذا </a:t>
            </a:r>
            <a:r>
              <a:rPr lang="fa-IR" sz="2400" b="1" dirty="0">
                <a:solidFill>
                  <a:srgbClr val="C00000"/>
                </a:solidFill>
              </a:rPr>
              <a:t>باید تعظیم شعائر در مقام اجرا جدی گرفته </a:t>
            </a:r>
            <a:r>
              <a:rPr lang="fa-IR" sz="2400" b="1" dirty="0" smtClean="0">
                <a:solidFill>
                  <a:srgbClr val="C00000"/>
                </a:solidFill>
              </a:rPr>
              <a:t>شود: </a:t>
            </a:r>
            <a:r>
              <a:rPr lang="fa-IR" sz="2400" b="1" dirty="0">
                <a:solidFill>
                  <a:srgbClr val="C00000"/>
                </a:solidFill>
              </a:rPr>
              <a:t>مقام اجرا و ترویج احکام در جامعه به نحوی باشد که افراد نسبت به اجرای آن جهت‌گیری ذهنی مثبت و همراه با قداست داشته باشند </a:t>
            </a:r>
            <a:r>
              <a:rPr lang="fa-IR" sz="2400" b="1" dirty="0" smtClean="0">
                <a:solidFill>
                  <a:srgbClr val="C00000"/>
                </a:solidFill>
              </a:rPr>
              <a:t>از </a:t>
            </a:r>
            <a:r>
              <a:rPr lang="fa-IR" sz="2400" b="1" dirty="0">
                <a:solidFill>
                  <a:srgbClr val="C00000"/>
                </a:solidFill>
              </a:rPr>
              <a:t>این رو، هر نوع پیاده کردن احکام شریعت که عملا خلاف جهت‌گیری تعظیم شعائر باشد مسیری ناصواب و خلاف مطلوب شارع </a:t>
            </a:r>
            <a:r>
              <a:rPr lang="fa-IR" sz="2400" b="1" dirty="0" smtClean="0">
                <a:solidFill>
                  <a:srgbClr val="C00000"/>
                </a:solidFill>
              </a:rPr>
              <a:t>است</a:t>
            </a:r>
            <a:endParaRPr lang="fa-IR" sz="2400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18585"/>
          </a:xfrm>
        </p:spPr>
        <p:txBody>
          <a:bodyPr/>
          <a:lstStyle/>
          <a:p>
            <a:pPr algn="ctr"/>
            <a:r>
              <a:rPr lang="fa-IR" dirty="0" smtClean="0"/>
              <a:t>تبصره: مبنای دین </a:t>
            </a:r>
            <a:r>
              <a:rPr lang="fa-IR" dirty="0"/>
              <a:t>برای مقام اجرای </a:t>
            </a:r>
            <a:r>
              <a:rPr lang="fa-IR" dirty="0" smtClean="0"/>
              <a:t>احکام شریعت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6986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8155" y="1293223"/>
            <a:ext cx="11779045" cy="536883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600" b="1" dirty="0" smtClean="0"/>
              <a:t>قانون </a:t>
            </a:r>
            <a:r>
              <a:rPr lang="fa-IR" sz="2600" b="1" dirty="0" smtClean="0"/>
              <a:t>حجاب، در درجه اول، از جنس قوانین مدنی </a:t>
            </a:r>
            <a:r>
              <a:rPr lang="fa-IR" sz="2600" b="1" dirty="0" smtClean="0"/>
              <a:t>است، تا </a:t>
            </a:r>
            <a:r>
              <a:rPr lang="fa-IR" sz="2600" b="1" dirty="0" smtClean="0"/>
              <a:t>قوانین کیفری</a:t>
            </a:r>
            <a:r>
              <a:rPr lang="fa-IR" sz="2600" b="1" dirty="0" smtClean="0"/>
              <a:t>. (اقتضای قانون، لزوما اجبار نیست)</a:t>
            </a:r>
          </a:p>
          <a:p>
            <a:pPr marL="109728" indent="0">
              <a:buNone/>
            </a:pPr>
            <a:r>
              <a:rPr lang="fa-IR" sz="2600" b="1" dirty="0" smtClean="0"/>
              <a:t>پس:</a:t>
            </a:r>
          </a:p>
          <a:p>
            <a:pPr marL="624078" indent="-514350">
              <a:buAutoNum type="arabicParenR"/>
            </a:pPr>
            <a:r>
              <a:rPr lang="fa-IR" sz="2600" b="1" dirty="0" smtClean="0"/>
              <a:t>اجرای آن عموما باید به شیوه‌های نرم باشد و فقط در موارد خاص، شیوه‌های سخت مجاز </a:t>
            </a:r>
            <a:r>
              <a:rPr lang="fa-IR" sz="2600" b="1" dirty="0"/>
              <a:t>می‌شود. </a:t>
            </a:r>
            <a:r>
              <a:rPr lang="fa-IR" sz="2600" b="1" dirty="0" smtClean="0"/>
              <a:t>محور </a:t>
            </a:r>
            <a:r>
              <a:rPr lang="fa-IR" sz="2600" b="1" dirty="0"/>
              <a:t>ترویج آن از طریق قبول مسئولیت مدنی توسط آحاد جامعه است، نه ورود نیروی </a:t>
            </a:r>
            <a:r>
              <a:rPr lang="fa-IR" sz="2600" b="1" dirty="0"/>
              <a:t>انتظامی و برخوردهای از بالا به پایین. </a:t>
            </a:r>
            <a:endParaRPr lang="fa-IR" sz="2600" b="1" dirty="0"/>
          </a:p>
          <a:p>
            <a:pPr marL="624078" indent="-514350">
              <a:buAutoNum type="arabicParenR"/>
            </a:pPr>
            <a:r>
              <a:rPr lang="fa-IR" sz="2600" b="1" dirty="0"/>
              <a:t>شیوه‌های نرم فقط سلبی نیست، بلکه ابعاد ایجابی فراوانی باید لحاظ شود (مثال قانونگذاری در مهار تورم</a:t>
            </a:r>
            <a:r>
              <a:rPr lang="fa-IR" sz="2600" b="1" dirty="0" smtClean="0"/>
              <a:t>).</a:t>
            </a:r>
          </a:p>
          <a:p>
            <a:pPr marL="624078" indent="-514350">
              <a:buAutoNum type="arabicParenR"/>
            </a:pPr>
            <a:r>
              <a:rPr lang="fa-IR" sz="2600" b="1" dirty="0" smtClean="0"/>
              <a:t>ضرورت </a:t>
            </a:r>
            <a:r>
              <a:rPr lang="fa-IR" sz="2600" b="1" dirty="0"/>
              <a:t>فهم </a:t>
            </a:r>
            <a:r>
              <a:rPr lang="en-US" sz="2600" b="1" dirty="0"/>
              <a:t>state-nation</a:t>
            </a:r>
            <a:r>
              <a:rPr lang="fa-IR" sz="2600" b="1" dirty="0"/>
              <a:t> و اقتضاءات آن در عرصه قوانین مدنی</a:t>
            </a:r>
          </a:p>
          <a:p>
            <a:pPr marL="109728" indent="0">
              <a:buNone/>
            </a:pPr>
            <a:r>
              <a:rPr lang="fa-IR" sz="2600" b="1" dirty="0"/>
              <a:t>معنای جدیدی از حقوق مدنی: مداخله حکومت (</a:t>
            </a:r>
            <a:r>
              <a:rPr lang="en-US" sz="2600" b="1" dirty="0"/>
              <a:t>state</a:t>
            </a:r>
            <a:r>
              <a:rPr lang="fa-IR" sz="2600" b="1" dirty="0"/>
              <a:t>) در همه عرصه‌های زندگی (این گونه نیست که حکومت بتواند پای خود را کنار بکشد؛ لذاست که در همه حکومتها انواع قوانین برای پوشش دارند)</a:t>
            </a:r>
          </a:p>
          <a:p>
            <a:pPr marL="624078" indent="-514350">
              <a:lnSpc>
                <a:spcPct val="170000"/>
              </a:lnSpc>
              <a:buAutoNum type="arabicParenR"/>
            </a:pPr>
            <a:endParaRPr lang="fa-IR" sz="2600" b="1" dirty="0" smtClean="0"/>
          </a:p>
          <a:p>
            <a:pPr marL="624078" indent="-514350">
              <a:lnSpc>
                <a:spcPct val="170000"/>
              </a:lnSpc>
              <a:buAutoNum type="arabicParenR"/>
            </a:pPr>
            <a:endParaRPr lang="fa-IR" sz="2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18585"/>
          </a:xfrm>
        </p:spPr>
        <p:txBody>
          <a:bodyPr/>
          <a:lstStyle/>
          <a:p>
            <a:pPr algn="ctr"/>
            <a:r>
              <a:rPr lang="fa-IR" dirty="0" smtClean="0"/>
              <a:t>تبدیل به قانون شدن حکم حجاب در جامعه </a:t>
            </a:r>
            <a:r>
              <a:rPr lang="fa-IR" dirty="0" smtClean="0"/>
              <a:t>اسلامی (اقتضاءات)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30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36469"/>
            <a:ext cx="10972800" cy="562138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fa-IR" sz="2400" b="1" dirty="0" smtClean="0"/>
              <a:t>تعریف کلاسیک از این دو:</a:t>
            </a:r>
          </a:p>
          <a:p>
            <a:pPr marL="109728" indent="0">
              <a:buNone/>
            </a:pPr>
            <a:r>
              <a:rPr lang="fa-IR" sz="2400" b="1" dirty="0" smtClean="0"/>
              <a:t>حقوق مدنی، </a:t>
            </a:r>
            <a:r>
              <a:rPr lang="fa-IR" sz="2400" b="1" dirty="0"/>
              <a:t>مهم‌ترین شاخه حقوق خصوصی است که به بررسی و تنظیم روابط افراد جامعه با یکدیگر صرف نظر از عنوان و موقعیت اجتماعی آن‌ها می‌پردازد. </a:t>
            </a:r>
            <a:endParaRPr lang="fa-IR" sz="2400" b="1" dirty="0" smtClean="0"/>
          </a:p>
          <a:p>
            <a:pPr marL="109728" indent="0">
              <a:buNone/>
            </a:pPr>
            <a:r>
              <a:rPr lang="fa-IR" sz="2400" b="1" dirty="0"/>
              <a:t>حقوق کیفری، </a:t>
            </a:r>
            <a:r>
              <a:rPr lang="fa-IR" sz="2400" b="1" dirty="0" smtClean="0"/>
              <a:t>شاخه‌ای </a:t>
            </a:r>
            <a:r>
              <a:rPr lang="fa-IR" sz="2400" b="1" dirty="0"/>
              <a:t>از حقوق عمومی است که به بررسی حمایت‌های دولت از حقوق افراد و ارزش‌های جامعه می‌پردازد</a:t>
            </a:r>
            <a:r>
              <a:rPr lang="fa-IR" sz="2400" b="1" dirty="0" smtClean="0"/>
              <a:t>. </a:t>
            </a:r>
            <a:r>
              <a:rPr lang="fa-IR" sz="2400" b="1" dirty="0"/>
              <a:t>مشخصه بارز حقوق جزا (کیفری)، ضمانت اجرای شدید آن است</a:t>
            </a:r>
            <a:r>
              <a:rPr lang="fa-IR" sz="2400" b="1" dirty="0" smtClean="0"/>
              <a:t>.</a:t>
            </a:r>
          </a:p>
          <a:p>
            <a:pPr marL="109728" indent="0">
              <a:buNone/>
            </a:pPr>
            <a:endParaRPr lang="fa-IR" sz="2400" b="1" dirty="0" smtClean="0"/>
          </a:p>
          <a:p>
            <a:pPr marL="109728" indent="0">
              <a:buNone/>
            </a:pPr>
            <a:r>
              <a:rPr lang="fa-IR" sz="2400" b="1" dirty="0" smtClean="0"/>
              <a:t>احکام اجتماعی شریعت را هم می‌توان در این دو قالب دید:</a:t>
            </a:r>
          </a:p>
          <a:p>
            <a:pPr marL="109728" indent="0">
              <a:buNone/>
            </a:pPr>
            <a:r>
              <a:rPr lang="fa-IR" sz="2400" b="1" dirty="0" smtClean="0"/>
              <a:t>احکام حدود و دیات و ...؛ احکام معاملات و ...</a:t>
            </a:r>
          </a:p>
          <a:p>
            <a:pPr marL="109728" indent="0">
              <a:buNone/>
            </a:pPr>
            <a:endParaRPr lang="fa-IR" sz="2400" b="1" dirty="0"/>
          </a:p>
          <a:p>
            <a:pPr marL="109728" indent="0">
              <a:buNone/>
            </a:pPr>
            <a:endParaRPr lang="fa-IR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1831"/>
          </a:xfrm>
        </p:spPr>
        <p:txBody>
          <a:bodyPr>
            <a:normAutofit/>
          </a:bodyPr>
          <a:lstStyle/>
          <a:p>
            <a:pPr algn="ctr"/>
            <a:r>
              <a:rPr lang="fa-IR" sz="3100" dirty="0" smtClean="0"/>
              <a:t>ادامه اصطلاحات بحث: قانون </a:t>
            </a:r>
            <a:r>
              <a:rPr lang="fa-IR" sz="3100" dirty="0" smtClean="0"/>
              <a:t>مدنی و قانون کیفری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198353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8"/>
            <a:ext cx="10972800" cy="5302929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fa-IR" b="1" dirty="0" smtClean="0">
                <a:solidFill>
                  <a:srgbClr val="C00000"/>
                </a:solidFill>
              </a:rPr>
              <a:t>درک </a:t>
            </a:r>
            <a:r>
              <a:rPr lang="fa-IR" b="1" dirty="0">
                <a:solidFill>
                  <a:srgbClr val="C00000"/>
                </a:solidFill>
              </a:rPr>
              <a:t>حجاب در نسبت با عفت و حفظ بنیاد </a:t>
            </a:r>
            <a:r>
              <a:rPr lang="fa-IR" b="1" dirty="0" smtClean="0">
                <a:solidFill>
                  <a:srgbClr val="C00000"/>
                </a:solidFill>
              </a:rPr>
              <a:t>خانواده</a:t>
            </a:r>
          </a:p>
          <a:p>
            <a:pPr marL="109728" indent="0">
              <a:buNone/>
            </a:pPr>
            <a:r>
              <a:rPr lang="fa-IR" b="1" dirty="0" smtClean="0"/>
              <a:t>ضرورت سه‌وجهی دیدن ابعاد مسائل انسانی: فردی، خانوادگی، اجتماعی</a:t>
            </a:r>
          </a:p>
          <a:p>
            <a:pPr marL="109728" indent="0">
              <a:buNone/>
            </a:pPr>
            <a:r>
              <a:rPr lang="fa-IR" b="1" dirty="0" smtClean="0">
                <a:solidFill>
                  <a:srgbClr val="0070C0"/>
                </a:solidFill>
              </a:rPr>
              <a:t>آینده حجاب از زاویه فردی: کنشگری  ؛   آینده </a:t>
            </a:r>
            <a:r>
              <a:rPr lang="fa-IR" b="1" dirty="0">
                <a:solidFill>
                  <a:srgbClr val="0070C0"/>
                </a:solidFill>
              </a:rPr>
              <a:t>حجاب از زاویه اجتماعی</a:t>
            </a:r>
            <a:r>
              <a:rPr lang="fa-IR" b="1" dirty="0" smtClean="0">
                <a:solidFill>
                  <a:srgbClr val="0070C0"/>
                </a:solidFill>
              </a:rPr>
              <a:t>: ساختارها و قوانین</a:t>
            </a:r>
          </a:p>
          <a:p>
            <a:pPr marL="109728" indent="0" algn="ctr">
              <a:buNone/>
            </a:pPr>
            <a:r>
              <a:rPr lang="fa-I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اما آینده </a:t>
            </a:r>
            <a:r>
              <a:rPr lang="fa-I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حجاب از زاویه </a:t>
            </a:r>
            <a:r>
              <a:rPr lang="fa-I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خانوادگی چه خواهد بود؟</a:t>
            </a:r>
          </a:p>
          <a:p>
            <a:pPr marL="109728" indent="0">
              <a:buNone/>
            </a:pPr>
            <a:r>
              <a:rPr lang="fa-IR" b="1" dirty="0" smtClean="0"/>
              <a:t>حجاب نسبتی با واقعیت انسانی انسان دارد:‌</a:t>
            </a:r>
          </a:p>
          <a:p>
            <a:pPr marL="109728" indent="0" algn="ctr">
              <a:buNone/>
            </a:pPr>
            <a:r>
              <a:rPr lang="fa-IR" b="1" dirty="0" smtClean="0"/>
              <a:t>مبنای آن (حیا و عفاف) یک رکن بنیادی شخصیت انسانی (انضباط دهنده به غریزه جنسی) است که پشتیبان اصلی خانواده است.</a:t>
            </a:r>
          </a:p>
          <a:p>
            <a:pPr marL="109728" indent="0">
              <a:buNone/>
            </a:pPr>
            <a:r>
              <a:rPr lang="fa-IR" sz="2400" b="1" dirty="0" smtClean="0"/>
              <a:t>(کتاب بحران در خانواده، ص۱۹۸ به بعد: حجاب، شاخص اجتماعی مهمی برای میزان استحکام خانواده)</a:t>
            </a:r>
          </a:p>
          <a:p>
            <a:pPr marL="109728" indent="0">
              <a:buNone/>
            </a:pPr>
            <a:endParaRPr lang="fa-IR" sz="2400" b="1" dirty="0" smtClean="0"/>
          </a:p>
          <a:p>
            <a:pPr marL="109728" indent="0" algn="ctr">
              <a:buNone/>
            </a:pPr>
            <a:r>
              <a:rPr lang="fa-IR" sz="2800" b="1" dirty="0" smtClean="0"/>
              <a:t>شاید مهمترین نهادی که می‌تواند حجاب را حفظ کند خانواده است</a:t>
            </a:r>
          </a:p>
          <a:p>
            <a:pPr marL="109728" indent="0" algn="ctr">
              <a:buNone/>
            </a:pPr>
            <a:r>
              <a:rPr lang="fa-IR" sz="2800" b="1" dirty="0" smtClean="0"/>
              <a:t>(کنشگری و امر به معروف هم در افق خانوادگی معنادار می‌شود؛ و</a:t>
            </a:r>
          </a:p>
          <a:p>
            <a:pPr marL="109728" indent="0" algn="ctr">
              <a:buNone/>
            </a:pPr>
            <a:r>
              <a:rPr lang="fa-IR" sz="2800" b="1" dirty="0" smtClean="0"/>
              <a:t>مهمترین پشتوانه عمومی قانون نرم، اخلاقیاتی است که خانواده بازتولید می‌کند)</a:t>
            </a:r>
            <a:endParaRPr lang="fa-IR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9728" algn="ct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وضعیت حجاب در آینده</a:t>
            </a:r>
            <a:b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dirty="0">
                <a:solidFill>
                  <a:srgbClr val="C00000"/>
                </a:solidFill>
              </a:rPr>
              <a:t>ج. در افق واقعیت </a:t>
            </a:r>
            <a:r>
              <a:rPr lang="fa-IR" dirty="0" smtClean="0">
                <a:solidFill>
                  <a:srgbClr val="C00000"/>
                </a:solidFill>
              </a:rPr>
              <a:t>عینی</a:t>
            </a:r>
            <a:endParaRPr lang="fa-I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36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834630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fa-IR" sz="3200" b="1" dirty="0" smtClean="0">
                <a:solidFill>
                  <a:srgbClr val="FF0000"/>
                </a:solidFill>
              </a:rPr>
              <a:t>گذشته</a:t>
            </a:r>
          </a:p>
          <a:p>
            <a:pPr marL="109728" indent="0">
              <a:buNone/>
            </a:pPr>
            <a:r>
              <a:rPr lang="fa-IR" b="1" dirty="0" smtClean="0"/>
              <a:t>آیا حجاب شرعی زنان به این صورتی که می‌شناسیم در زمان پیامبر ص واجب شده است؟</a:t>
            </a:r>
          </a:p>
          <a:p>
            <a:pPr marL="109728" indent="0">
              <a:buNone/>
            </a:pPr>
            <a:r>
              <a:rPr lang="fa-IR" b="1" dirty="0" smtClean="0"/>
              <a:t>آیا در میان فقها اختلافی در زمینه حجاب شرعی وجود داشته است؟</a:t>
            </a:r>
          </a:p>
          <a:p>
            <a:pPr marL="109728" indent="0" algn="ctr">
              <a:buNone/>
            </a:pPr>
            <a:r>
              <a:rPr lang="fa-IR" sz="3200" b="1" dirty="0" smtClean="0">
                <a:solidFill>
                  <a:srgbClr val="FF0000"/>
                </a:solidFill>
              </a:rPr>
              <a:t>حال</a:t>
            </a:r>
          </a:p>
          <a:p>
            <a:pPr marL="109728" indent="0">
              <a:buNone/>
            </a:pPr>
            <a:r>
              <a:rPr lang="fa-IR" b="1" dirty="0" smtClean="0"/>
              <a:t>چرا مساله حجاب امروزه این قدر مهم شده </a:t>
            </a:r>
            <a:r>
              <a:rPr lang="fa-IR" b="1" dirty="0"/>
              <a:t>است؟ </a:t>
            </a:r>
            <a:r>
              <a:rPr lang="fa-IR" b="1" dirty="0" smtClean="0"/>
              <a:t>(</a:t>
            </a:r>
            <a:r>
              <a:rPr lang="fa-IR" b="1" dirty="0"/>
              <a:t>نگاه </a:t>
            </a:r>
            <a:r>
              <a:rPr lang="fa-IR" b="1" dirty="0" smtClean="0"/>
              <a:t>هویتی - تمدنی)</a:t>
            </a:r>
          </a:p>
          <a:p>
            <a:pPr marL="109728" indent="0" algn="ctr">
              <a:buNone/>
            </a:pPr>
            <a:r>
              <a:rPr lang="fa-IR" sz="3200" b="1" dirty="0" smtClean="0">
                <a:solidFill>
                  <a:srgbClr val="FF0000"/>
                </a:solidFill>
              </a:rPr>
              <a:t>آینده</a:t>
            </a:r>
          </a:p>
          <a:p>
            <a:pPr marL="109728" indent="0">
              <a:buNone/>
            </a:pPr>
            <a:r>
              <a:rPr lang="fa-IR" b="1" dirty="0" smtClean="0"/>
              <a:t>برای حل معضل بی‌حجابی و بدحجابی چه کنیم؟</a:t>
            </a:r>
          </a:p>
          <a:p>
            <a:pPr marL="624078" indent="-514350">
              <a:buAutoNum type="arabicParenR"/>
            </a:pPr>
            <a:r>
              <a:rPr lang="fa-IR" b="1" dirty="0" smtClean="0"/>
              <a:t>در افق فرهنگی (لزوم تزریق معنای مناسب و اصلاح معنی نامناسب از حجاب)</a:t>
            </a:r>
          </a:p>
          <a:p>
            <a:pPr marL="624078" indent="-514350">
              <a:buAutoNum type="arabicParenR"/>
            </a:pPr>
            <a:r>
              <a:rPr lang="fa-IR" b="1" dirty="0" smtClean="0"/>
              <a:t>در افق ساختاری (در عرصه قانون و قانون‌گذاری چه کنیم)</a:t>
            </a:r>
          </a:p>
          <a:p>
            <a:pPr marL="624078" indent="-514350">
              <a:buFont typeface="Wingdings 3"/>
              <a:buAutoNum type="arabicParenR"/>
            </a:pPr>
            <a:r>
              <a:rPr lang="fa-IR" b="1" dirty="0"/>
              <a:t>در افق </a:t>
            </a:r>
            <a:r>
              <a:rPr lang="fa-IR" b="1" dirty="0" smtClean="0"/>
              <a:t>واقعیت </a:t>
            </a:r>
            <a:r>
              <a:rPr lang="fa-IR" b="1" dirty="0"/>
              <a:t>عینی </a:t>
            </a:r>
            <a:r>
              <a:rPr lang="fa-IR" b="1" dirty="0" smtClean="0"/>
              <a:t>(حجاب را در چه نسبتی با واقعیت انسانی بازخوانی کنیم)</a:t>
            </a:r>
            <a:endParaRPr lang="fa-IR" b="1" dirty="0"/>
          </a:p>
          <a:p>
            <a:pPr marL="624078" indent="-514350">
              <a:buAutoNum type="arabicParenR"/>
            </a:pP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سیر کلی بحث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8417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7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2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2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2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83463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fa-IR" sz="3200" b="1" dirty="0" smtClean="0">
                <a:solidFill>
                  <a:srgbClr val="FF0000"/>
                </a:solidFill>
              </a:rPr>
              <a:t>گذشته</a:t>
            </a:r>
          </a:p>
          <a:p>
            <a:pPr marL="109728" indent="0">
              <a:buNone/>
            </a:pPr>
            <a:r>
              <a:rPr lang="fa-IR" b="1" dirty="0" smtClean="0"/>
              <a:t>حجاب شرعی زنان به این صورتی که می‌شناسیم در زمان پیامبر ص واجب شده است و جزء ضروریات دین است و </a:t>
            </a:r>
            <a:r>
              <a:rPr lang="fa-IR" b="1" dirty="0" smtClean="0"/>
              <a:t>در میان فقها اختلافی در پوشش همه اندامها غیر از وجه و کفین و قدمین نیست.</a:t>
            </a:r>
          </a:p>
          <a:p>
            <a:pPr marL="109728" indent="0" algn="ctr">
              <a:buNone/>
            </a:pPr>
            <a:r>
              <a:rPr lang="fa-IR" sz="3200" b="1" dirty="0" smtClean="0">
                <a:solidFill>
                  <a:srgbClr val="FF0000"/>
                </a:solidFill>
              </a:rPr>
              <a:t>حال</a:t>
            </a:r>
          </a:p>
          <a:p>
            <a:pPr marL="109728" indent="0">
              <a:buNone/>
            </a:pPr>
            <a:r>
              <a:rPr lang="fa-IR" b="1" dirty="0" smtClean="0"/>
              <a:t>با نگاهی </a:t>
            </a:r>
            <a:r>
              <a:rPr lang="fa-IR" b="1" dirty="0"/>
              <a:t>تاریخی </a:t>
            </a:r>
            <a:r>
              <a:rPr lang="fa-IR" b="1" dirty="0" smtClean="0"/>
              <a:t>دیدم که مساله حجاب را اتفاقا اول مخالفان اسلام جدی گرفتند؛ و با نگاه </a:t>
            </a:r>
            <a:r>
              <a:rPr lang="fa-IR" b="1" dirty="0"/>
              <a:t>هویتی </a:t>
            </a:r>
            <a:r>
              <a:rPr lang="fa-IR" b="1" dirty="0" smtClean="0"/>
              <a:t>– تمدنی دیدیم که امروزه از چهار زاویه جایگاه خیلی خاصی پیدا کرده است: نماد تصویری؛ ناظر به زن بودن (فمینیسم)؛ انقلاب جنسی؛ اقتضاءات نظام سرمایه‌داری</a:t>
            </a:r>
            <a:endParaRPr lang="fa-IR" b="1" dirty="0"/>
          </a:p>
          <a:p>
            <a:pPr marL="109728" indent="0" algn="ctr">
              <a:buNone/>
            </a:pPr>
            <a:r>
              <a:rPr lang="fa-IR" sz="3200" b="1" dirty="0" smtClean="0">
                <a:solidFill>
                  <a:srgbClr val="FF0000"/>
                </a:solidFill>
              </a:rPr>
              <a:t>آینده</a:t>
            </a:r>
          </a:p>
          <a:p>
            <a:pPr marL="109728" indent="0">
              <a:buNone/>
            </a:pPr>
            <a:r>
              <a:rPr lang="fa-IR" b="1" dirty="0" smtClean="0"/>
              <a:t>برای حل معضل بی‌حجابی و بدحجابی چه کنیم؟</a:t>
            </a:r>
          </a:p>
          <a:p>
            <a:pPr marL="624078" indent="-514350">
              <a:buAutoNum type="arabicParenR"/>
            </a:pPr>
            <a:r>
              <a:rPr lang="fa-IR" b="1" dirty="0" smtClean="0"/>
              <a:t>در افق فرهنگی (</a:t>
            </a:r>
            <a:r>
              <a:rPr lang="fa-IR" b="1" dirty="0"/>
              <a:t>تقویت معنای درست حجاب و </a:t>
            </a:r>
            <a:r>
              <a:rPr lang="fa-IR" b="1" dirty="0" smtClean="0"/>
              <a:t>ارتقای آن </a:t>
            </a:r>
            <a:r>
              <a:rPr lang="fa-IR" b="1" dirty="0"/>
              <a:t>از </a:t>
            </a:r>
            <a:r>
              <a:rPr lang="fa-IR" b="1" dirty="0" smtClean="0"/>
              <a:t>صیانت به کنشگری زن-امر به معروف)</a:t>
            </a:r>
          </a:p>
          <a:p>
            <a:pPr marL="624078" indent="-514350">
              <a:buAutoNum type="arabicParenR"/>
            </a:pPr>
            <a:r>
              <a:rPr lang="fa-IR" b="1" dirty="0" smtClean="0"/>
              <a:t>در افق ساختاری (جدی گرفتن آن به مثابه یک قانون مدنی با رعایت اقتضاءات آن)</a:t>
            </a:r>
          </a:p>
          <a:p>
            <a:pPr marL="624078" indent="-514350">
              <a:buAutoNum type="arabicParenR"/>
            </a:pPr>
            <a:r>
              <a:rPr lang="fa-IR" b="1" dirty="0" smtClean="0"/>
              <a:t>در افق واقعیت عینی (جدی کردن جایگاه خانواده و بازتعریف حجاب و عفاف در نسبت با خانواده)</a:t>
            </a: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جمع‌بندی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7678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062446"/>
            <a:ext cx="10972800" cy="3483428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rgbClr val="0070C0"/>
                </a:solidFill>
                <a:cs typeface="B Davat" panose="00000400000000000000" pitchFamily="2" charset="-78"/>
              </a:rPr>
              <a:t>و آخر دعوانا أن الحمد لله ربّ العالمین</a:t>
            </a:r>
            <a:endParaRPr lang="fa-IR" sz="4800" dirty="0">
              <a:solidFill>
                <a:srgbClr val="0070C0"/>
              </a:solidFill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96388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17566"/>
            <a:ext cx="10972800" cy="219456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حجاب‌پژوهی </a:t>
            </a:r>
            <a:br>
              <a:rPr lang="fa-IR" dirty="0" smtClean="0"/>
            </a:br>
            <a:r>
              <a:rPr lang="fa-IR" sz="3100" dirty="0" smtClean="0"/>
              <a:t>1. پوشش در زمان پیامبر</a:t>
            </a:r>
            <a:br>
              <a:rPr lang="fa-IR" sz="3100" dirty="0" smtClean="0"/>
            </a:br>
            <a:r>
              <a:rPr lang="fa-IR" sz="3100" dirty="0" smtClean="0"/>
              <a:t>2. پژوهش‌های فقهی حجاب</a:t>
            </a:r>
            <a:br>
              <a:rPr lang="fa-IR" sz="3100" dirty="0" smtClean="0"/>
            </a:br>
            <a:r>
              <a:rPr lang="fa-IR" sz="3100" dirty="0" smtClean="0"/>
              <a:t>3. مروری بر مطالعات حجاب</a:t>
            </a:r>
            <a:br>
              <a:rPr lang="fa-IR" sz="3100" dirty="0" smtClean="0"/>
            </a:br>
            <a:r>
              <a:rPr lang="fa-IR" sz="2200" dirty="0" smtClean="0"/>
              <a:t>ویراستار علمی: محمد عشایری منفرد</a:t>
            </a:r>
            <a:endParaRPr lang="fa-IR" sz="3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78496" y="698267"/>
            <a:ext cx="4435007" cy="788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335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a-IR" b="1" dirty="0" smtClean="0"/>
              <a:t>آیا </a:t>
            </a:r>
            <a:r>
              <a:rPr lang="fa-IR" b="1" dirty="0"/>
              <a:t>حجاب شرعی زنان به این صورتی که می‌شناسیم در زمان پیامبر ص واجب شده است؟ آیا در میان فقها اختلافی در زمینه حجاب شرعی وجود داشته است؟</a:t>
            </a:r>
            <a:endParaRPr lang="fa-IR" b="1" dirty="0" smtClean="0"/>
          </a:p>
          <a:p>
            <a:pPr marL="109728" indent="0">
              <a:lnSpc>
                <a:spcPct val="150000"/>
              </a:lnSpc>
              <a:buNone/>
            </a:pPr>
            <a:r>
              <a:rPr lang="fa-IR" b="1" dirty="0">
                <a:solidFill>
                  <a:schemeClr val="accent6"/>
                </a:solidFill>
              </a:rPr>
              <a:t>وجوب حجاب در محدوده غیر از وجه و کفین و قدمین، از ضروریات اسلام است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/>
              <a:t>(ضروری دین: هرکس به دین می‌نگرد این را مربوط به آن می‌داند.)</a:t>
            </a:r>
          </a:p>
          <a:p>
            <a:pPr lvl="1">
              <a:lnSpc>
                <a:spcPct val="150000"/>
              </a:lnSpc>
            </a:pPr>
            <a:r>
              <a:rPr lang="fa-IR" sz="2000" b="1" dirty="0"/>
              <a:t>غیرمسلمانها هم حجاب را نماد مسلمانی می‌دانند</a:t>
            </a:r>
          </a:p>
          <a:p>
            <a:pPr lvl="1">
              <a:lnSpc>
                <a:spcPct val="150000"/>
              </a:lnSpc>
            </a:pPr>
            <a:r>
              <a:rPr lang="fa-IR" sz="2000" b="1" dirty="0"/>
              <a:t>شیعه و سنی علیرغم اختلافات حتی در بسیاری از احکام عبادی مثل نماز، در </a:t>
            </a:r>
            <a:r>
              <a:rPr lang="fa-IR" sz="2000" b="1" dirty="0">
                <a:solidFill>
                  <a:srgbClr val="C00000"/>
                </a:solidFill>
              </a:rPr>
              <a:t>وجوب</a:t>
            </a:r>
            <a:r>
              <a:rPr lang="fa-IR" sz="2000" b="1" dirty="0"/>
              <a:t> حجاب سر و بدن زن اختلافی نکرده‌اند (همه اختلافات فقط در محدوده </a:t>
            </a:r>
            <a:r>
              <a:rPr lang="fa-IR" sz="2000" b="1" dirty="0" smtClean="0">
                <a:solidFill>
                  <a:srgbClr val="C00000"/>
                </a:solidFill>
              </a:rPr>
              <a:t>جواز یا وجوب </a:t>
            </a:r>
            <a:r>
              <a:rPr lang="fa-IR" sz="2000" b="1" dirty="0" smtClean="0"/>
              <a:t>پوشش </a:t>
            </a:r>
            <a:r>
              <a:rPr lang="fa-IR" sz="2000" b="1" dirty="0"/>
              <a:t>وجه و کفین و قدمین بوده)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endParaRPr lang="fa-IR" b="1" dirty="0"/>
          </a:p>
          <a:p>
            <a:pPr marL="109728" indent="0">
              <a:buNone/>
            </a:pPr>
            <a:endParaRPr lang="fa-IR" b="1" dirty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rgbClr val="FF0000"/>
                </a:solidFill>
              </a:rPr>
              <a:t>۱. وضعیت حجاب در گذشته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272833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3178" y="1393371"/>
            <a:ext cx="10994572" cy="598823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/>
              <a:t>بخش اول: </a:t>
            </a:r>
            <a:r>
              <a:rPr lang="fa-IR" sz="2400" b="1" dirty="0" smtClean="0"/>
              <a:t>بررسی وضعیت پوشش در جامعه عرب پیش از بعثت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dirty="0" smtClean="0"/>
              <a:t>آیا حجاب شرعی به صورتی که همگان فهمیده‌اند، امکان دارد؟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4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/>
              <a:t>بخش دوم: مناقشه در فهم متعارف آیات قرآن کریم با توجه به گزارش </a:t>
            </a:r>
            <a:r>
              <a:rPr lang="fa-IR" sz="2400" b="1" dirty="0" smtClean="0"/>
              <a:t>تاریخی!</a:t>
            </a:r>
            <a:endParaRPr lang="fa-IR" sz="2400" b="1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dirty="0" smtClean="0"/>
              <a:t>ارائه معنای جدیدی از تمامی کلمات و آیات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dirty="0" smtClean="0"/>
              <a:t>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dirty="0" smtClean="0"/>
              <a:t> </a:t>
            </a:r>
            <a:r>
              <a:rPr lang="fa-IR" sz="2400" b="1" dirty="0" smtClean="0"/>
              <a:t>بخش سوم: ایجاد دو قول جدید در فقه با توجه به گزارش </a:t>
            </a:r>
            <a:r>
              <a:rPr lang="fa-IR" sz="2400" b="1" dirty="0" smtClean="0"/>
              <a:t>تاریخی!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FF0000"/>
                </a:solidFill>
              </a:rPr>
              <a:t>برای تفصیل مراجعه کنید به:</a:t>
            </a:r>
            <a:endParaRPr lang="fa-I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88869" y="320041"/>
            <a:ext cx="9858102" cy="1073330"/>
          </a:xfrm>
        </p:spPr>
        <p:txBody>
          <a:bodyPr>
            <a:noAutofit/>
          </a:bodyPr>
          <a:lstStyle/>
          <a:p>
            <a:pPr algn="ctr"/>
            <a:r>
              <a:rPr lang="fa-IR" sz="2800" dirty="0">
                <a:solidFill>
                  <a:schemeClr val="accent6"/>
                </a:solidFill>
              </a:rPr>
              <a:t>اشاره‌ای به شبهات برخی معاصرین در انکار این محدوده حجاب</a:t>
            </a:r>
            <a:r>
              <a:rPr lang="fa-IR" sz="2800" dirty="0"/>
              <a:t/>
            </a:r>
            <a:br>
              <a:rPr lang="fa-IR" sz="2800" dirty="0"/>
            </a:br>
            <a:r>
              <a:rPr lang="fa-IR" sz="2800" dirty="0"/>
              <a:t>سیر </a:t>
            </a:r>
            <a:r>
              <a:rPr lang="fa-IR" sz="2800" dirty="0" smtClean="0"/>
              <a:t>کتاب «حجاب شرعی در عصر پیامبر» (ص</a:t>
            </a:r>
            <a:r>
              <a:rPr lang="en-US" sz="2800" dirty="0" smtClean="0"/>
              <a:t>(</a:t>
            </a:r>
            <a:endParaRPr lang="en-US" sz="2800" dirty="0"/>
          </a:p>
        </p:txBody>
      </p:sp>
      <p:sp>
        <p:nvSpPr>
          <p:cNvPr id="8" name="Curved Right Arrow 7">
            <a:hlinkClick r:id="rId2" action="ppaction://hlinksldjump"/>
          </p:cNvPr>
          <p:cNvSpPr/>
          <p:nvPr/>
        </p:nvSpPr>
        <p:spPr>
          <a:xfrm>
            <a:off x="47767" y="122830"/>
            <a:ext cx="423080" cy="614149"/>
          </a:xfrm>
          <a:prstGeom prst="curv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931510" y="5074825"/>
            <a:ext cx="4780267" cy="1783175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200" dirty="0" smtClean="0"/>
              <a:t>1. </a:t>
            </a:r>
            <a:r>
              <a:rPr lang="fa-IR" sz="2400" dirty="0" smtClean="0">
                <a:hlinkClick r:id="rId3"/>
              </a:rPr>
              <a:t>نقد مکتوب</a:t>
            </a:r>
            <a:r>
              <a:rPr lang="fa-IR" sz="2400" dirty="0" smtClean="0"/>
              <a:t> و </a:t>
            </a:r>
            <a:r>
              <a:rPr lang="fa-IR" sz="2400" dirty="0" smtClean="0">
                <a:hlinkClick r:id="rId4"/>
              </a:rPr>
              <a:t>مناظره سوزنچی با ترکاشوند</a:t>
            </a: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>2. کتاب «</a:t>
            </a:r>
            <a:r>
              <a:rPr lang="fa-IR" sz="2400" dirty="0" smtClean="0">
                <a:hlinkClick r:id="rId5" action="ppaction://hlinksldjump"/>
              </a:rPr>
              <a:t>حجاب‌پژوهی</a:t>
            </a:r>
            <a:r>
              <a:rPr lang="fa-IR" sz="2400" dirty="0" smtClean="0"/>
              <a:t>» در 3 جلد (به اهتمام مرکز تحقیقات زن و خانواده)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6659522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5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2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25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fa-I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a-IR" b="1" dirty="0" smtClean="0"/>
              <a:t>الف) آیا واقعا چنین است</a:t>
            </a:r>
            <a:r>
              <a:rPr lang="fa-IR" b="1" dirty="0" smtClean="0"/>
              <a:t>؟ (اسلاید بعد)</a:t>
            </a:r>
            <a:endParaRPr lang="fa-IR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a-IR" b="1" dirty="0" smtClean="0"/>
              <a:t>ب) آیا واقعا در جامعه‌ای که حمام و دستشویی رایج نیست و افراد بی‌مبالاتی وجود دارند، قانون حجاب ممکن نیست؟ (هند، جوامع اروپایی)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fa-IR" dirty="0" smtClean="0"/>
          </a:p>
          <a:p>
            <a:pPr indent="0">
              <a:spcBef>
                <a:spcPts val="1200"/>
              </a:spcBef>
              <a:spcAft>
                <a:spcPts val="1200"/>
              </a:spcAft>
            </a:pPr>
            <a:r>
              <a:rPr lang="fa-IR" b="1" dirty="0" smtClean="0"/>
              <a:t> الف</a:t>
            </a:r>
            <a:r>
              <a:rPr lang="fa-IR" b="1" dirty="0"/>
              <a:t>) رواج پدیده برهنگی و دوخته نبودن لباس ها و فقط یک تکه پارچه بودن آنها</a:t>
            </a:r>
          </a:p>
          <a:p>
            <a:pPr indent="0">
              <a:spcBef>
                <a:spcPts val="1200"/>
              </a:spcBef>
              <a:spcAft>
                <a:spcPts val="1200"/>
              </a:spcAft>
            </a:pPr>
            <a:r>
              <a:rPr lang="fa-IR" b="1" dirty="0" smtClean="0"/>
              <a:t> ب</a:t>
            </a:r>
            <a:r>
              <a:rPr lang="fa-IR" b="1" dirty="0"/>
              <a:t>) وضعیت خانه‌های مکه و عدم رواج دستشویی و حمام در مکه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بخش اول: امکان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قانون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حجاب (بررسی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وضعیت عرب پیش از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اسلام)</a:t>
            </a:r>
            <a:endParaRPr lang="fa-I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3806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 smtClean="0"/>
              <a:t>اولین </a:t>
            </a:r>
            <a:r>
              <a:rPr lang="fa-IR" b="1" dirty="0"/>
              <a:t>گزارش تاریخی </a:t>
            </a:r>
            <a:r>
              <a:rPr lang="fa-IR" b="1" dirty="0" smtClean="0"/>
              <a:t>از این جامعه (ترتولیان </a:t>
            </a:r>
            <a:r>
              <a:rPr lang="fa-IR" b="1" dirty="0"/>
              <a:t>220م</a:t>
            </a:r>
            <a:r>
              <a:rPr lang="fa-IR" b="1" dirty="0" smtClean="0"/>
              <a:t>) (مقاله حجاب: دایرة‌المعارف بزرگ </a:t>
            </a:r>
            <a:r>
              <a:rPr lang="fa-IR" b="1" dirty="0"/>
              <a:t>اسلامی) (مقاله </a:t>
            </a:r>
            <a:r>
              <a:rPr lang="fa-IR" b="1" dirty="0">
                <a:hlinkClick r:id="rId2"/>
              </a:rPr>
              <a:t>حجاب حداقلی در عصر جاهلیت و صدر اسلام</a:t>
            </a:r>
            <a:r>
              <a:rPr lang="fa-IR" b="1" dirty="0"/>
              <a:t>؛ ویکی فقه)</a:t>
            </a:r>
            <a:endParaRPr lang="fa-IR" b="1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/>
              <a:t>مقاله پوشش زن جاهلی و امکان حجاب شرعی در عصر پیامبر (محمد عشایری منفرد</a:t>
            </a:r>
            <a:r>
              <a:rPr lang="fa-IR" b="1" dirty="0" smtClean="0"/>
              <a:t>) 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fa-IR" dirty="0" smtClean="0"/>
              <a:t>کاربرد 69 کلمه درباره انواع لباس در عرب جاهلی (غیر از کلمات عام مانند ثوب و لباس و ...)</a:t>
            </a:r>
            <a:endParaRPr lang="fa-IR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/>
              <a:t>اینها در شاهراه تجاری بوده </a:t>
            </a:r>
            <a:r>
              <a:rPr lang="fa-IR" b="1" dirty="0" smtClean="0"/>
              <a:t>و مهمترین تجارتشان پارچه بوده؛ نه یک قبیله دورافتاده در جنگل؛ اگر واقعا این طور بود خبرشان در عالم </a:t>
            </a:r>
            <a:r>
              <a:rPr lang="fa-IR" b="1" dirty="0" smtClean="0"/>
              <a:t>می‌پیچید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/>
              <a:t>حکایت طواف </a:t>
            </a:r>
            <a:r>
              <a:rPr lang="fa-IR" b="1" dirty="0" smtClean="0"/>
              <a:t>عریان (مقاله برهنگی در حج جاهلی؛ حمید حاج </a:t>
            </a:r>
            <a:r>
              <a:rPr lang="fa-IR" b="1" dirty="0"/>
              <a:t>امینی</a:t>
            </a:r>
            <a:r>
              <a:rPr lang="fa-IR" b="1" dirty="0" smtClean="0"/>
              <a:t>)</a:t>
            </a:r>
            <a:endParaRPr lang="en-US" b="1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fa-IR" b="1" dirty="0" smtClean="0"/>
              <a:t>به </a:t>
            </a:r>
            <a:r>
              <a:rPr lang="fa-IR" b="1" dirty="0" smtClean="0"/>
              <a:t>علاوه که نزول حجاب، نه در مکه، بلکه در مدینه رخ داد؛ آن هم نه در زمان فقر و عسرت (تفاوت وضع مسلمانان قبل و بعد از جنگ احزاب</a:t>
            </a:r>
            <a:r>
              <a:rPr lang="fa-IR" b="1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بخش اول: آیا 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</a:rPr>
              <a:t>ممکن است مردم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عرب جاهلی </a:t>
            </a:r>
            <a:r>
              <a:rPr lang="fa-IR" dirty="0">
                <a:solidFill>
                  <a:schemeClr val="accent6">
                    <a:lumMod val="75000"/>
                  </a:schemeClr>
                </a:solidFill>
              </a:rPr>
              <a:t>این چنین بوده باشند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؟</a:t>
            </a:r>
            <a:endParaRPr lang="fa-I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5303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6571" y="1031967"/>
            <a:ext cx="11534503" cy="5826034"/>
          </a:xfrm>
        </p:spPr>
        <p:txBody>
          <a:bodyPr>
            <a:normAutofit fontScale="92500"/>
          </a:bodyPr>
          <a:lstStyle/>
          <a:p>
            <a:pPr marL="109728" indent="0" algn="l">
              <a:lnSpc>
                <a:spcPct val="150000"/>
              </a:lnSpc>
              <a:buNone/>
            </a:pPr>
            <a:r>
              <a:rPr lang="fa-IR" sz="1700" b="1" dirty="0" smtClean="0"/>
              <a:t>(</a:t>
            </a:r>
            <a:r>
              <a:rPr lang="fa-IR" sz="1700" b="1" dirty="0" smtClean="0"/>
              <a:t>تفصیل مطلب در مقاله </a:t>
            </a:r>
            <a:r>
              <a:rPr lang="fa-IR" sz="1700" b="1" dirty="0">
                <a:hlinkClick r:id="rId2"/>
              </a:rPr>
              <a:t>بررسی نظر دکتر کدیور درباره حجاب شرعی</a:t>
            </a:r>
            <a:r>
              <a:rPr lang="fa-IR" sz="1700" b="1" dirty="0"/>
              <a:t>)</a:t>
            </a:r>
            <a:endParaRPr lang="fa-IR" sz="1700" b="1" dirty="0" smtClean="0"/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 smtClean="0">
                <a:solidFill>
                  <a:srgbClr val="C00000"/>
                </a:solidFill>
              </a:rPr>
              <a:t>1) قرآن کریم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800" b="1" dirty="0" smtClean="0"/>
              <a:t>وَ </a:t>
            </a:r>
            <a:r>
              <a:rPr lang="fa-IR" sz="1800" b="1" dirty="0"/>
              <a:t>قُلْ لِلْمُؤْمِناتِ يَغْضُضْنَ مِنْ أَبْصارِهِنَّ وَ يَحْفَظْنَ فُرُوجَهُنَّ وَ لا يُبْدينَ زينَتَهُنَّ إِلاَّ ما ظَهَرَ مِنْها وَ لْيَضْرِبْنَ بِخُمُرِهِنَّ عَلى‏ جُيُوبِهِنَّ وَ لا يُبْدينَ زينَتَهُنَّ إِلاَّ لِبُعُولَتِهِنَّ أَوْ آبائِهِنَّ أَوْ آباءِ بُعُولَتِهِنَّ أَوْ أَبْنائِهِنَّ أَوْ أَبْناءِ بُعُولَتِهِنَّ أَوْ إِخْوانِهِنَّ أَوْ بَني‏ إِخْوانِهِنَّ أَوْ بَني‏ أَخَواتِهِنَّ أَوْ نِسائِهِنَّ أَوْ ما مَلَكَتْ أَيْمانُهُنَّ أَوِ التَّابِعينَ غَيْرِ أُولِي الْإِرْبَةِ مِنَ الرِّجالِ أَوِ الطِّفْلِ الَّذينَ لَمْ يَظْهَرُوا عَلى‏ عَوْراتِ النِّساءِ وَ لا يَضْرِبْنَ بِأَرْجُلِهِنَّ لِيُعْلَمَ ما يُخْفينَ مِنْ زينَتِهِنَّ وَ تُوبُوا إِلَى اللَّهِ جَميعاً أَيُّهَا الْمُؤْمِنُونَ لَعَلَّكُمْ تُفْلِحُون‏‏ (نور/31)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800" b="1" dirty="0" smtClean="0"/>
              <a:t>1</a:t>
            </a:r>
            <a:r>
              <a:rPr lang="fa-IR" sz="2000" b="1" dirty="0" smtClean="0"/>
              <a:t>.  </a:t>
            </a:r>
            <a:r>
              <a:rPr lang="fa-IR" sz="2000" b="1" dirty="0" smtClean="0">
                <a:solidFill>
                  <a:srgbClr val="C00000"/>
                </a:solidFill>
              </a:rPr>
              <a:t>افراد </a:t>
            </a:r>
            <a:r>
              <a:rPr lang="fa-IR" sz="2000" b="1" dirty="0" smtClean="0">
                <a:solidFill>
                  <a:srgbClr val="C00000"/>
                </a:solidFill>
              </a:rPr>
              <a:t>معینی </a:t>
            </a:r>
            <a:r>
              <a:rPr lang="fa-IR" sz="2000" b="1" dirty="0" smtClean="0"/>
              <a:t>را در مساله حجاب </a:t>
            </a:r>
            <a:r>
              <a:rPr lang="fa-IR" sz="2000" b="1" dirty="0" smtClean="0">
                <a:solidFill>
                  <a:srgbClr val="FF0000"/>
                </a:solidFill>
              </a:rPr>
              <a:t>استثناء می‌کند</a:t>
            </a:r>
            <a:r>
              <a:rPr lang="fa-IR" sz="2000" b="1" dirty="0" smtClean="0"/>
              <a:t>، در حالی که عرف جوامع در این زمینه متفاوت است؛ </a:t>
            </a:r>
            <a:r>
              <a:rPr lang="fa-IR" sz="2000" b="1" dirty="0" smtClean="0"/>
              <a:t>نه </a:t>
            </a:r>
            <a:r>
              <a:rPr lang="fa-IR" sz="2000" b="1" dirty="0" smtClean="0"/>
              <a:t>در عرف جاهلی، </a:t>
            </a:r>
            <a:r>
              <a:rPr lang="fa-IR" sz="2000" b="1" dirty="0" smtClean="0"/>
              <a:t>لزوما </a:t>
            </a:r>
            <a:r>
              <a:rPr lang="fa-IR" sz="2000" b="1" dirty="0" smtClean="0"/>
              <a:t>این افراد بود؛ نه امروزه.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 smtClean="0"/>
              <a:t>2. شأن نزول و </a:t>
            </a:r>
            <a:r>
              <a:rPr lang="fa-IR" sz="2000" b="1" dirty="0" smtClean="0">
                <a:solidFill>
                  <a:srgbClr val="FF0000"/>
                </a:solidFill>
              </a:rPr>
              <a:t>تحول رفتاری مسلمانان </a:t>
            </a:r>
            <a:r>
              <a:rPr lang="fa-IR" sz="2000" b="1" dirty="0" smtClean="0"/>
              <a:t>در پی نزول آیه.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 smtClean="0"/>
              <a:t>3. </a:t>
            </a:r>
            <a:r>
              <a:rPr lang="fa-IR" sz="2000" b="1" dirty="0" smtClean="0">
                <a:solidFill>
                  <a:srgbClr val="FF0000"/>
                </a:solidFill>
              </a:rPr>
              <a:t>خطاب قرار دادن «مومنات»،</a:t>
            </a:r>
            <a:r>
              <a:rPr lang="fa-IR" sz="2000" b="1" dirty="0" smtClean="0"/>
              <a:t> اینکه از مخاطبان </a:t>
            </a:r>
            <a:r>
              <a:rPr lang="fa-IR" sz="2000" b="1" dirty="0" smtClean="0">
                <a:solidFill>
                  <a:srgbClr val="FF0000"/>
                </a:solidFill>
              </a:rPr>
              <a:t>طلب توبه </a:t>
            </a:r>
            <a:r>
              <a:rPr lang="fa-IR" sz="2000" b="1" dirty="0" smtClean="0"/>
              <a:t>می‌کند، </a:t>
            </a:r>
            <a:r>
              <a:rPr lang="fa-IR" sz="2000" b="1" dirty="0" smtClean="0">
                <a:solidFill>
                  <a:srgbClr val="FF0000"/>
                </a:solidFill>
              </a:rPr>
              <a:t>وعده فلاح </a:t>
            </a:r>
            <a:r>
              <a:rPr lang="fa-IR" sz="2000" b="1" dirty="0" smtClean="0"/>
              <a:t>می‌دهد،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 smtClean="0">
                <a:solidFill>
                  <a:srgbClr val="FF0000"/>
                </a:solidFill>
              </a:rPr>
              <a:t>4.وجود امر و نهی‌ها در ریزه‌کاری‌ها</a:t>
            </a:r>
            <a:r>
              <a:rPr lang="fa-IR" sz="2000" b="1" dirty="0" smtClean="0"/>
              <a:t> مانند «</a:t>
            </a:r>
            <a:r>
              <a:rPr lang="fa-IR" sz="2000" b="1" dirty="0"/>
              <a:t>لا </a:t>
            </a:r>
            <a:r>
              <a:rPr lang="fa-IR" sz="2000" b="1" dirty="0" smtClean="0"/>
              <a:t>يَضْرِبْنَ ...»، (اگر در مقام بیان عرف بود، </a:t>
            </a:r>
            <a:r>
              <a:rPr lang="fa-IR" sz="2000" b="1" dirty="0" smtClean="0"/>
              <a:t>به </a:t>
            </a:r>
            <a:r>
              <a:rPr lang="fa-IR" sz="2000" b="1" dirty="0" smtClean="0"/>
              <a:t>جای آن، </a:t>
            </a:r>
            <a:r>
              <a:rPr lang="fa-IR" sz="2000" b="1" dirty="0" smtClean="0"/>
              <a:t>باید مثلا به </a:t>
            </a:r>
            <a:r>
              <a:rPr lang="fa-IR" sz="2000" b="1" dirty="0" smtClean="0"/>
              <a:t>الگوگیری از زنان مومن اشاره کند)</a:t>
            </a:r>
            <a:endParaRPr lang="fa-IR" sz="1000" b="1" dirty="0" smtClean="0"/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C00000"/>
                </a:solidFill>
              </a:rPr>
              <a:t>2) سنت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000" b="1" dirty="0" smtClean="0"/>
              <a:t>کثرت </a:t>
            </a:r>
            <a:r>
              <a:rPr lang="fa-IR" sz="2000" b="1" dirty="0"/>
              <a:t>احادیث معصومین ع </a:t>
            </a:r>
            <a:r>
              <a:rPr lang="fa-IR" sz="2000" b="1" dirty="0" smtClean="0"/>
              <a:t>(و به تَبَعِ آن: فتواهای فقهای شیعه و سنی)، درباره </a:t>
            </a:r>
            <a:r>
              <a:rPr lang="fa-IR" sz="2000" b="1" dirty="0" smtClean="0">
                <a:solidFill>
                  <a:srgbClr val="C00000"/>
                </a:solidFill>
              </a:rPr>
              <a:t>ریزه‌کاری‌های </a:t>
            </a:r>
            <a:r>
              <a:rPr lang="fa-IR" sz="2000" b="1" dirty="0">
                <a:solidFill>
                  <a:srgbClr val="C00000"/>
                </a:solidFill>
              </a:rPr>
              <a:t>محدوده </a:t>
            </a:r>
            <a:r>
              <a:rPr lang="fa-IR" sz="2000" b="1" dirty="0" smtClean="0">
                <a:solidFill>
                  <a:srgbClr val="C00000"/>
                </a:solidFill>
              </a:rPr>
              <a:t>حجاب در موقعیت‌های </a:t>
            </a:r>
            <a:r>
              <a:rPr lang="fa-IR" sz="2000" b="1" dirty="0" smtClean="0">
                <a:solidFill>
                  <a:srgbClr val="C00000"/>
                </a:solidFill>
              </a:rPr>
              <a:t>مختلف (اسلاید بعد)</a:t>
            </a:r>
            <a:endParaRPr lang="fa-IR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390722" cy="757328"/>
          </a:xfrm>
        </p:spPr>
        <p:txBody>
          <a:bodyPr>
            <a:noAutofit/>
          </a:bodyPr>
          <a:lstStyle/>
          <a:p>
            <a:pPr marL="109728" algn="ctr">
              <a:lnSpc>
                <a:spcPct val="150000"/>
              </a:lnSpc>
            </a:pPr>
            <a:r>
              <a:rPr lang="fa-IR" sz="3200" dirty="0" smtClean="0">
                <a:solidFill>
                  <a:schemeClr val="accent6"/>
                </a:solidFill>
              </a:rPr>
              <a:t>بخش دوم: حکم </a:t>
            </a:r>
            <a:r>
              <a:rPr lang="fa-IR" sz="3200" dirty="0">
                <a:solidFill>
                  <a:schemeClr val="accent6"/>
                </a:solidFill>
              </a:rPr>
              <a:t>حجاب </a:t>
            </a:r>
            <a:r>
              <a:rPr lang="fa-IR" sz="3200" dirty="0" smtClean="0">
                <a:solidFill>
                  <a:schemeClr val="accent6"/>
                </a:solidFill>
              </a:rPr>
              <a:t>در قرآن، </a:t>
            </a:r>
            <a:r>
              <a:rPr lang="fa-IR" sz="3200" dirty="0">
                <a:solidFill>
                  <a:schemeClr val="accent6"/>
                </a:solidFill>
              </a:rPr>
              <a:t>قانون </a:t>
            </a:r>
            <a:r>
              <a:rPr lang="fa-IR" sz="3200" dirty="0" smtClean="0">
                <a:solidFill>
                  <a:schemeClr val="accent6"/>
                </a:solidFill>
              </a:rPr>
              <a:t>شرع است، یا </a:t>
            </a:r>
            <a:r>
              <a:rPr lang="fa-IR" sz="3200" dirty="0">
                <a:solidFill>
                  <a:schemeClr val="accent6"/>
                </a:solidFill>
              </a:rPr>
              <a:t>صرفاً اشاره به یک قانون عرفی</a:t>
            </a:r>
          </a:p>
        </p:txBody>
      </p:sp>
    </p:spTree>
    <p:extLst>
      <p:ext uri="{BB962C8B-B14F-4D97-AF65-F5344CB8AC3E}">
        <p14:creationId xmlns:p14="http://schemas.microsoft.com/office/powerpoint/2010/main" val="190341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9">
      <a:dk1>
        <a:sysClr val="windowText" lastClr="000000"/>
      </a:dk1>
      <a:lt1>
        <a:sysClr val="window" lastClr="FFFFFF"/>
      </a:lt1>
      <a:dk2>
        <a:srgbClr val="000000"/>
      </a:dk2>
      <a:lt2>
        <a:srgbClr val="DEF5FA"/>
      </a:lt2>
      <a:accent1>
        <a:srgbClr val="2DA2BF"/>
      </a:accent1>
      <a:accent2>
        <a:srgbClr val="DA1F28"/>
      </a:accent2>
      <a:accent3>
        <a:srgbClr val="7F7F7F"/>
      </a:accent3>
      <a:accent4>
        <a:srgbClr val="39639D"/>
      </a:accent4>
      <a:accent5>
        <a:srgbClr val="474B78"/>
      </a:accent5>
      <a:accent6>
        <a:srgbClr val="7D3C4A"/>
      </a:accent6>
      <a:hlink>
        <a:srgbClr val="595959"/>
      </a:hlink>
      <a:folHlink>
        <a:srgbClr val="44B9E8"/>
      </a:folHlink>
    </a:clrScheme>
    <a:fontScheme name="Custom 2">
      <a:majorFont>
        <a:latin typeface="Lucida Sans Unicode"/>
        <a:ea typeface=""/>
        <a:cs typeface="B Lotus"/>
      </a:majorFont>
      <a:minorFont>
        <a:latin typeface="Lucida Sans Unicode"/>
        <a:ea typeface=""/>
        <a:cs typeface="B Lotus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1930</TotalTime>
  <Words>5348</Words>
  <Application>Microsoft Office PowerPoint</Application>
  <PresentationFormat>Widescreen</PresentationFormat>
  <Paragraphs>444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B Davat</vt:lpstr>
      <vt:lpstr>B Lotus</vt:lpstr>
      <vt:lpstr>IranNastaliq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رَبِّ اشْرَحْ لي‏ صَدْری وَ يَسِّرْ لىِ أَمْرِى وَ احْلُلْ عُقْدَةً مِنْ لِسَانىِ يَفْقَهُواْ قَوْلىِ</vt:lpstr>
      <vt:lpstr>مسأله حجاب: گذشته، حال، آینده</vt:lpstr>
      <vt:lpstr>سیر کلی بحث</vt:lpstr>
      <vt:lpstr>۱. وضعیت حجاب در گذشته</vt:lpstr>
      <vt:lpstr>اشاره‌ای به شبهات برخی معاصرین در انکار این محدوده حجاب سیر کتاب «حجاب شرعی در عصر پیامبر» (ص(</vt:lpstr>
      <vt:lpstr>بخش اول: امکان قانون حجاب (بررسی وضعیت عرب پیش از اسلام)</vt:lpstr>
      <vt:lpstr>بخش اول: آیا ممکن است مردم عرب جاهلی این چنین بوده باشند؟</vt:lpstr>
      <vt:lpstr>بخش دوم: حکم حجاب در قرآن، قانون شرع است، یا صرفاً اشاره به یک قانون عرفی</vt:lpstr>
      <vt:lpstr>بخش سوم: ایجاد اقوال فقهی جدید در قدما!</vt:lpstr>
      <vt:lpstr>تأمل: آیا ممکن است چنین تحریفی 1400 سال ادامه یابد؟</vt:lpstr>
      <vt:lpstr>سیر بحث در بررسی  وضعیت پوشش عرب جاهلی</vt:lpstr>
      <vt:lpstr>وضعیت حجاب در حال حجاب چه اهمیتی دارد که این قدر بحث کنیم؟ (نگاه هویتی تمدنی به حجاب)</vt:lpstr>
      <vt:lpstr>وضعیت حجاب در حال: امروزه دست کم از چند زاویه اهمیت خاص دارد (۱)</vt:lpstr>
      <vt:lpstr>وضعیت حجاب در حال: امروزه دست کم از چند زاویه اهمیت خاص دارد (۲)</vt:lpstr>
      <vt:lpstr>وضعیت حجاب در حال: امروزه دست کم از چند زاویه اهمیت خاص دارد (۳)</vt:lpstr>
      <vt:lpstr>وضعیت حجاب در آینده</vt:lpstr>
      <vt:lpstr>وضعیت حجاب در آینده: الف. در افق فرهنگ و کنشگران</vt:lpstr>
      <vt:lpstr>وضعیت حجاب در آینده: الف. در افق فرهنگ و کنشگران</vt:lpstr>
      <vt:lpstr>وضعیت حجاب در آینده ب. در افق ساختارها (قوانین): فهم صحیح از ماهیت قانون و قانون‌گذاری در این عرصه</vt:lpstr>
      <vt:lpstr>1. بیان مساله (حجاب در افق قانون)</vt:lpstr>
      <vt:lpstr>۲. میدان بازی  (مقلد فرهنگ غرب باشیم، یا خودمان تشخیص دهیم؟!)</vt:lpstr>
      <vt:lpstr>۳. اصطلاحات بحث (قانون، اعتبار)</vt:lpstr>
      <vt:lpstr>۴. چگونگی وضع (و نقد) قانون اعتباری</vt:lpstr>
      <vt:lpstr>ادامه اصطلاحات بحث: قانون حقوقی</vt:lpstr>
      <vt:lpstr>۵. راه نقد یک قانون حقوقی (1)</vt:lpstr>
      <vt:lpstr>راه نقد یک قانون حقوقی (2)</vt:lpstr>
      <vt:lpstr>1. معیار و مبنای «حق» و «قانون» در جامعه</vt:lpstr>
      <vt:lpstr>2. بررسی دیدگاه اول «حق آزادی» (1)</vt:lpstr>
      <vt:lpstr>بررسی دیدگاه اول «حق آزادی» (2)</vt:lpstr>
      <vt:lpstr>بررسی دیدگاه اول «حق آزادی» (3)</vt:lpstr>
      <vt:lpstr>3. بررسی دیدگاه دوم: مبانی بحث از «حقوق بشر»</vt:lpstr>
      <vt:lpstr>ارزش انسان (مایه تمایز انسان که او را ذی‌حق می‌کند)</vt:lpstr>
      <vt:lpstr>مبنای حق و قانون در منطق خداباور</vt:lpstr>
      <vt:lpstr>تبدیل به قانون شدن حکم حجاب در جامعه اسلامی (دلیل)</vt:lpstr>
      <vt:lpstr>تبصره: مبنای دین برای مقام اجرای احکام شریعت </vt:lpstr>
      <vt:lpstr>تبدیل به قانون شدن حکم حجاب در جامعه اسلامی (اقتضاءات)</vt:lpstr>
      <vt:lpstr>ادامه اصطلاحات بحث: قانون مدنی و قانون کیفری</vt:lpstr>
      <vt:lpstr>وضعیت حجاب در آینده ج. در افق واقعیت عینی</vt:lpstr>
      <vt:lpstr>جمع‌بندی</vt:lpstr>
      <vt:lpstr>و آخر دعوانا أن الحمد لله ربّ العالمین</vt:lpstr>
      <vt:lpstr>حجاب‌پژوهی  1. پوشش در زمان پیامبر 2. پژوهش‌های فقهی حجاب 3. مروری بر مطالعات حجاب ویراستار علمی: محمد عشایری منفرد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233</cp:revision>
  <dcterms:created xsi:type="dcterms:W3CDTF">2018-03-13T14:12:44Z</dcterms:created>
  <dcterms:modified xsi:type="dcterms:W3CDTF">2023-10-06T19:32:14Z</dcterms:modified>
</cp:coreProperties>
</file>