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sldIdLst>
    <p:sldId id="256" r:id="rId2"/>
    <p:sldId id="264" r:id="rId3"/>
    <p:sldId id="262" r:id="rId4"/>
    <p:sldId id="319" r:id="rId5"/>
    <p:sldId id="320" r:id="rId6"/>
    <p:sldId id="323" r:id="rId7"/>
    <p:sldId id="260" r:id="rId8"/>
    <p:sldId id="327" r:id="rId9"/>
    <p:sldId id="345" r:id="rId10"/>
    <p:sldId id="316" r:id="rId11"/>
    <p:sldId id="329" r:id="rId12"/>
    <p:sldId id="328" r:id="rId13"/>
    <p:sldId id="325" r:id="rId14"/>
    <p:sldId id="330" r:id="rId15"/>
    <p:sldId id="332" r:id="rId16"/>
    <p:sldId id="331" r:id="rId17"/>
    <p:sldId id="346" r:id="rId18"/>
    <p:sldId id="333" r:id="rId19"/>
    <p:sldId id="297" r:id="rId20"/>
    <p:sldId id="344" r:id="rId21"/>
    <p:sldId id="335" r:id="rId22"/>
    <p:sldId id="334" r:id="rId23"/>
    <p:sldId id="290" r:id="rId24"/>
    <p:sldId id="293" r:id="rId25"/>
    <p:sldId id="294" r:id="rId26"/>
    <p:sldId id="295" r:id="rId27"/>
    <p:sldId id="296" r:id="rId28"/>
    <p:sldId id="298" r:id="rId29"/>
    <p:sldId id="300" r:id="rId30"/>
    <p:sldId id="301" r:id="rId31"/>
    <p:sldId id="308" r:id="rId32"/>
    <p:sldId id="313" r:id="rId33"/>
    <p:sldId id="315" r:id="rId34"/>
    <p:sldId id="310" r:id="rId35"/>
    <p:sldId id="311" r:id="rId36"/>
    <p:sldId id="312" r:id="rId37"/>
    <p:sldId id="314" r:id="rId38"/>
    <p:sldId id="340" r:id="rId39"/>
    <p:sldId id="338" r:id="rId40"/>
    <p:sldId id="339" r:id="rId41"/>
    <p:sldId id="343" r:id="rId42"/>
    <p:sldId id="342" r:id="rId43"/>
    <p:sldId id="288" r:id="rId44"/>
    <p:sldId id="317" r:id="rId4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T" initials="I" lastIdx="3" clrIdx="0">
    <p:extLst>
      <p:ext uri="{19B8F6BF-5375-455C-9EA6-DF929625EA0E}">
        <p15:presenceInfo xmlns:p15="http://schemas.microsoft.com/office/powerpoint/2012/main" userId="I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71" autoAdjust="0"/>
    <p:restoredTop sz="94660"/>
  </p:normalViewPr>
  <p:slideViewPr>
    <p:cSldViewPr snapToGrid="0">
      <p:cViewPr>
        <p:scale>
          <a:sx n="90" d="100"/>
          <a:sy n="90" d="100"/>
        </p:scale>
        <p:origin x="0" y="-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commentAuthors" Target="commentAuthor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10-21T09:57:29.609" idx="2">
    <p:pos x="10" y="10"/>
    <p:text/>
    <p:extLst>
      <p:ext uri="{C676402C-5697-4E1C-873F-D02D1690AC5C}">
        <p15:threadingInfo xmlns:p15="http://schemas.microsoft.com/office/powerpoint/2012/main" timeZoneBias="-21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sz="180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6695855-A960-42E4-B13A-02A3A2A26544}" type="datetimeFigureOut">
              <a:rPr lang="fa-IR" smtClean="0"/>
              <a:t>07/04/1445</a:t>
            </a:fld>
            <a:endParaRPr lang="fa-I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FD2373E-3D46-4751-B6BD-E0C74E3D874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90940556"/>
      </p:ext>
    </p:extLst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95855-A960-42E4-B13A-02A3A2A26544}" type="datetimeFigureOut">
              <a:rPr lang="fa-IR" smtClean="0"/>
              <a:t>07/04/1445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2373E-3D46-4751-B6BD-E0C74E3D874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75046105"/>
      </p:ext>
    </p:extLst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95855-A960-42E4-B13A-02A3A2A26544}" type="datetimeFigureOut">
              <a:rPr lang="fa-IR" smtClean="0"/>
              <a:t>07/04/1445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2373E-3D46-4751-B6BD-E0C74E3D874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69404478"/>
      </p:ext>
    </p:extLst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95855-A960-42E4-B13A-02A3A2A26544}" type="datetimeFigureOut">
              <a:rPr lang="fa-IR" smtClean="0"/>
              <a:t>07/04/1445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2373E-3D46-4751-B6BD-E0C74E3D8744}" type="slidenum">
              <a:rPr lang="fa-IR" smtClean="0"/>
              <a:t>‹#›</a:t>
            </a:fld>
            <a:endParaRPr lang="fa-I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67473358"/>
      </p:ext>
    </p:extLst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95855-A960-42E4-B13A-02A3A2A26544}" type="datetimeFigureOut">
              <a:rPr lang="fa-IR" smtClean="0"/>
              <a:t>07/04/1445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2373E-3D46-4751-B6BD-E0C74E3D8744}" type="slidenum">
              <a:rPr lang="fa-IR" smtClean="0"/>
              <a:t>‹#›</a:t>
            </a:fld>
            <a:endParaRPr lang="fa-IR"/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2117560074"/>
      </p:ext>
    </p:extLst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95855-A960-42E4-B13A-02A3A2A26544}" type="datetimeFigureOut">
              <a:rPr lang="fa-IR" smtClean="0"/>
              <a:t>07/04/1445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2373E-3D46-4751-B6BD-E0C74E3D8744}" type="slidenum">
              <a:rPr lang="fa-IR" smtClean="0"/>
              <a:t>‹#›</a:t>
            </a:fld>
            <a:endParaRPr lang="fa-I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19185975"/>
      </p:ext>
    </p:extLst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95855-A960-42E4-B13A-02A3A2A26544}" type="datetimeFigureOut">
              <a:rPr lang="fa-IR" smtClean="0"/>
              <a:t>07/04/1445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2373E-3D46-4751-B6BD-E0C74E3D874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16491105"/>
      </p:ext>
    </p:extLst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95855-A960-42E4-B13A-02A3A2A26544}" type="datetimeFigureOut">
              <a:rPr lang="fa-IR" smtClean="0"/>
              <a:t>07/04/1445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2373E-3D46-4751-B6BD-E0C74E3D8744}" type="slidenum">
              <a:rPr lang="fa-IR" smtClean="0"/>
              <a:t>‹#›</a:t>
            </a:fld>
            <a:endParaRPr lang="fa-I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23941274"/>
      </p:ext>
    </p:extLst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95855-A960-42E4-B13A-02A3A2A26544}" type="datetimeFigureOut">
              <a:rPr lang="fa-IR" smtClean="0"/>
              <a:t>07/04/1445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2373E-3D46-4751-B6BD-E0C74E3D874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27935561"/>
      </p:ext>
    </p:extLst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/>
          <a:p>
            <a:fld id="{D6695855-A960-42E4-B13A-02A3A2A26544}" type="datetimeFigureOut">
              <a:rPr lang="fa-IR" smtClean="0"/>
              <a:t>07/04/1445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2373E-3D46-4751-B6BD-E0C74E3D874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02665727"/>
      </p:ext>
    </p:extLst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6695855-A960-42E4-B13A-02A3A2A26544}" type="datetimeFigureOut">
              <a:rPr lang="fa-IR" smtClean="0"/>
              <a:t>07/04/1445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FD2373E-3D46-4751-B6BD-E0C74E3D8744}" type="slidenum">
              <a:rPr lang="fa-IR" smtClean="0"/>
              <a:t>‹#›</a:t>
            </a:fld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955249" y="5001994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71414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302000413"/>
      </p:ext>
    </p:extLst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955249" y="5001994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71414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6695855-A960-42E4-B13A-02A3A2A26544}" type="datetimeFigureOut">
              <a:rPr lang="fa-IR" smtClean="0"/>
              <a:t>07/04/1445</a:t>
            </a:fld>
            <a:endParaRPr lang="fa-I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FD2373E-3D46-4751-B6BD-E0C74E3D874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93844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ransition spd="slow">
    <p:randomBar dir="vert"/>
  </p:transition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uzanchi.ir/hejab-in-sureh-noor-critic-of-kadivars-opinion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ouzanchi.ir/hejab-in-sureh-noor-critic-of-kadivars-opinion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3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uzanchi.ir/%d8%ad%d8%ac%d8%a7%d8%a8-%d9%88-%d8%a2%d8%b2%d8%a7%d8%af%db%8c-%d8%b2%d9%86/" TargetMode="External"/><Relationship Id="rId2" Type="http://schemas.openxmlformats.org/officeDocument/2006/relationships/hyperlink" Target="http://www.souzanchi.ir/forced-veil-label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Whale_tail" TargetMode="External"/><Relationship Id="rId2" Type="http://schemas.openxmlformats.org/officeDocument/2006/relationships/hyperlink" Target="https://en.wikipedia.org/wiki/Sagging_(fashion)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Dress_code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uzanchi.ir/jurisprudence-and-ethics/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uzanchi.ir/unsuccessful-attempt-to-defend-the-right-to-unjust-right-paradox/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2" Type="http://schemas.openxmlformats.org/officeDocument/2006/relationships/slide" Target="slide3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uzanchi.ir/%d9%86%d9%82%d8%af%d9%8a-%d8%a8%d8%b1-%da%a9%d8%aa%d8%a7%d8%a8-%d8%ad%d8%ac%d8%a7%d8%a8-%d8%b4%d8%b1%d8%b9%d9%8a-%d8%af%d8%b1-%d8%b9%d8%b5%d8%b1-%d9%be%d9%8a%d8%a7%d9%85%d8%a8%d8%b1/" TargetMode="External"/><Relationship Id="rId7" Type="http://schemas.openxmlformats.org/officeDocument/2006/relationships/hyperlink" Target="https://www.cgie.org.ir/fa/article/25027/&#1662;&#1608;&#1588;&#1575;&#1705;-&#1583;&#1585;-&#1570;&#1605;&#1608;&#1586;&#1607;%E2%80%8C&#1607;&#1575;&#1740;-&#1583;&#1740;&#1606;&#1740;-&#1575;&#1587;&#1604;&#1575;&#1605;&#1740;--&#1575;&#1581;&#1605;&#1583;-&#1662;&#1575;&#1705;&#1578;&#1670;&#1740;" TargetMode="External"/><Relationship Id="rId2" Type="http://schemas.openxmlformats.org/officeDocument/2006/relationships/slide" Target="slide6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cgie.org.ir/fa/publication/entryview/5932" TargetMode="External"/><Relationship Id="rId5" Type="http://schemas.openxmlformats.org/officeDocument/2006/relationships/slide" Target="slide44.xml"/><Relationship Id="rId4" Type="http://schemas.openxmlformats.org/officeDocument/2006/relationships/hyperlink" Target="http://www.souzanchi.ir/a-debate-on-hijab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fa.wikifeqh.ir/%D8%AD%D8%AC%D8%A7%D8%A8%20%D8%AD%D8%AF%D8%A7%D9%82%D9%84%DB%8C%20%D8%AF%D8%B1%20%D8%B9%D8%B5%D8%B1%20%D8%AC%D8%A7%D9%87%D9%84%DB%8C%D8%AA%20%D9%88%20%D8%B5%D8%AF%D8%B1%20%D8%A7%D8%B3%D9%84%D8%A7%D9%85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J:\book\quran\Besmelah\0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591" y="557349"/>
            <a:ext cx="4333875" cy="450548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60884018"/>
      </p:ext>
    </p:extLst>
  </p:cSld>
  <p:clrMapOvr>
    <a:masterClrMapping/>
  </p:clrMapOvr>
  <p:transition spd="slow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6571" y="1031967"/>
            <a:ext cx="11534503" cy="5826034"/>
          </a:xfrm>
        </p:spPr>
        <p:txBody>
          <a:bodyPr>
            <a:normAutofit fontScale="92500"/>
          </a:bodyPr>
          <a:lstStyle/>
          <a:p>
            <a:pPr marL="109728" indent="0" algn="l">
              <a:lnSpc>
                <a:spcPct val="150000"/>
              </a:lnSpc>
              <a:buNone/>
            </a:pPr>
            <a:r>
              <a:rPr lang="fa-IR" sz="1700" b="1" dirty="0"/>
              <a:t>(تفصیل مطلب در مقاله </a:t>
            </a:r>
            <a:r>
              <a:rPr lang="fa-IR" sz="1700" b="1" dirty="0">
                <a:hlinkClick r:id="rId2"/>
              </a:rPr>
              <a:t>بررسی نظر دکتر کدیور درباره حجاب شرعی</a:t>
            </a:r>
            <a:r>
              <a:rPr lang="fa-IR" sz="1700" b="1" dirty="0"/>
              <a:t>)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fa-IR" sz="2000" b="1" dirty="0">
                <a:solidFill>
                  <a:srgbClr val="C00000"/>
                </a:solidFill>
              </a:rPr>
              <a:t>1) قرآن کریم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fa-IR" sz="1800" b="1" dirty="0"/>
              <a:t>وَ قُلْ لِلْمُؤْمِناتِ يَغْضُضْنَ مِنْ أَبْصارِهِنَّ وَ يَحْفَظْنَ فُرُوجَهُنَّ وَ لا يُبْدينَ زينَتَهُنَّ إِلاَّ ما ظَهَرَ مِنْها وَ لْيَضْرِبْنَ بِخُمُرِهِنَّ عَلى‏ جُيُوبِهِنَّ وَ لا يُبْدينَ زينَتَهُنَّ إِلاَّ لِبُعُولَتِهِنَّ أَوْ آبائِهِنَّ أَوْ آباءِ بُعُولَتِهِنَّ أَوْ أَبْنائِهِنَّ أَوْ أَبْناءِ بُعُولَتِهِنَّ أَوْ إِخْوانِهِنَّ أَوْ بَني‏ إِخْوانِهِنَّ أَوْ بَني‏ أَخَواتِهِنَّ أَوْ نِسائِهِنَّ أَوْ ما مَلَكَتْ أَيْمانُهُنَّ أَوِ التَّابِعينَ غَيْرِ أُولِي الْإِرْبَةِ مِنَ الرِّجالِ أَوِ الطِّفْلِ الَّذينَ لَمْ يَظْهَرُوا عَلى‏ عَوْراتِ النِّساءِ وَ لا يَضْرِبْنَ بِأَرْجُلِهِنَّ لِيُعْلَمَ ما يُخْفينَ مِنْ زينَتِهِنَّ وَ تُوبُوا إِلَى اللَّهِ جَميعاً أَيُّهَا الْمُؤْمِنُونَ لَعَلَّكُمْ تُفْلِحُون‏‏ (نور/31)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fa-IR" sz="1800" b="1" dirty="0"/>
              <a:t>1</a:t>
            </a:r>
            <a:r>
              <a:rPr lang="fa-IR" sz="2000" b="1" dirty="0"/>
              <a:t>.  </a:t>
            </a:r>
            <a:r>
              <a:rPr lang="fa-IR" sz="2000" b="1" dirty="0">
                <a:solidFill>
                  <a:srgbClr val="C00000"/>
                </a:solidFill>
              </a:rPr>
              <a:t>افراد معینی </a:t>
            </a:r>
            <a:r>
              <a:rPr lang="fa-IR" sz="2000" b="1" dirty="0"/>
              <a:t>را در مساله حجاب </a:t>
            </a:r>
            <a:r>
              <a:rPr lang="fa-IR" sz="2000" b="1" dirty="0">
                <a:solidFill>
                  <a:srgbClr val="FF0000"/>
                </a:solidFill>
              </a:rPr>
              <a:t>استثناء می‌کند</a:t>
            </a:r>
            <a:r>
              <a:rPr lang="fa-IR" sz="2000" b="1" dirty="0"/>
              <a:t>، در حالی که عرف جوامع در این زمینه متفاوت است؛ نه در عرف جاهلی، لزوما این افراد بود؛ نه امروزه.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fa-IR" sz="2000" b="1" dirty="0"/>
              <a:t>2. شأن نزول و </a:t>
            </a:r>
            <a:r>
              <a:rPr lang="fa-IR" sz="2000" b="1" dirty="0">
                <a:solidFill>
                  <a:srgbClr val="FF0000"/>
                </a:solidFill>
              </a:rPr>
              <a:t>تحول رفتاری مسلمانان </a:t>
            </a:r>
            <a:r>
              <a:rPr lang="fa-IR" sz="2000" b="1" dirty="0"/>
              <a:t>در پی نزول آیه.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fa-IR" sz="2000" b="1" dirty="0"/>
              <a:t>3. </a:t>
            </a:r>
            <a:r>
              <a:rPr lang="fa-IR" sz="2000" b="1" dirty="0">
                <a:solidFill>
                  <a:srgbClr val="FF0000"/>
                </a:solidFill>
              </a:rPr>
              <a:t>خطاب قرار دادن «مومنات»،</a:t>
            </a:r>
            <a:r>
              <a:rPr lang="fa-IR" sz="2000" b="1" dirty="0"/>
              <a:t> اینکه از مخاطبان </a:t>
            </a:r>
            <a:r>
              <a:rPr lang="fa-IR" sz="2000" b="1" dirty="0">
                <a:solidFill>
                  <a:srgbClr val="FF0000"/>
                </a:solidFill>
              </a:rPr>
              <a:t>طلب توبه </a:t>
            </a:r>
            <a:r>
              <a:rPr lang="fa-IR" sz="2000" b="1" dirty="0"/>
              <a:t>می‌کند، </a:t>
            </a:r>
            <a:r>
              <a:rPr lang="fa-IR" sz="2000" b="1" dirty="0">
                <a:solidFill>
                  <a:srgbClr val="FF0000"/>
                </a:solidFill>
              </a:rPr>
              <a:t>وعده فلاح </a:t>
            </a:r>
            <a:r>
              <a:rPr lang="fa-IR" sz="2000" b="1" dirty="0"/>
              <a:t>می‌دهد، 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fa-IR" sz="2000" b="1" dirty="0">
                <a:solidFill>
                  <a:srgbClr val="FF0000"/>
                </a:solidFill>
              </a:rPr>
              <a:t>4.وجود امر و نهی‌ها در ریزه‌کاری‌ها</a:t>
            </a:r>
            <a:r>
              <a:rPr lang="fa-IR" sz="2000" b="1" dirty="0"/>
              <a:t> مانند «لا يَضْرِبْنَ ...»، (اگر در مقام بیان عرف بود، به جای آن، باید مثلا به الگوگیری از زنان مومن اشاره کند)</a:t>
            </a:r>
            <a:endParaRPr lang="fa-IR" sz="1000" b="1" dirty="0"/>
          </a:p>
          <a:p>
            <a:pPr marL="109728" indent="0">
              <a:lnSpc>
                <a:spcPct val="150000"/>
              </a:lnSpc>
              <a:buNone/>
            </a:pPr>
            <a:r>
              <a:rPr lang="fa-IR" sz="2400" b="1" dirty="0">
                <a:solidFill>
                  <a:srgbClr val="C00000"/>
                </a:solidFill>
              </a:rPr>
              <a:t>2) سنت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fa-IR" sz="2000" b="1" dirty="0"/>
              <a:t>کثرت احادیث معصومین ع (و به تَبَعِ آن: فتواهای فقهای شیعه و سنی)، درباره </a:t>
            </a:r>
            <a:r>
              <a:rPr lang="fa-IR" sz="2000" b="1" dirty="0">
                <a:solidFill>
                  <a:srgbClr val="C00000"/>
                </a:solidFill>
              </a:rPr>
              <a:t>ریزه‌کاری‌های محدوده حجاب در موقعیت‌های مختلف (در ادامه)</a:t>
            </a:r>
            <a:endParaRPr lang="fa-IR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274638"/>
            <a:ext cx="11390722" cy="757328"/>
          </a:xfrm>
        </p:spPr>
        <p:txBody>
          <a:bodyPr>
            <a:noAutofit/>
          </a:bodyPr>
          <a:lstStyle/>
          <a:p>
            <a:pPr marL="109728" algn="ctr">
              <a:lnSpc>
                <a:spcPct val="150000"/>
              </a:lnSpc>
            </a:pPr>
            <a:r>
              <a:rPr lang="fa-IR" sz="3200" dirty="0">
                <a:solidFill>
                  <a:schemeClr val="accent6"/>
                </a:solidFill>
              </a:rPr>
              <a:t>بخش دوم: حکم حجاب در قرآن، قانون شرع است، یا صرفاً اشاره به یک قانون عرفی</a:t>
            </a:r>
          </a:p>
        </p:txBody>
      </p:sp>
    </p:spTree>
    <p:extLst>
      <p:ext uri="{BB962C8B-B14F-4D97-AF65-F5344CB8AC3E}">
        <p14:creationId xmlns:p14="http://schemas.microsoft.com/office/powerpoint/2010/main" val="1903412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254035"/>
            <a:ext cx="10972800" cy="5320936"/>
          </a:xfrm>
        </p:spPr>
        <p:txBody>
          <a:bodyPr>
            <a:normAutofit/>
          </a:bodyPr>
          <a:lstStyle/>
          <a:p>
            <a:r>
              <a:rPr lang="fa-IR" b="1" dirty="0"/>
              <a:t>آیا واقعا سه قول در میان قدما وجود داشته است؟!</a:t>
            </a:r>
          </a:p>
          <a:p>
            <a:endParaRPr lang="fa-IR" b="1" dirty="0"/>
          </a:p>
          <a:p>
            <a:pPr marL="109728" indent="0">
              <a:buNone/>
            </a:pPr>
            <a:r>
              <a:rPr lang="fa-IR" b="1" dirty="0"/>
              <a:t>۱) قول رایج (وجه و کفین؛ و برخی جواز قدمین)</a:t>
            </a:r>
          </a:p>
          <a:p>
            <a:pPr marL="624078" indent="-514350">
              <a:buAutoNum type="arabicParenR"/>
            </a:pPr>
            <a:endParaRPr lang="fa-IR" b="1" dirty="0"/>
          </a:p>
          <a:p>
            <a:pPr marL="109728" indent="0">
              <a:buNone/>
            </a:pPr>
            <a:r>
              <a:rPr lang="fa-IR" b="1" dirty="0"/>
              <a:t>۲) حجاب زن فقط در حد عورتین و کاملا مشابه مرد! (تهمت به ابن‌‌جنید) </a:t>
            </a:r>
          </a:p>
          <a:p>
            <a:pPr marL="109728" indent="0" algn="ctr">
              <a:buNone/>
            </a:pPr>
            <a:r>
              <a:rPr lang="fa-IR" b="1" dirty="0">
                <a:solidFill>
                  <a:srgbClr val="FF0000"/>
                </a:solidFill>
              </a:rPr>
              <a:t>پاسخ تفصیلی در: مقاله «بررسی رأی ابن جنید درباره محدوده حجاب و پوشش شرعی زن مسلمان» سوزنچی، فصلنامه فقه و حقوق خانواده (زیر چاپ)</a:t>
            </a:r>
          </a:p>
          <a:p>
            <a:pPr marL="624078" indent="-514350">
              <a:buAutoNum type="arabicParenR"/>
            </a:pPr>
            <a:endParaRPr lang="fa-IR" b="1" dirty="0"/>
          </a:p>
          <a:p>
            <a:pPr marL="109728" indent="0">
              <a:buNone/>
            </a:pPr>
            <a:r>
              <a:rPr lang="fa-IR" b="1" dirty="0"/>
              <a:t>۳) فقط پوشاندن تنه، ران و بازو؛ و استحباب بقیه! (تهمت به مقدس اردبیلی، فیض کاشانی و ملا احمد نراقی) </a:t>
            </a:r>
          </a:p>
          <a:p>
            <a:pPr marL="109728" indent="0" algn="ctr">
              <a:buNone/>
            </a:pPr>
            <a:r>
              <a:rPr lang="fa-IR" b="1" dirty="0">
                <a:solidFill>
                  <a:srgbClr val="FF0000"/>
                </a:solidFill>
              </a:rPr>
              <a:t>پاسخ تفصیلی در: مقاله «</a:t>
            </a:r>
            <a:r>
              <a:rPr lang="fa-IR" b="1" dirty="0">
                <a:solidFill>
                  <a:srgbClr val="FF0000"/>
                </a:solidFill>
                <a:hlinkClick r:id="rId2"/>
              </a:rPr>
              <a:t>بررسی نظر دکتر کديور درباره حجاب شرعی</a:t>
            </a:r>
            <a:r>
              <a:rPr lang="fa-IR" b="1" dirty="0">
                <a:solidFill>
                  <a:srgbClr val="FF0000"/>
                </a:solidFill>
              </a:rPr>
              <a:t>» ‌سوزنچی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>
                <a:solidFill>
                  <a:schemeClr val="accent6">
                    <a:lumMod val="75000"/>
                  </a:schemeClr>
                </a:solidFill>
              </a:rPr>
              <a:t>بخش سوم: ایجاد اقوال فقهی جدید در قدما!</a:t>
            </a:r>
          </a:p>
        </p:txBody>
      </p:sp>
    </p:spTree>
    <p:extLst>
      <p:ext uri="{BB962C8B-B14F-4D97-AF65-F5344CB8AC3E}">
        <p14:creationId xmlns:p14="http://schemas.microsoft.com/office/powerpoint/2010/main" val="429259169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fa-IR" b="1" dirty="0"/>
              <a:t>تواتر یک واقعه در بستر نزاع‌های فقهی شدید شیعه وسنی </a:t>
            </a:r>
          </a:p>
          <a:p>
            <a:pPr marL="365760" lvl="1" indent="0">
              <a:buNone/>
            </a:pPr>
            <a:r>
              <a:rPr lang="fa-IR" b="1" dirty="0"/>
              <a:t>چرا فقها می‌گویند اصل حجاب زن (در حد کل بدن منهای وجه و کفین و قدمین) از ضروریات دین است</a:t>
            </a:r>
          </a:p>
          <a:p>
            <a:pPr marL="365760" lvl="1" indent="0" algn="ctr">
              <a:buNone/>
            </a:pPr>
            <a:r>
              <a:rPr lang="fa-IR" b="1" dirty="0"/>
              <a:t>(مثل اصل نماز و روزه)</a:t>
            </a:r>
          </a:p>
          <a:p>
            <a:pPr marL="109728" indent="0">
              <a:buNone/>
            </a:pPr>
            <a:br>
              <a:rPr lang="fa-IR" b="1" dirty="0"/>
            </a:br>
            <a:r>
              <a:rPr lang="fa-IR" b="1" dirty="0"/>
              <a:t>نادیده گرفتن ابواب متعدد مرتبط در شیعه و سنی، و هزاران شواهد میدانی که خودش آورده!</a:t>
            </a:r>
          </a:p>
          <a:p>
            <a:pPr marL="365760" lvl="1" indent="0">
              <a:buNone/>
            </a:pPr>
            <a:r>
              <a:rPr lang="fa-IR" b="1" dirty="0"/>
              <a:t>دیدن همسر؛ دیدن موی زن در خواستگاری، حرمت نگاه، پوشش کنیز و اهل کتاب و دیوانه و ...، پوشش در برابر غلام، احکام خصی، استثنائات مریض، پوشش و نظر پسر نابالغ و دختر نابالغ، خضاب، قصص (گیسو)، قرامل (موی مصنوعی)، الثیاب الرقائق و ...</a:t>
            </a:r>
          </a:p>
          <a:p>
            <a:pPr marL="109728" indent="0">
              <a:buNone/>
            </a:pPr>
            <a:br>
              <a:rPr lang="fa-IR" b="1" dirty="0"/>
            </a:br>
            <a:r>
              <a:rPr lang="fa-IR" b="1" dirty="0"/>
              <a:t>میل خلفا عشرت طلب اموی و عباسی و جوامع بعدی به این بود که باشد یا نباشد؟</a:t>
            </a:r>
          </a:p>
          <a:p>
            <a:pPr marL="603504" lvl="2" indent="0">
              <a:buNone/>
            </a:pPr>
            <a:r>
              <a:rPr lang="fa-IR" sz="2200" b="1" dirty="0"/>
              <a:t>وجود سیره مستمره‌ای که خلاف دلخواه حاکمان عشرت‌طلب و بسیاری از عوام بوده است </a:t>
            </a:r>
            <a:endParaRPr lang="fa-IR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000" dirty="0">
                <a:solidFill>
                  <a:schemeClr val="accent6">
                    <a:lumMod val="75000"/>
                  </a:schemeClr>
                </a:solidFill>
              </a:rPr>
              <a:t>تأمل: آیا ممکن است چنین تحریفی 1400 سال ادامه یابد؟</a:t>
            </a:r>
          </a:p>
        </p:txBody>
      </p:sp>
    </p:spTree>
    <p:extLst>
      <p:ext uri="{BB962C8B-B14F-4D97-AF65-F5344CB8AC3E}">
        <p14:creationId xmlns:p14="http://schemas.microsoft.com/office/powerpoint/2010/main" val="68066709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390525"/>
            <a:ext cx="12009120" cy="6371681"/>
          </a:xfrm>
          <a:prstGeom prst="rect">
            <a:avLst/>
          </a:prstGeom>
          <a:noFill/>
        </p:spPr>
        <p:txBody>
          <a:bodyPr/>
          <a:lstStyle/>
          <a:p>
            <a:endParaRPr lang="fa-IR"/>
          </a:p>
        </p:txBody>
      </p:sp>
      <p:sp>
        <p:nvSpPr>
          <p:cNvPr id="5" name="Freeform 4"/>
          <p:cNvSpPr/>
          <p:nvPr/>
        </p:nvSpPr>
        <p:spPr>
          <a:xfrm>
            <a:off x="10568544" y="2786306"/>
            <a:ext cx="211647" cy="2652649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652649"/>
                </a:lnTo>
                <a:lnTo>
                  <a:pt x="211647" y="2652649"/>
                </a:lnTo>
              </a:path>
            </a:pathLst>
          </a:custGeom>
          <a:noFill/>
        </p:spPr>
        <p:style>
          <a:lnRef idx="2">
            <a:schemeClr val="accent5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fa-IR"/>
          </a:p>
        </p:txBody>
      </p:sp>
      <p:sp>
        <p:nvSpPr>
          <p:cNvPr id="7" name="Freeform 6"/>
          <p:cNvSpPr/>
          <p:nvPr/>
        </p:nvSpPr>
        <p:spPr>
          <a:xfrm>
            <a:off x="10568544" y="2786306"/>
            <a:ext cx="212472" cy="63413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634138"/>
                </a:lnTo>
                <a:lnTo>
                  <a:pt x="212472" y="634138"/>
                </a:lnTo>
              </a:path>
            </a:pathLst>
          </a:custGeom>
          <a:noFill/>
        </p:spPr>
        <p:style>
          <a:lnRef idx="2">
            <a:schemeClr val="accent5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fa-IR"/>
          </a:p>
        </p:txBody>
      </p:sp>
      <p:sp>
        <p:nvSpPr>
          <p:cNvPr id="8" name="Freeform 7"/>
          <p:cNvSpPr/>
          <p:nvPr/>
        </p:nvSpPr>
        <p:spPr>
          <a:xfrm>
            <a:off x="10568544" y="2786306"/>
            <a:ext cx="212472" cy="1633481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633481"/>
                </a:lnTo>
                <a:lnTo>
                  <a:pt x="212472" y="1633481"/>
                </a:lnTo>
              </a:path>
            </a:pathLst>
          </a:custGeom>
          <a:noFill/>
        </p:spPr>
        <p:style>
          <a:lnRef idx="2">
            <a:schemeClr val="accent5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fa-IR"/>
          </a:p>
        </p:txBody>
      </p:sp>
      <p:sp>
        <p:nvSpPr>
          <p:cNvPr id="9" name="Freeform 8"/>
          <p:cNvSpPr/>
          <p:nvPr/>
        </p:nvSpPr>
        <p:spPr>
          <a:xfrm>
            <a:off x="9425647" y="1313944"/>
            <a:ext cx="1707290" cy="29630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48153"/>
                </a:lnTo>
                <a:lnTo>
                  <a:pt x="1707290" y="148153"/>
                </a:lnTo>
                <a:lnTo>
                  <a:pt x="1707290" y="296306"/>
                </a:lnTo>
              </a:path>
            </a:pathLst>
          </a:custGeom>
          <a:noFill/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fa-IR"/>
          </a:p>
        </p:txBody>
      </p:sp>
      <p:sp>
        <p:nvSpPr>
          <p:cNvPr id="10" name="Freeform 9"/>
          <p:cNvSpPr/>
          <p:nvPr/>
        </p:nvSpPr>
        <p:spPr>
          <a:xfrm>
            <a:off x="8861254" y="2710106"/>
            <a:ext cx="211647" cy="365444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3654447"/>
                </a:lnTo>
                <a:lnTo>
                  <a:pt x="211647" y="3654447"/>
                </a:lnTo>
              </a:path>
            </a:pathLst>
          </a:custGeom>
          <a:noFill/>
        </p:spPr>
        <p:style>
          <a:lnRef idx="2">
            <a:schemeClr val="accent5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fa-IR"/>
          </a:p>
        </p:txBody>
      </p:sp>
      <p:sp>
        <p:nvSpPr>
          <p:cNvPr id="11" name="Freeform 10"/>
          <p:cNvSpPr/>
          <p:nvPr/>
        </p:nvSpPr>
        <p:spPr>
          <a:xfrm>
            <a:off x="8897067" y="2853208"/>
            <a:ext cx="211647" cy="2652649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652649"/>
                </a:lnTo>
                <a:lnTo>
                  <a:pt x="211647" y="2652649"/>
                </a:lnTo>
              </a:path>
            </a:pathLst>
          </a:custGeom>
          <a:noFill/>
        </p:spPr>
        <p:style>
          <a:lnRef idx="2">
            <a:schemeClr val="accent5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fa-IR"/>
          </a:p>
        </p:txBody>
      </p:sp>
      <p:sp>
        <p:nvSpPr>
          <p:cNvPr id="12" name="Freeform 11"/>
          <p:cNvSpPr/>
          <p:nvPr/>
        </p:nvSpPr>
        <p:spPr>
          <a:xfrm>
            <a:off x="8869946" y="2246588"/>
            <a:ext cx="211647" cy="165085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650850"/>
                </a:lnTo>
                <a:lnTo>
                  <a:pt x="211647" y="1650850"/>
                </a:lnTo>
              </a:path>
            </a:pathLst>
          </a:custGeom>
          <a:noFill/>
        </p:spPr>
        <p:style>
          <a:lnRef idx="2">
            <a:schemeClr val="accent5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fa-IR"/>
          </a:p>
        </p:txBody>
      </p:sp>
      <p:sp>
        <p:nvSpPr>
          <p:cNvPr id="13" name="Freeform 12"/>
          <p:cNvSpPr/>
          <p:nvPr/>
        </p:nvSpPr>
        <p:spPr>
          <a:xfrm>
            <a:off x="8888647" y="2461779"/>
            <a:ext cx="211647" cy="649052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649052"/>
                </a:lnTo>
                <a:lnTo>
                  <a:pt x="211647" y="649052"/>
                </a:lnTo>
              </a:path>
            </a:pathLst>
          </a:custGeom>
          <a:noFill/>
        </p:spPr>
        <p:style>
          <a:lnRef idx="2">
            <a:schemeClr val="accent5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fa-IR"/>
          </a:p>
        </p:txBody>
      </p:sp>
      <p:sp>
        <p:nvSpPr>
          <p:cNvPr id="14" name="Freeform 13"/>
          <p:cNvSpPr/>
          <p:nvPr/>
        </p:nvSpPr>
        <p:spPr>
          <a:xfrm>
            <a:off x="9379927" y="1313944"/>
            <a:ext cx="91440" cy="29630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296306"/>
                </a:lnTo>
              </a:path>
            </a:pathLst>
          </a:custGeom>
          <a:noFill/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fa-IR"/>
          </a:p>
        </p:txBody>
      </p:sp>
      <p:sp>
        <p:nvSpPr>
          <p:cNvPr id="15" name="Freeform 14"/>
          <p:cNvSpPr/>
          <p:nvPr/>
        </p:nvSpPr>
        <p:spPr>
          <a:xfrm>
            <a:off x="7153963" y="2494867"/>
            <a:ext cx="211647" cy="2652649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652649"/>
                </a:lnTo>
                <a:lnTo>
                  <a:pt x="211647" y="2652649"/>
                </a:lnTo>
              </a:path>
            </a:pathLst>
          </a:custGeom>
          <a:noFill/>
        </p:spPr>
        <p:style>
          <a:lnRef idx="2">
            <a:schemeClr val="accent5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fa-IR"/>
          </a:p>
        </p:txBody>
      </p:sp>
      <p:sp>
        <p:nvSpPr>
          <p:cNvPr id="16" name="Freeform 15"/>
          <p:cNvSpPr/>
          <p:nvPr/>
        </p:nvSpPr>
        <p:spPr>
          <a:xfrm>
            <a:off x="7153963" y="2494867"/>
            <a:ext cx="211647" cy="53854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538544"/>
                </a:lnTo>
                <a:lnTo>
                  <a:pt x="211647" y="538544"/>
                </a:lnTo>
              </a:path>
            </a:pathLst>
          </a:custGeom>
          <a:noFill/>
        </p:spPr>
        <p:style>
          <a:lnRef idx="2">
            <a:schemeClr val="accent5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fa-IR"/>
          </a:p>
        </p:txBody>
      </p:sp>
      <p:sp>
        <p:nvSpPr>
          <p:cNvPr id="17" name="Freeform 16"/>
          <p:cNvSpPr/>
          <p:nvPr/>
        </p:nvSpPr>
        <p:spPr>
          <a:xfrm>
            <a:off x="7153963" y="2494867"/>
            <a:ext cx="220339" cy="1633481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633481"/>
                </a:lnTo>
                <a:lnTo>
                  <a:pt x="220339" y="1633481"/>
                </a:lnTo>
              </a:path>
            </a:pathLst>
          </a:custGeom>
          <a:noFill/>
        </p:spPr>
        <p:style>
          <a:lnRef idx="2">
            <a:schemeClr val="accent5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fa-IR"/>
          </a:p>
        </p:txBody>
      </p:sp>
      <p:sp>
        <p:nvSpPr>
          <p:cNvPr id="18" name="Freeform 17"/>
          <p:cNvSpPr/>
          <p:nvPr/>
        </p:nvSpPr>
        <p:spPr>
          <a:xfrm>
            <a:off x="7718357" y="1313944"/>
            <a:ext cx="1707290" cy="29630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707290" y="0"/>
                </a:moveTo>
                <a:lnTo>
                  <a:pt x="1707290" y="148153"/>
                </a:lnTo>
                <a:lnTo>
                  <a:pt x="0" y="148153"/>
                </a:lnTo>
                <a:lnTo>
                  <a:pt x="0" y="296306"/>
                </a:lnTo>
              </a:path>
            </a:pathLst>
          </a:custGeom>
          <a:noFill/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fa-IR"/>
          </a:p>
        </p:txBody>
      </p:sp>
      <p:sp>
        <p:nvSpPr>
          <p:cNvPr id="19" name="Freeform 18"/>
          <p:cNvSpPr/>
          <p:nvPr/>
        </p:nvSpPr>
        <p:spPr>
          <a:xfrm>
            <a:off x="3450131" y="1140923"/>
            <a:ext cx="2560935" cy="29630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48153"/>
                </a:lnTo>
                <a:lnTo>
                  <a:pt x="2560935" y="148153"/>
                </a:lnTo>
                <a:lnTo>
                  <a:pt x="2560935" y="296306"/>
                </a:lnTo>
              </a:path>
            </a:pathLst>
          </a:custGeom>
          <a:noFill/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fa-IR"/>
          </a:p>
        </p:txBody>
      </p:sp>
      <p:sp>
        <p:nvSpPr>
          <p:cNvPr id="20" name="Freeform 19"/>
          <p:cNvSpPr/>
          <p:nvPr/>
        </p:nvSpPr>
        <p:spPr>
          <a:xfrm>
            <a:off x="3450131" y="1140923"/>
            <a:ext cx="853645" cy="29630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48153"/>
                </a:lnTo>
                <a:lnTo>
                  <a:pt x="853645" y="148153"/>
                </a:lnTo>
                <a:lnTo>
                  <a:pt x="853645" y="296306"/>
                </a:lnTo>
              </a:path>
            </a:pathLst>
          </a:custGeom>
          <a:noFill/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fa-IR"/>
          </a:p>
        </p:txBody>
      </p:sp>
      <p:sp>
        <p:nvSpPr>
          <p:cNvPr id="21" name="Freeform 20"/>
          <p:cNvSpPr/>
          <p:nvPr/>
        </p:nvSpPr>
        <p:spPr>
          <a:xfrm>
            <a:off x="2596486" y="1140923"/>
            <a:ext cx="853645" cy="29630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853645" y="0"/>
                </a:moveTo>
                <a:lnTo>
                  <a:pt x="853645" y="148153"/>
                </a:lnTo>
                <a:lnTo>
                  <a:pt x="0" y="148153"/>
                </a:lnTo>
                <a:lnTo>
                  <a:pt x="0" y="296306"/>
                </a:lnTo>
              </a:path>
            </a:pathLst>
          </a:custGeom>
          <a:noFill/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fa-IR"/>
          </a:p>
        </p:txBody>
      </p:sp>
      <p:sp>
        <p:nvSpPr>
          <p:cNvPr id="22" name="Freeform 21"/>
          <p:cNvSpPr/>
          <p:nvPr/>
        </p:nvSpPr>
        <p:spPr>
          <a:xfrm>
            <a:off x="889196" y="1140923"/>
            <a:ext cx="2560935" cy="29630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2560935" y="0"/>
                </a:moveTo>
                <a:lnTo>
                  <a:pt x="2560935" y="148153"/>
                </a:lnTo>
                <a:lnTo>
                  <a:pt x="0" y="148153"/>
                </a:lnTo>
                <a:lnTo>
                  <a:pt x="0" y="296306"/>
                </a:lnTo>
              </a:path>
            </a:pathLst>
          </a:custGeom>
          <a:noFill/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fa-IR"/>
          </a:p>
        </p:txBody>
      </p:sp>
      <p:sp>
        <p:nvSpPr>
          <p:cNvPr id="23" name="Freeform 22"/>
          <p:cNvSpPr/>
          <p:nvPr/>
        </p:nvSpPr>
        <p:spPr>
          <a:xfrm>
            <a:off x="2744639" y="435431"/>
            <a:ext cx="1410983" cy="705491"/>
          </a:xfrm>
          <a:custGeom>
            <a:avLst/>
            <a:gdLst>
              <a:gd name="connsiteX0" fmla="*/ 0 w 1410983"/>
              <a:gd name="connsiteY0" fmla="*/ 0 h 705491"/>
              <a:gd name="connsiteX1" fmla="*/ 1410983 w 1410983"/>
              <a:gd name="connsiteY1" fmla="*/ 0 h 705491"/>
              <a:gd name="connsiteX2" fmla="*/ 1410983 w 1410983"/>
              <a:gd name="connsiteY2" fmla="*/ 705491 h 705491"/>
              <a:gd name="connsiteX3" fmla="*/ 0 w 1410983"/>
              <a:gd name="connsiteY3" fmla="*/ 705491 h 705491"/>
              <a:gd name="connsiteX4" fmla="*/ 0 w 1410983"/>
              <a:gd name="connsiteY4" fmla="*/ 0 h 705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983" h="705491">
                <a:moveTo>
                  <a:pt x="0" y="0"/>
                </a:moveTo>
                <a:lnTo>
                  <a:pt x="1410983" y="0"/>
                </a:lnTo>
                <a:lnTo>
                  <a:pt x="1410983" y="705491"/>
                </a:lnTo>
                <a:lnTo>
                  <a:pt x="0" y="70549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0" tIns="11430" rIns="11430" bIns="1143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/>
              <a:t>ناتمام بودن ادله مورد ادعا</a:t>
            </a:r>
            <a:endParaRPr lang="en-US" sz="1800" b="1" kern="1200" dirty="0"/>
          </a:p>
        </p:txBody>
      </p:sp>
      <p:sp>
        <p:nvSpPr>
          <p:cNvPr id="24" name="Freeform 23"/>
          <p:cNvSpPr/>
          <p:nvPr/>
        </p:nvSpPr>
        <p:spPr>
          <a:xfrm>
            <a:off x="183704" y="1437229"/>
            <a:ext cx="1410983" cy="1334141"/>
          </a:xfrm>
          <a:custGeom>
            <a:avLst/>
            <a:gdLst>
              <a:gd name="connsiteX0" fmla="*/ 0 w 1410983"/>
              <a:gd name="connsiteY0" fmla="*/ 0 h 1334141"/>
              <a:gd name="connsiteX1" fmla="*/ 1410983 w 1410983"/>
              <a:gd name="connsiteY1" fmla="*/ 0 h 1334141"/>
              <a:gd name="connsiteX2" fmla="*/ 1410983 w 1410983"/>
              <a:gd name="connsiteY2" fmla="*/ 1334141 h 1334141"/>
              <a:gd name="connsiteX3" fmla="*/ 0 w 1410983"/>
              <a:gd name="connsiteY3" fmla="*/ 1334141 h 1334141"/>
              <a:gd name="connsiteX4" fmla="*/ 0 w 1410983"/>
              <a:gd name="connsiteY4" fmla="*/ 0 h 1334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983" h="1334141">
                <a:moveTo>
                  <a:pt x="0" y="0"/>
                </a:moveTo>
                <a:lnTo>
                  <a:pt x="1410983" y="0"/>
                </a:lnTo>
                <a:lnTo>
                  <a:pt x="1410983" y="1334141"/>
                </a:lnTo>
                <a:lnTo>
                  <a:pt x="0" y="133414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0" tIns="11430" rIns="11430" bIns="1143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/>
              <a:t>مشکل در فهم متون تاریخی</a:t>
            </a:r>
            <a:endParaRPr lang="en-US" sz="1800" b="1" kern="1200" dirty="0"/>
          </a:p>
        </p:txBody>
      </p:sp>
      <p:sp>
        <p:nvSpPr>
          <p:cNvPr id="25" name="Freeform 24"/>
          <p:cNvSpPr/>
          <p:nvPr/>
        </p:nvSpPr>
        <p:spPr>
          <a:xfrm>
            <a:off x="1890994" y="1437229"/>
            <a:ext cx="1410983" cy="1429389"/>
          </a:xfrm>
          <a:custGeom>
            <a:avLst/>
            <a:gdLst>
              <a:gd name="connsiteX0" fmla="*/ 0 w 1410983"/>
              <a:gd name="connsiteY0" fmla="*/ 0 h 1429389"/>
              <a:gd name="connsiteX1" fmla="*/ 1410983 w 1410983"/>
              <a:gd name="connsiteY1" fmla="*/ 0 h 1429389"/>
              <a:gd name="connsiteX2" fmla="*/ 1410983 w 1410983"/>
              <a:gd name="connsiteY2" fmla="*/ 1429389 h 1429389"/>
              <a:gd name="connsiteX3" fmla="*/ 0 w 1410983"/>
              <a:gd name="connsiteY3" fmla="*/ 1429389 h 1429389"/>
              <a:gd name="connsiteX4" fmla="*/ 0 w 1410983"/>
              <a:gd name="connsiteY4" fmla="*/ 0 h 1429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983" h="1429389">
                <a:moveTo>
                  <a:pt x="0" y="0"/>
                </a:moveTo>
                <a:lnTo>
                  <a:pt x="1410983" y="0"/>
                </a:lnTo>
                <a:lnTo>
                  <a:pt x="1410983" y="1429389"/>
                </a:lnTo>
                <a:lnTo>
                  <a:pt x="0" y="142938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0" tIns="11430" rIns="11430" bIns="1143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/>
              <a:t>مشکل در استنادات تاریخی</a:t>
            </a:r>
          </a:p>
        </p:txBody>
      </p:sp>
      <p:sp>
        <p:nvSpPr>
          <p:cNvPr id="26" name="Freeform 25"/>
          <p:cNvSpPr/>
          <p:nvPr/>
        </p:nvSpPr>
        <p:spPr>
          <a:xfrm>
            <a:off x="5314325" y="1437229"/>
            <a:ext cx="1410983" cy="1461807"/>
          </a:xfrm>
          <a:custGeom>
            <a:avLst/>
            <a:gdLst>
              <a:gd name="connsiteX0" fmla="*/ 0 w 1410983"/>
              <a:gd name="connsiteY0" fmla="*/ 0 h 1461807"/>
              <a:gd name="connsiteX1" fmla="*/ 1410983 w 1410983"/>
              <a:gd name="connsiteY1" fmla="*/ 0 h 1461807"/>
              <a:gd name="connsiteX2" fmla="*/ 1410983 w 1410983"/>
              <a:gd name="connsiteY2" fmla="*/ 1461807 h 1461807"/>
              <a:gd name="connsiteX3" fmla="*/ 0 w 1410983"/>
              <a:gd name="connsiteY3" fmla="*/ 1461807 h 1461807"/>
              <a:gd name="connsiteX4" fmla="*/ 0 w 1410983"/>
              <a:gd name="connsiteY4" fmla="*/ 0 h 1461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983" h="1461807">
                <a:moveTo>
                  <a:pt x="0" y="0"/>
                </a:moveTo>
                <a:lnTo>
                  <a:pt x="1410983" y="0"/>
                </a:lnTo>
                <a:lnTo>
                  <a:pt x="1410983" y="1461807"/>
                </a:lnTo>
                <a:lnTo>
                  <a:pt x="0" y="146180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0" tIns="11430" rIns="11430" bIns="1143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/>
              <a:t>فضاسازی برای </a:t>
            </a:r>
            <a:r>
              <a:rPr lang="fa-IR" b="1" dirty="0"/>
              <a:t>همراه کردن مخاطب</a:t>
            </a:r>
            <a:endParaRPr lang="fa-IR" sz="1800" b="1" kern="1200" dirty="0"/>
          </a:p>
        </p:txBody>
      </p:sp>
      <p:sp>
        <p:nvSpPr>
          <p:cNvPr id="27" name="Freeform 26"/>
          <p:cNvSpPr/>
          <p:nvPr/>
        </p:nvSpPr>
        <p:spPr>
          <a:xfrm>
            <a:off x="3559287" y="1445483"/>
            <a:ext cx="1410983" cy="1429389"/>
          </a:xfrm>
          <a:custGeom>
            <a:avLst/>
            <a:gdLst>
              <a:gd name="connsiteX0" fmla="*/ 0 w 1410983"/>
              <a:gd name="connsiteY0" fmla="*/ 0 h 1429389"/>
              <a:gd name="connsiteX1" fmla="*/ 1410983 w 1410983"/>
              <a:gd name="connsiteY1" fmla="*/ 0 h 1429389"/>
              <a:gd name="connsiteX2" fmla="*/ 1410983 w 1410983"/>
              <a:gd name="connsiteY2" fmla="*/ 1429389 h 1429389"/>
              <a:gd name="connsiteX3" fmla="*/ 0 w 1410983"/>
              <a:gd name="connsiteY3" fmla="*/ 1429389 h 1429389"/>
              <a:gd name="connsiteX4" fmla="*/ 0 w 1410983"/>
              <a:gd name="connsiteY4" fmla="*/ 0 h 1429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983" h="1429389">
                <a:moveTo>
                  <a:pt x="0" y="0"/>
                </a:moveTo>
                <a:lnTo>
                  <a:pt x="1410983" y="0"/>
                </a:lnTo>
                <a:lnTo>
                  <a:pt x="1410983" y="1429389"/>
                </a:lnTo>
                <a:lnTo>
                  <a:pt x="0" y="142938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0" tIns="11430" rIns="11430" bIns="1143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/>
              <a:t>مشکل در فهم متون </a:t>
            </a:r>
          </a:p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/>
              <a:t>تخصصی فقه</a:t>
            </a:r>
          </a:p>
        </p:txBody>
      </p:sp>
      <p:sp>
        <p:nvSpPr>
          <p:cNvPr id="28" name="Freeform 27"/>
          <p:cNvSpPr/>
          <p:nvPr/>
        </p:nvSpPr>
        <p:spPr>
          <a:xfrm>
            <a:off x="8316684" y="435431"/>
            <a:ext cx="2217925" cy="878513"/>
          </a:xfrm>
          <a:custGeom>
            <a:avLst/>
            <a:gdLst>
              <a:gd name="connsiteX0" fmla="*/ 0 w 2217925"/>
              <a:gd name="connsiteY0" fmla="*/ 0 h 878513"/>
              <a:gd name="connsiteX1" fmla="*/ 2217925 w 2217925"/>
              <a:gd name="connsiteY1" fmla="*/ 0 h 878513"/>
              <a:gd name="connsiteX2" fmla="*/ 2217925 w 2217925"/>
              <a:gd name="connsiteY2" fmla="*/ 878513 h 878513"/>
              <a:gd name="connsiteX3" fmla="*/ 0 w 2217925"/>
              <a:gd name="connsiteY3" fmla="*/ 878513 h 878513"/>
              <a:gd name="connsiteX4" fmla="*/ 0 w 2217925"/>
              <a:gd name="connsiteY4" fmla="*/ 0 h 878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17925" h="878513">
                <a:moveTo>
                  <a:pt x="0" y="0"/>
                </a:moveTo>
                <a:lnTo>
                  <a:pt x="2217925" y="0"/>
                </a:lnTo>
                <a:lnTo>
                  <a:pt x="2217925" y="878513"/>
                </a:lnTo>
                <a:lnTo>
                  <a:pt x="0" y="87851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0" tIns="11430" rIns="11430" bIns="1143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/>
              <a:t>واقعیات تاریخی که نادیده گرفته شده</a:t>
            </a:r>
            <a:endParaRPr lang="en-US" sz="1800" b="1" kern="1200" dirty="0"/>
          </a:p>
        </p:txBody>
      </p:sp>
      <p:sp>
        <p:nvSpPr>
          <p:cNvPr id="29" name="Freeform 28"/>
          <p:cNvSpPr/>
          <p:nvPr/>
        </p:nvSpPr>
        <p:spPr>
          <a:xfrm>
            <a:off x="7012865" y="1610251"/>
            <a:ext cx="1410983" cy="884616"/>
          </a:xfrm>
          <a:custGeom>
            <a:avLst/>
            <a:gdLst>
              <a:gd name="connsiteX0" fmla="*/ 0 w 1410983"/>
              <a:gd name="connsiteY0" fmla="*/ 0 h 884616"/>
              <a:gd name="connsiteX1" fmla="*/ 1410983 w 1410983"/>
              <a:gd name="connsiteY1" fmla="*/ 0 h 884616"/>
              <a:gd name="connsiteX2" fmla="*/ 1410983 w 1410983"/>
              <a:gd name="connsiteY2" fmla="*/ 884616 h 884616"/>
              <a:gd name="connsiteX3" fmla="*/ 0 w 1410983"/>
              <a:gd name="connsiteY3" fmla="*/ 884616 h 884616"/>
              <a:gd name="connsiteX4" fmla="*/ 0 w 1410983"/>
              <a:gd name="connsiteY4" fmla="*/ 0 h 884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983" h="884616">
                <a:moveTo>
                  <a:pt x="0" y="0"/>
                </a:moveTo>
                <a:lnTo>
                  <a:pt x="1410983" y="0"/>
                </a:lnTo>
                <a:lnTo>
                  <a:pt x="1410983" y="884616"/>
                </a:lnTo>
                <a:lnTo>
                  <a:pt x="0" y="88461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0" tIns="11430" rIns="11430" bIns="1143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/>
              <a:t>رواج برهنگی در یک قوم؟!</a:t>
            </a:r>
            <a:endParaRPr lang="en-US" sz="1800" b="1" kern="1200" dirty="0"/>
          </a:p>
        </p:txBody>
      </p:sp>
      <p:sp>
        <p:nvSpPr>
          <p:cNvPr id="30" name="Freeform 29"/>
          <p:cNvSpPr/>
          <p:nvPr/>
        </p:nvSpPr>
        <p:spPr>
          <a:xfrm>
            <a:off x="7374303" y="3775603"/>
            <a:ext cx="1410983" cy="705491"/>
          </a:xfrm>
          <a:custGeom>
            <a:avLst/>
            <a:gdLst>
              <a:gd name="connsiteX0" fmla="*/ 0 w 1410983"/>
              <a:gd name="connsiteY0" fmla="*/ 0 h 705491"/>
              <a:gd name="connsiteX1" fmla="*/ 1410983 w 1410983"/>
              <a:gd name="connsiteY1" fmla="*/ 0 h 705491"/>
              <a:gd name="connsiteX2" fmla="*/ 1410983 w 1410983"/>
              <a:gd name="connsiteY2" fmla="*/ 705491 h 705491"/>
              <a:gd name="connsiteX3" fmla="*/ 0 w 1410983"/>
              <a:gd name="connsiteY3" fmla="*/ 705491 h 705491"/>
              <a:gd name="connsiteX4" fmla="*/ 0 w 1410983"/>
              <a:gd name="connsiteY4" fmla="*/ 0 h 705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983" h="705491">
                <a:moveTo>
                  <a:pt x="0" y="0"/>
                </a:moveTo>
                <a:lnTo>
                  <a:pt x="1410983" y="0"/>
                </a:lnTo>
                <a:lnTo>
                  <a:pt x="1410983" y="705491"/>
                </a:lnTo>
                <a:lnTo>
                  <a:pt x="0" y="70549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0" tIns="11430" rIns="11430" bIns="1143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/>
              <a:t>مردم‌شناسان</a:t>
            </a:r>
            <a:endParaRPr lang="en-US" sz="1800" b="1" kern="1200" dirty="0"/>
          </a:p>
        </p:txBody>
      </p:sp>
      <p:sp>
        <p:nvSpPr>
          <p:cNvPr id="31" name="Freeform 30"/>
          <p:cNvSpPr/>
          <p:nvPr/>
        </p:nvSpPr>
        <p:spPr>
          <a:xfrm>
            <a:off x="7365611" y="2680666"/>
            <a:ext cx="1410983" cy="705491"/>
          </a:xfrm>
          <a:custGeom>
            <a:avLst/>
            <a:gdLst>
              <a:gd name="connsiteX0" fmla="*/ 0 w 1410983"/>
              <a:gd name="connsiteY0" fmla="*/ 0 h 705491"/>
              <a:gd name="connsiteX1" fmla="*/ 1410983 w 1410983"/>
              <a:gd name="connsiteY1" fmla="*/ 0 h 705491"/>
              <a:gd name="connsiteX2" fmla="*/ 1410983 w 1410983"/>
              <a:gd name="connsiteY2" fmla="*/ 705491 h 705491"/>
              <a:gd name="connsiteX3" fmla="*/ 0 w 1410983"/>
              <a:gd name="connsiteY3" fmla="*/ 705491 h 705491"/>
              <a:gd name="connsiteX4" fmla="*/ 0 w 1410983"/>
              <a:gd name="connsiteY4" fmla="*/ 0 h 705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983" h="705491">
                <a:moveTo>
                  <a:pt x="0" y="0"/>
                </a:moveTo>
                <a:lnTo>
                  <a:pt x="1410983" y="0"/>
                </a:lnTo>
                <a:lnTo>
                  <a:pt x="1410983" y="705491"/>
                </a:lnTo>
                <a:lnTo>
                  <a:pt x="0" y="70549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0" tIns="11430" rIns="11430" bIns="1143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/>
              <a:t>قرآن کریم</a:t>
            </a:r>
            <a:endParaRPr lang="en-US" sz="1800" b="1" kern="1200" dirty="0"/>
          </a:p>
        </p:txBody>
      </p:sp>
      <p:sp>
        <p:nvSpPr>
          <p:cNvPr id="32" name="Freeform 31"/>
          <p:cNvSpPr/>
          <p:nvPr/>
        </p:nvSpPr>
        <p:spPr>
          <a:xfrm>
            <a:off x="7365611" y="4794771"/>
            <a:ext cx="1410983" cy="705491"/>
          </a:xfrm>
          <a:custGeom>
            <a:avLst/>
            <a:gdLst>
              <a:gd name="connsiteX0" fmla="*/ 0 w 1410983"/>
              <a:gd name="connsiteY0" fmla="*/ 0 h 705491"/>
              <a:gd name="connsiteX1" fmla="*/ 1410983 w 1410983"/>
              <a:gd name="connsiteY1" fmla="*/ 0 h 705491"/>
              <a:gd name="connsiteX2" fmla="*/ 1410983 w 1410983"/>
              <a:gd name="connsiteY2" fmla="*/ 705491 h 705491"/>
              <a:gd name="connsiteX3" fmla="*/ 0 w 1410983"/>
              <a:gd name="connsiteY3" fmla="*/ 705491 h 705491"/>
              <a:gd name="connsiteX4" fmla="*/ 0 w 1410983"/>
              <a:gd name="connsiteY4" fmla="*/ 0 h 705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983" h="705491">
                <a:moveTo>
                  <a:pt x="0" y="0"/>
                </a:moveTo>
                <a:lnTo>
                  <a:pt x="1410983" y="0"/>
                </a:lnTo>
                <a:lnTo>
                  <a:pt x="1410983" y="705491"/>
                </a:lnTo>
                <a:lnTo>
                  <a:pt x="0" y="70549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0" tIns="11430" rIns="11430" bIns="1143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/>
              <a:t>مورخان</a:t>
            </a:r>
            <a:endParaRPr lang="en-US" sz="1800" b="1" kern="1200" dirty="0"/>
          </a:p>
        </p:txBody>
      </p:sp>
      <p:sp>
        <p:nvSpPr>
          <p:cNvPr id="33" name="Freeform 32"/>
          <p:cNvSpPr/>
          <p:nvPr/>
        </p:nvSpPr>
        <p:spPr>
          <a:xfrm>
            <a:off x="8720155" y="1610251"/>
            <a:ext cx="1410983" cy="1099854"/>
          </a:xfrm>
          <a:custGeom>
            <a:avLst/>
            <a:gdLst>
              <a:gd name="connsiteX0" fmla="*/ 0 w 1410983"/>
              <a:gd name="connsiteY0" fmla="*/ 0 h 1099854"/>
              <a:gd name="connsiteX1" fmla="*/ 1410983 w 1410983"/>
              <a:gd name="connsiteY1" fmla="*/ 0 h 1099854"/>
              <a:gd name="connsiteX2" fmla="*/ 1410983 w 1410983"/>
              <a:gd name="connsiteY2" fmla="*/ 1099854 h 1099854"/>
              <a:gd name="connsiteX3" fmla="*/ 0 w 1410983"/>
              <a:gd name="connsiteY3" fmla="*/ 1099854 h 1099854"/>
              <a:gd name="connsiteX4" fmla="*/ 0 w 1410983"/>
              <a:gd name="connsiteY4" fmla="*/ 0 h 1099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983" h="1099854">
                <a:moveTo>
                  <a:pt x="0" y="0"/>
                </a:moveTo>
                <a:lnTo>
                  <a:pt x="1410983" y="0"/>
                </a:lnTo>
                <a:lnTo>
                  <a:pt x="1410983" y="1099854"/>
                </a:lnTo>
                <a:lnTo>
                  <a:pt x="0" y="109985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0" tIns="11430" rIns="11430" bIns="1143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/>
              <a:t>آیا در عرب جاهلی برهنگی عادی بوده</a:t>
            </a:r>
            <a:r>
              <a:rPr lang="fa-IR" sz="1800" b="1" kern="1200" dirty="0">
                <a:hlinkClick r:id="rId2" action="ppaction://hlinksldjump"/>
              </a:rPr>
              <a:t>؟</a:t>
            </a:r>
            <a:endParaRPr lang="fa-IR" sz="1800" b="1" kern="1200" dirty="0"/>
          </a:p>
        </p:txBody>
      </p:sp>
      <p:sp>
        <p:nvSpPr>
          <p:cNvPr id="34" name="Freeform 33"/>
          <p:cNvSpPr/>
          <p:nvPr/>
        </p:nvSpPr>
        <p:spPr>
          <a:xfrm>
            <a:off x="9058791" y="2763498"/>
            <a:ext cx="1410983" cy="705491"/>
          </a:xfrm>
          <a:custGeom>
            <a:avLst/>
            <a:gdLst>
              <a:gd name="connsiteX0" fmla="*/ 0 w 1410983"/>
              <a:gd name="connsiteY0" fmla="*/ 0 h 705491"/>
              <a:gd name="connsiteX1" fmla="*/ 1410983 w 1410983"/>
              <a:gd name="connsiteY1" fmla="*/ 0 h 705491"/>
              <a:gd name="connsiteX2" fmla="*/ 1410983 w 1410983"/>
              <a:gd name="connsiteY2" fmla="*/ 705491 h 705491"/>
              <a:gd name="connsiteX3" fmla="*/ 0 w 1410983"/>
              <a:gd name="connsiteY3" fmla="*/ 705491 h 705491"/>
              <a:gd name="connsiteX4" fmla="*/ 0 w 1410983"/>
              <a:gd name="connsiteY4" fmla="*/ 0 h 705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983" h="705491">
                <a:moveTo>
                  <a:pt x="0" y="0"/>
                </a:moveTo>
                <a:lnTo>
                  <a:pt x="1410983" y="0"/>
                </a:lnTo>
                <a:lnTo>
                  <a:pt x="1410983" y="705491"/>
                </a:lnTo>
                <a:lnTo>
                  <a:pt x="0" y="70549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0" tIns="11430" rIns="11430" bIns="1143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/>
              <a:t>گزارش‌های تاریخی</a:t>
            </a:r>
          </a:p>
        </p:txBody>
      </p:sp>
      <p:sp>
        <p:nvSpPr>
          <p:cNvPr id="35" name="Freeform 34"/>
          <p:cNvSpPr/>
          <p:nvPr/>
        </p:nvSpPr>
        <p:spPr>
          <a:xfrm>
            <a:off x="9051737" y="3510606"/>
            <a:ext cx="1410983" cy="705491"/>
          </a:xfrm>
          <a:custGeom>
            <a:avLst/>
            <a:gdLst>
              <a:gd name="connsiteX0" fmla="*/ 0 w 1410983"/>
              <a:gd name="connsiteY0" fmla="*/ 0 h 705491"/>
              <a:gd name="connsiteX1" fmla="*/ 1410983 w 1410983"/>
              <a:gd name="connsiteY1" fmla="*/ 0 h 705491"/>
              <a:gd name="connsiteX2" fmla="*/ 1410983 w 1410983"/>
              <a:gd name="connsiteY2" fmla="*/ 705491 h 705491"/>
              <a:gd name="connsiteX3" fmla="*/ 0 w 1410983"/>
              <a:gd name="connsiteY3" fmla="*/ 705491 h 705491"/>
              <a:gd name="connsiteX4" fmla="*/ 0 w 1410983"/>
              <a:gd name="connsiteY4" fmla="*/ 0 h 705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983" h="705491">
                <a:moveTo>
                  <a:pt x="0" y="0"/>
                </a:moveTo>
                <a:lnTo>
                  <a:pt x="1410983" y="0"/>
                </a:lnTo>
                <a:lnTo>
                  <a:pt x="1410983" y="705491"/>
                </a:lnTo>
                <a:lnTo>
                  <a:pt x="0" y="70549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0" tIns="11430" rIns="11430" bIns="1143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/>
              <a:t>حدود70 کلمه برای لباس</a:t>
            </a:r>
          </a:p>
        </p:txBody>
      </p:sp>
      <p:sp>
        <p:nvSpPr>
          <p:cNvPr id="36" name="Freeform 35"/>
          <p:cNvSpPr/>
          <p:nvPr/>
        </p:nvSpPr>
        <p:spPr>
          <a:xfrm>
            <a:off x="9072901" y="5131794"/>
            <a:ext cx="1410983" cy="705491"/>
          </a:xfrm>
          <a:custGeom>
            <a:avLst/>
            <a:gdLst>
              <a:gd name="connsiteX0" fmla="*/ 0 w 1410983"/>
              <a:gd name="connsiteY0" fmla="*/ 0 h 705491"/>
              <a:gd name="connsiteX1" fmla="*/ 1410983 w 1410983"/>
              <a:gd name="connsiteY1" fmla="*/ 0 h 705491"/>
              <a:gd name="connsiteX2" fmla="*/ 1410983 w 1410983"/>
              <a:gd name="connsiteY2" fmla="*/ 705491 h 705491"/>
              <a:gd name="connsiteX3" fmla="*/ 0 w 1410983"/>
              <a:gd name="connsiteY3" fmla="*/ 705491 h 705491"/>
              <a:gd name="connsiteX4" fmla="*/ 0 w 1410983"/>
              <a:gd name="connsiteY4" fmla="*/ 0 h 705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983" h="705491">
                <a:moveTo>
                  <a:pt x="0" y="0"/>
                </a:moveTo>
                <a:lnTo>
                  <a:pt x="1410983" y="0"/>
                </a:lnTo>
                <a:lnTo>
                  <a:pt x="1410983" y="705491"/>
                </a:lnTo>
                <a:lnTo>
                  <a:pt x="0" y="70549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0" tIns="11430" rIns="11430" bIns="1143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/>
              <a:t>شاهراه تجاری</a:t>
            </a:r>
          </a:p>
        </p:txBody>
      </p:sp>
      <p:sp>
        <p:nvSpPr>
          <p:cNvPr id="37" name="Freeform 36"/>
          <p:cNvSpPr/>
          <p:nvPr/>
        </p:nvSpPr>
        <p:spPr>
          <a:xfrm>
            <a:off x="9072901" y="6011807"/>
            <a:ext cx="1410983" cy="705491"/>
          </a:xfrm>
          <a:custGeom>
            <a:avLst/>
            <a:gdLst>
              <a:gd name="connsiteX0" fmla="*/ 0 w 1410983"/>
              <a:gd name="connsiteY0" fmla="*/ 0 h 705491"/>
              <a:gd name="connsiteX1" fmla="*/ 1410983 w 1410983"/>
              <a:gd name="connsiteY1" fmla="*/ 0 h 705491"/>
              <a:gd name="connsiteX2" fmla="*/ 1410983 w 1410983"/>
              <a:gd name="connsiteY2" fmla="*/ 705491 h 705491"/>
              <a:gd name="connsiteX3" fmla="*/ 0 w 1410983"/>
              <a:gd name="connsiteY3" fmla="*/ 705491 h 705491"/>
              <a:gd name="connsiteX4" fmla="*/ 0 w 1410983"/>
              <a:gd name="connsiteY4" fmla="*/ 0 h 705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983" h="705491">
                <a:moveTo>
                  <a:pt x="0" y="0"/>
                </a:moveTo>
                <a:lnTo>
                  <a:pt x="1410983" y="0"/>
                </a:lnTo>
                <a:lnTo>
                  <a:pt x="1410983" y="705491"/>
                </a:lnTo>
                <a:lnTo>
                  <a:pt x="0" y="70549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0" tIns="11430" rIns="11430" bIns="1143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/>
              <a:t>مکه یا مدینه؟</a:t>
            </a:r>
          </a:p>
        </p:txBody>
      </p:sp>
      <p:sp>
        <p:nvSpPr>
          <p:cNvPr id="38" name="Freeform 37"/>
          <p:cNvSpPr/>
          <p:nvPr/>
        </p:nvSpPr>
        <p:spPr>
          <a:xfrm>
            <a:off x="10427445" y="1610251"/>
            <a:ext cx="1410983" cy="1176054"/>
          </a:xfrm>
          <a:custGeom>
            <a:avLst/>
            <a:gdLst>
              <a:gd name="connsiteX0" fmla="*/ 0 w 1410983"/>
              <a:gd name="connsiteY0" fmla="*/ 0 h 1176054"/>
              <a:gd name="connsiteX1" fmla="*/ 1410983 w 1410983"/>
              <a:gd name="connsiteY1" fmla="*/ 0 h 1176054"/>
              <a:gd name="connsiteX2" fmla="*/ 1410983 w 1410983"/>
              <a:gd name="connsiteY2" fmla="*/ 1176054 h 1176054"/>
              <a:gd name="connsiteX3" fmla="*/ 0 w 1410983"/>
              <a:gd name="connsiteY3" fmla="*/ 1176054 h 1176054"/>
              <a:gd name="connsiteX4" fmla="*/ 0 w 1410983"/>
              <a:gd name="connsiteY4" fmla="*/ 0 h 1176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983" h="1176054">
                <a:moveTo>
                  <a:pt x="0" y="0"/>
                </a:moveTo>
                <a:lnTo>
                  <a:pt x="1410983" y="0"/>
                </a:lnTo>
                <a:lnTo>
                  <a:pt x="1410983" y="1176054"/>
                </a:lnTo>
                <a:lnTo>
                  <a:pt x="0" y="117605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0" tIns="11430" rIns="11430" bIns="1143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/>
              <a:t>آیا ممکن است چنین تحریفی ادامه یابد؟</a:t>
            </a:r>
          </a:p>
        </p:txBody>
      </p:sp>
      <p:sp>
        <p:nvSpPr>
          <p:cNvPr id="39" name="Freeform 38"/>
          <p:cNvSpPr/>
          <p:nvPr/>
        </p:nvSpPr>
        <p:spPr>
          <a:xfrm>
            <a:off x="10781016" y="4067042"/>
            <a:ext cx="1410983" cy="705491"/>
          </a:xfrm>
          <a:custGeom>
            <a:avLst/>
            <a:gdLst>
              <a:gd name="connsiteX0" fmla="*/ 0 w 1410983"/>
              <a:gd name="connsiteY0" fmla="*/ 0 h 705491"/>
              <a:gd name="connsiteX1" fmla="*/ 1410983 w 1410983"/>
              <a:gd name="connsiteY1" fmla="*/ 0 h 705491"/>
              <a:gd name="connsiteX2" fmla="*/ 1410983 w 1410983"/>
              <a:gd name="connsiteY2" fmla="*/ 705491 h 705491"/>
              <a:gd name="connsiteX3" fmla="*/ 0 w 1410983"/>
              <a:gd name="connsiteY3" fmla="*/ 705491 h 705491"/>
              <a:gd name="connsiteX4" fmla="*/ 0 w 1410983"/>
              <a:gd name="connsiteY4" fmla="*/ 0 h 705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983" h="705491">
                <a:moveTo>
                  <a:pt x="0" y="0"/>
                </a:moveTo>
                <a:lnTo>
                  <a:pt x="1410983" y="0"/>
                </a:lnTo>
                <a:lnTo>
                  <a:pt x="1410983" y="705491"/>
                </a:lnTo>
                <a:lnTo>
                  <a:pt x="0" y="70549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0" tIns="11430" rIns="11430" bIns="1143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/>
              <a:t>تواتر میدانی</a:t>
            </a:r>
          </a:p>
        </p:txBody>
      </p:sp>
      <p:sp>
        <p:nvSpPr>
          <p:cNvPr id="40" name="Freeform 39"/>
          <p:cNvSpPr/>
          <p:nvPr/>
        </p:nvSpPr>
        <p:spPr>
          <a:xfrm>
            <a:off x="10781016" y="3067698"/>
            <a:ext cx="1410983" cy="705491"/>
          </a:xfrm>
          <a:custGeom>
            <a:avLst/>
            <a:gdLst>
              <a:gd name="connsiteX0" fmla="*/ 0 w 1410983"/>
              <a:gd name="connsiteY0" fmla="*/ 0 h 705491"/>
              <a:gd name="connsiteX1" fmla="*/ 1410983 w 1410983"/>
              <a:gd name="connsiteY1" fmla="*/ 0 h 705491"/>
              <a:gd name="connsiteX2" fmla="*/ 1410983 w 1410983"/>
              <a:gd name="connsiteY2" fmla="*/ 705491 h 705491"/>
              <a:gd name="connsiteX3" fmla="*/ 0 w 1410983"/>
              <a:gd name="connsiteY3" fmla="*/ 705491 h 705491"/>
              <a:gd name="connsiteX4" fmla="*/ 0 w 1410983"/>
              <a:gd name="connsiteY4" fmla="*/ 0 h 705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983" h="705491">
                <a:moveTo>
                  <a:pt x="0" y="0"/>
                </a:moveTo>
                <a:lnTo>
                  <a:pt x="1410983" y="0"/>
                </a:lnTo>
                <a:lnTo>
                  <a:pt x="1410983" y="705491"/>
                </a:lnTo>
                <a:lnTo>
                  <a:pt x="0" y="70549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0" tIns="11430" rIns="11430" bIns="1143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/>
              <a:t>سالم ماندن در نزاع شیعه و سنی</a:t>
            </a:r>
          </a:p>
        </p:txBody>
      </p:sp>
      <p:sp>
        <p:nvSpPr>
          <p:cNvPr id="41" name="Freeform 40"/>
          <p:cNvSpPr/>
          <p:nvPr/>
        </p:nvSpPr>
        <p:spPr>
          <a:xfrm>
            <a:off x="10780191" y="5086209"/>
            <a:ext cx="1410983" cy="705491"/>
          </a:xfrm>
          <a:custGeom>
            <a:avLst/>
            <a:gdLst>
              <a:gd name="connsiteX0" fmla="*/ 0 w 1410983"/>
              <a:gd name="connsiteY0" fmla="*/ 0 h 705491"/>
              <a:gd name="connsiteX1" fmla="*/ 1410983 w 1410983"/>
              <a:gd name="connsiteY1" fmla="*/ 0 h 705491"/>
              <a:gd name="connsiteX2" fmla="*/ 1410983 w 1410983"/>
              <a:gd name="connsiteY2" fmla="*/ 705491 h 705491"/>
              <a:gd name="connsiteX3" fmla="*/ 0 w 1410983"/>
              <a:gd name="connsiteY3" fmla="*/ 705491 h 705491"/>
              <a:gd name="connsiteX4" fmla="*/ 0 w 1410983"/>
              <a:gd name="connsiteY4" fmla="*/ 0 h 705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983" h="705491">
                <a:moveTo>
                  <a:pt x="0" y="0"/>
                </a:moveTo>
                <a:lnTo>
                  <a:pt x="1410983" y="0"/>
                </a:lnTo>
                <a:lnTo>
                  <a:pt x="1410983" y="705491"/>
                </a:lnTo>
                <a:lnTo>
                  <a:pt x="0" y="70549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0" tIns="11430" rIns="11430" bIns="1143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/>
              <a:t>حاکمان عشرت‌طلب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52683" y="3975235"/>
            <a:ext cx="4780267" cy="1141413"/>
          </a:xfrm>
        </p:spPr>
        <p:txBody>
          <a:bodyPr>
            <a:normAutofit fontScale="90000"/>
          </a:bodyPr>
          <a:lstStyle/>
          <a:p>
            <a:pPr algn="ctr"/>
            <a:r>
              <a:rPr lang="fa-IR" dirty="0"/>
              <a:t>سیر بحث در بررسی </a:t>
            </a:r>
            <a:br>
              <a:rPr lang="fa-IR" dirty="0"/>
            </a:br>
            <a:r>
              <a:rPr lang="fa-IR" dirty="0"/>
              <a:t>وضعیت پوشش عرب جاهلی</a:t>
            </a:r>
          </a:p>
        </p:txBody>
      </p:sp>
      <p:sp>
        <p:nvSpPr>
          <p:cNvPr id="42" name="Freeform 41"/>
          <p:cNvSpPr/>
          <p:nvPr/>
        </p:nvSpPr>
        <p:spPr>
          <a:xfrm>
            <a:off x="9058791" y="4281407"/>
            <a:ext cx="1410983" cy="705491"/>
          </a:xfrm>
          <a:custGeom>
            <a:avLst/>
            <a:gdLst>
              <a:gd name="connsiteX0" fmla="*/ 0 w 1410983"/>
              <a:gd name="connsiteY0" fmla="*/ 0 h 705491"/>
              <a:gd name="connsiteX1" fmla="*/ 1410983 w 1410983"/>
              <a:gd name="connsiteY1" fmla="*/ 0 h 705491"/>
              <a:gd name="connsiteX2" fmla="*/ 1410983 w 1410983"/>
              <a:gd name="connsiteY2" fmla="*/ 705491 h 705491"/>
              <a:gd name="connsiteX3" fmla="*/ 0 w 1410983"/>
              <a:gd name="connsiteY3" fmla="*/ 705491 h 705491"/>
              <a:gd name="connsiteX4" fmla="*/ 0 w 1410983"/>
              <a:gd name="connsiteY4" fmla="*/ 0 h 705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983" h="705491">
                <a:moveTo>
                  <a:pt x="0" y="0"/>
                </a:moveTo>
                <a:lnTo>
                  <a:pt x="1410983" y="0"/>
                </a:lnTo>
                <a:lnTo>
                  <a:pt x="1410983" y="705491"/>
                </a:lnTo>
                <a:lnTo>
                  <a:pt x="0" y="70549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0" tIns="11430" rIns="11430" bIns="1143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800" b="1" kern="1200" dirty="0"/>
              <a:t>طواف عریان!</a:t>
            </a:r>
          </a:p>
        </p:txBody>
      </p:sp>
      <p:sp>
        <p:nvSpPr>
          <p:cNvPr id="43" name="Freeform 42"/>
          <p:cNvSpPr/>
          <p:nvPr/>
        </p:nvSpPr>
        <p:spPr>
          <a:xfrm>
            <a:off x="8840280" y="3033411"/>
            <a:ext cx="211647" cy="165085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650850"/>
                </a:lnTo>
                <a:lnTo>
                  <a:pt x="211647" y="1650850"/>
                </a:lnTo>
              </a:path>
            </a:pathLst>
          </a:custGeom>
          <a:noFill/>
        </p:spPr>
        <p:style>
          <a:lnRef idx="2">
            <a:schemeClr val="accent5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0612501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500"/>
                            </p:stCondLst>
                            <p:childTnLst>
                              <p:par>
                                <p:cTn id="8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000"/>
                            </p:stCondLst>
                            <p:childTnLst>
                              <p:par>
                                <p:cTn id="8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375953"/>
            <a:ext cx="10972800" cy="5277395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fa-IR" sz="2100" b="1" dirty="0">
                <a:solidFill>
                  <a:srgbClr val="FF0000"/>
                </a:solidFill>
              </a:rPr>
              <a:t>مقدمه: </a:t>
            </a:r>
            <a:r>
              <a:rPr lang="fa-IR" sz="2100" b="1" dirty="0"/>
              <a:t>تأثیر شرایط خاص بر جابجایی اهمیت مسائل: مثال تنباکو</a:t>
            </a:r>
          </a:p>
          <a:p>
            <a:pPr marL="109728" indent="0" algn="ctr">
              <a:buNone/>
            </a:pPr>
            <a:r>
              <a:rPr lang="fa-IR" sz="2100" b="1" dirty="0">
                <a:solidFill>
                  <a:srgbClr val="FF0000"/>
                </a:solidFill>
              </a:rPr>
              <a:t>مطالعه تاریخی برای فهم اهمیت مساله</a:t>
            </a:r>
          </a:p>
          <a:p>
            <a:pPr marL="109728" indent="0">
              <a:buNone/>
            </a:pPr>
            <a:r>
              <a:rPr lang="fa-IR" sz="2100" b="1" dirty="0"/>
              <a:t>امپراطوری‌های مهم شرق در اوایل دوره استعمار اروپایی: چین، [ژاپن]، ایران و عثمانی</a:t>
            </a:r>
          </a:p>
          <a:p>
            <a:pPr marL="109728" indent="0">
              <a:buNone/>
            </a:pPr>
            <a:r>
              <a:rPr lang="fa-IR" sz="2100" b="1" dirty="0"/>
              <a:t>جنگهای طولانی مدت بین ایران و عثمانی (تضعیف هر دو)</a:t>
            </a:r>
          </a:p>
          <a:p>
            <a:pPr marL="109728" indent="0">
              <a:buNone/>
            </a:pPr>
            <a:r>
              <a:rPr lang="fa-IR" sz="2100" b="1" dirty="0"/>
              <a:t>حذف امپراطوری عثمانی از روی نقشه جهان در جنگ جهانی (تثبیت آن با تغییر خط و ممنوعیت حجاب در ترکیه)</a:t>
            </a:r>
          </a:p>
          <a:p>
            <a:pPr marL="109728" indent="0">
              <a:buNone/>
            </a:pPr>
            <a:r>
              <a:rPr lang="fa-IR" sz="2100" b="1" dirty="0"/>
              <a:t>تحولات ایران: (بقدری ضعیف است که نیاز به سرنگونی ایران نیست؛ بلکه می‌توان آن را تحت کنترل گرفت)</a:t>
            </a:r>
          </a:p>
          <a:p>
            <a:pPr marL="109728" indent="0">
              <a:buNone/>
            </a:pPr>
            <a:r>
              <a:rPr lang="fa-IR" sz="2100" b="1" dirty="0"/>
              <a:t>حکایت احمدشاه و حجاب؛ برنامه‌های پهلوی: لباس متحد الشکل، کشف حجاب، تغییر تاریخ، تغییر خط</a:t>
            </a:r>
            <a:endParaRPr lang="en-US" sz="2100" b="1" dirty="0"/>
          </a:p>
          <a:p>
            <a:pPr marL="109728" indent="0">
              <a:buNone/>
            </a:pPr>
            <a:r>
              <a:rPr lang="fa-IR" sz="2000" b="1" dirty="0"/>
              <a:t>(مواضع شیخ عبدالکریم حائری: نهی از منکر ولو به قیمت جان؛ سکوت کامل: عاقلی در اجماع‌کنندگان نیست!)</a:t>
            </a:r>
          </a:p>
          <a:p>
            <a:pPr marL="109728" indent="0" algn="ctr">
              <a:buNone/>
            </a:pPr>
            <a:r>
              <a:rPr lang="fa-IR" sz="2100" b="1" dirty="0">
                <a:solidFill>
                  <a:srgbClr val="FF0000"/>
                </a:solidFill>
              </a:rPr>
              <a:t>اکنون اندکی بیندیشیم</a:t>
            </a:r>
          </a:p>
          <a:p>
            <a:pPr marL="109728" indent="0">
              <a:buNone/>
            </a:pPr>
            <a:r>
              <a:rPr lang="fa-IR" sz="2100" b="1" dirty="0"/>
              <a:t>اگر حجاب فقط یک مساله فرعی فقهی است،</a:t>
            </a:r>
          </a:p>
          <a:p>
            <a:pPr marL="109728" indent="0">
              <a:buNone/>
            </a:pPr>
            <a:r>
              <a:rPr lang="fa-IR" sz="2100" b="1" dirty="0"/>
              <a:t>چرا آتاتورک و رضاخان (دست‌نشانده‌های وابسته)‌ با چنان شدت و حدتی بر ممنوع کردن آن اصرار داشتند؟</a:t>
            </a:r>
          </a:p>
          <a:p>
            <a:pPr marL="109728" indent="0">
              <a:buNone/>
            </a:pPr>
            <a:r>
              <a:rPr lang="fa-IR" sz="2100" b="1" dirty="0"/>
              <a:t>چرا در فرانسه (مهد آزادی و لیبرالیسم) و ترکیه و آذربایجان و ... (کشورهای اسلامی!) آن را رسما ممنوع و برخورد می‌کنند؟</a:t>
            </a:r>
          </a:p>
          <a:p>
            <a:pPr marL="109728" indent="0">
              <a:buNone/>
            </a:pPr>
            <a:r>
              <a:rPr lang="fa-IR" sz="2100" b="1" dirty="0"/>
              <a:t>چرا مسیح علینژاد این اندازه حمایت مادی و رسانه‌ای می‌شد؟</a:t>
            </a:r>
          </a:p>
          <a:p>
            <a:pPr marL="109728" indent="0">
              <a:buNone/>
            </a:pPr>
            <a:r>
              <a:rPr lang="fa-IR" sz="2100" b="1" dirty="0"/>
              <a:t>و چرا ...؟</a:t>
            </a:r>
          </a:p>
          <a:p>
            <a:pPr marL="109728" indent="0">
              <a:buNone/>
            </a:pPr>
            <a:r>
              <a:rPr lang="fa-IR" sz="2000" b="1" dirty="0">
                <a:solidFill>
                  <a:srgbClr val="FF0000"/>
                </a:solidFill>
              </a:rPr>
              <a:t>تمثیلی برای فهم مساله: </a:t>
            </a:r>
            <a:r>
              <a:rPr lang="fa-IR" sz="2000" b="1" dirty="0"/>
              <a:t>اهمیت حفظ مرز: یک وجب خاک چه اهمیتی دارد؟</a:t>
            </a:r>
          </a:p>
          <a:p>
            <a:pPr marL="109728" indent="0">
              <a:buNone/>
            </a:pPr>
            <a:endParaRPr lang="fa-IR" sz="2000" b="1" dirty="0"/>
          </a:p>
          <a:p>
            <a:pPr marL="624078" indent="-514350">
              <a:buAutoNum type="arabicPeriod"/>
            </a:pPr>
            <a:endParaRPr lang="fa-IR" b="1" dirty="0"/>
          </a:p>
          <a:p>
            <a:endParaRPr lang="fa-IR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014232"/>
          </a:xfrm>
        </p:spPr>
        <p:txBody>
          <a:bodyPr>
            <a:noAutofit/>
          </a:bodyPr>
          <a:lstStyle/>
          <a:p>
            <a:pPr algn="ctr"/>
            <a:r>
              <a:rPr lang="fa-IR" sz="3200" dirty="0">
                <a:solidFill>
                  <a:srgbClr val="FF0000"/>
                </a:solidFill>
              </a:rPr>
              <a:t>وضعیت حجاب در حال</a:t>
            </a:r>
            <a:br>
              <a:rPr lang="fa-IR" sz="2800" dirty="0">
                <a:solidFill>
                  <a:srgbClr val="FF0000"/>
                </a:solidFill>
              </a:rPr>
            </a:br>
            <a:r>
              <a:rPr lang="fa-IR" sz="2800" dirty="0">
                <a:solidFill>
                  <a:schemeClr val="accent2">
                    <a:lumMod val="50000"/>
                  </a:schemeClr>
                </a:solidFill>
              </a:rPr>
              <a:t>حجاب چه اهمیتی دارد که این قدر بحث کنیم؟ (نگاه هویتی تمدنی به حجاب)</a:t>
            </a:r>
            <a:endParaRPr lang="fa-IR" sz="3200" dirty="0"/>
          </a:p>
        </p:txBody>
      </p:sp>
    </p:spTree>
    <p:extLst>
      <p:ext uri="{BB962C8B-B14F-4D97-AF65-F5344CB8AC3E}">
        <p14:creationId xmlns:p14="http://schemas.microsoft.com/office/powerpoint/2010/main" val="3346127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741714"/>
            <a:ext cx="10972800" cy="5116286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fa-IR" sz="2600" b="1" dirty="0">
                <a:solidFill>
                  <a:srgbClr val="FF0000"/>
                </a:solidFill>
              </a:rPr>
              <a:t>الف. تثبیت هویت</a:t>
            </a:r>
          </a:p>
          <a:p>
            <a:pPr marL="109728" indent="0" algn="ctr">
              <a:buNone/>
            </a:pPr>
            <a:endParaRPr lang="fa-IR" sz="2600" b="1" dirty="0">
              <a:solidFill>
                <a:srgbClr val="FF0000"/>
              </a:solidFill>
            </a:endParaRPr>
          </a:p>
          <a:p>
            <a:pPr marL="109728" indent="0">
              <a:buNone/>
            </a:pPr>
            <a:r>
              <a:rPr lang="fa-IR" sz="2300" b="1" dirty="0">
                <a:solidFill>
                  <a:schemeClr val="accent6">
                    <a:lumMod val="75000"/>
                  </a:schemeClr>
                </a:solidFill>
              </a:rPr>
              <a:t>(۱) نماد تصویری: وقوع در عصر تصویر جهان (هایدگر)</a:t>
            </a:r>
          </a:p>
          <a:p>
            <a:pPr marL="109728" indent="0">
              <a:buNone/>
            </a:pPr>
            <a:r>
              <a:rPr lang="fa-IR" sz="2100" b="1" dirty="0">
                <a:solidFill>
                  <a:srgbClr val="FF0000"/>
                </a:solidFill>
              </a:rPr>
              <a:t>ثمره بحث: </a:t>
            </a:r>
          </a:p>
          <a:p>
            <a:pPr marL="109728" indent="0">
              <a:buNone/>
            </a:pPr>
            <a:r>
              <a:rPr lang="fa-IR" sz="2100" b="1" dirty="0"/>
              <a:t>(حفظ مرز هویتی) اهمیت تصویر و نماد در حفظ هویت انسانها (توجه: ما حجاب را نماد مسلمانی نکردیم)</a:t>
            </a:r>
          </a:p>
          <a:p>
            <a:pPr marL="109728" indent="0">
              <a:buNone/>
            </a:pPr>
            <a:endParaRPr lang="fa-IR" sz="2000" b="1" dirty="0"/>
          </a:p>
          <a:p>
            <a:pPr marL="109728" indent="0">
              <a:buNone/>
            </a:pPr>
            <a:r>
              <a:rPr lang="fa-IR" sz="2300" b="1" dirty="0">
                <a:solidFill>
                  <a:schemeClr val="accent6">
                    <a:lumMod val="75000"/>
                  </a:schemeClr>
                </a:solidFill>
              </a:rPr>
              <a:t>(۲) فمینیسم و اهمیت زن در سده اخیر</a:t>
            </a:r>
          </a:p>
          <a:p>
            <a:pPr marL="109728" indent="0">
              <a:buNone/>
            </a:pPr>
            <a:r>
              <a:rPr lang="fa-IR" sz="2100" b="1" dirty="0"/>
              <a:t> چون مساله‌ای مربوط به زن است حساسیت‌برانگیز است. (در فلان حمله هوایی، زنان و کودکان کشته شدند؛ مردها مهم نیستند!)،</a:t>
            </a:r>
          </a:p>
          <a:p>
            <a:pPr marL="109728" indent="0">
              <a:buNone/>
            </a:pPr>
            <a:r>
              <a:rPr lang="fa-IR" sz="2100" b="1" dirty="0"/>
              <a:t>نقدی بر فمینیسم: الگوی مردانه برای کنشگری اجتماعی زنان و حذف هرگونه تمایز جنسیتی</a:t>
            </a:r>
          </a:p>
          <a:p>
            <a:pPr marL="109728" indent="0">
              <a:buNone/>
            </a:pPr>
            <a:r>
              <a:rPr lang="fa-IR" sz="2100" b="1" dirty="0"/>
              <a:t>نگاهی خاص در اسلام: حجاب از منظر عرفانی: امتیاز ویژه زنان در فناء فی الله</a:t>
            </a:r>
          </a:p>
          <a:p>
            <a:pPr marL="109728" indent="0">
              <a:buNone/>
            </a:pPr>
            <a:r>
              <a:rPr lang="fa-IR" sz="2100" b="1" dirty="0">
                <a:solidFill>
                  <a:srgbClr val="FF0000"/>
                </a:solidFill>
              </a:rPr>
              <a:t>ثمره بحث: </a:t>
            </a:r>
          </a:p>
          <a:p>
            <a:pPr marL="109728" indent="0">
              <a:buNone/>
            </a:pPr>
            <a:r>
              <a:rPr lang="fa-IR" sz="2100" b="1" dirty="0"/>
              <a:t>(تقویت هویتی در عصر جدید) الگوی کنشگری ویژه زنان</a:t>
            </a:r>
          </a:p>
          <a:p>
            <a:pPr marL="624078" indent="-514350">
              <a:buAutoNum type="arabicPeriod"/>
            </a:pPr>
            <a:endParaRPr lang="fa-IR" b="1" dirty="0"/>
          </a:p>
          <a:p>
            <a:endParaRPr lang="fa-IR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988105"/>
          </a:xfrm>
        </p:spPr>
        <p:txBody>
          <a:bodyPr>
            <a:noAutofit/>
          </a:bodyPr>
          <a:lstStyle/>
          <a:p>
            <a:pPr marL="109728" algn="ctr"/>
            <a:r>
              <a:rPr lang="fa-IR" sz="2800" dirty="0">
                <a:solidFill>
                  <a:srgbClr val="FF0000"/>
                </a:solidFill>
              </a:rPr>
              <a:t>وضعیت حجاب در حال:</a:t>
            </a:r>
            <a:br>
              <a:rPr lang="fa-IR" sz="2800" dirty="0">
                <a:solidFill>
                  <a:srgbClr val="FF0000"/>
                </a:solidFill>
              </a:rPr>
            </a:br>
            <a:r>
              <a:rPr lang="fa-IR" sz="3200" dirty="0">
                <a:solidFill>
                  <a:srgbClr val="FF0000"/>
                </a:solidFill>
              </a:rPr>
              <a:t>امروزه دست کم از چند زاویه اهمیت خاص دارد (۱)</a:t>
            </a:r>
            <a:endParaRPr lang="fa-IR" sz="3200" dirty="0"/>
          </a:p>
        </p:txBody>
      </p:sp>
    </p:spTree>
    <p:extLst>
      <p:ext uri="{BB962C8B-B14F-4D97-AF65-F5344CB8AC3E}">
        <p14:creationId xmlns:p14="http://schemas.microsoft.com/office/powerpoint/2010/main" val="1811064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375954"/>
            <a:ext cx="10972800" cy="5482046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fa-IR" sz="2600" b="1" dirty="0">
                <a:solidFill>
                  <a:srgbClr val="FF0000"/>
                </a:solidFill>
              </a:rPr>
              <a:t>ب. تثبیت عفت</a:t>
            </a:r>
          </a:p>
          <a:p>
            <a:pPr marL="109728" indent="0">
              <a:buNone/>
            </a:pPr>
            <a:r>
              <a:rPr lang="fa-IR" sz="2300" b="1" dirty="0">
                <a:solidFill>
                  <a:schemeClr val="accent6">
                    <a:lumMod val="75000"/>
                  </a:schemeClr>
                </a:solidFill>
              </a:rPr>
              <a:t>(۳) وقوع در عصر برهنگی و انقلاب جنسی </a:t>
            </a:r>
            <a:r>
              <a:rPr lang="fa-IR" sz="2300" b="1" dirty="0">
                <a:solidFill>
                  <a:schemeClr val="accent6">
                    <a:lumMod val="75000"/>
                  </a:schemeClr>
                </a:solidFill>
                <a:hlinkClick r:id="rId2" action="ppaction://hlinksldjump"/>
              </a:rPr>
              <a:t>(بزرگترین دستاورد شیطان از زمان خلقت آدم!)</a:t>
            </a:r>
            <a:endParaRPr lang="fa-IR" sz="23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109728" indent="0">
              <a:buNone/>
            </a:pPr>
            <a:r>
              <a:rPr lang="fa-IR" sz="2100" b="1" dirty="0"/>
              <a:t>فرهنگ جهانی پوشش تا قبل از انقلاب جنسی، مقابله مسلمین با انقلاب جنسی، حجاب: پشتوانه حیا</a:t>
            </a:r>
          </a:p>
          <a:p>
            <a:pPr marL="109728" indent="0">
              <a:buNone/>
            </a:pPr>
            <a:r>
              <a:rPr lang="fa-IR" sz="2100" b="1" dirty="0">
                <a:solidFill>
                  <a:srgbClr val="FF0000"/>
                </a:solidFill>
              </a:rPr>
              <a:t>ثمره بحث: </a:t>
            </a:r>
            <a:r>
              <a:rPr lang="fa-IR" sz="2100" b="1" dirty="0"/>
              <a:t>(حفظ مرز عفت) مرزبندی دربرابر جریان برهنگی عمومی و عواقب آن (عادی و قانونی و معروف شدن فحشاء!)</a:t>
            </a:r>
          </a:p>
          <a:p>
            <a:pPr marL="109728" indent="0">
              <a:buNone/>
            </a:pPr>
            <a:endParaRPr lang="fa-IR" sz="1600" b="1" dirty="0"/>
          </a:p>
          <a:p>
            <a:pPr marL="109728" indent="0">
              <a:buNone/>
            </a:pPr>
            <a:r>
              <a:rPr lang="fa-IR" sz="2300" b="1" dirty="0">
                <a:solidFill>
                  <a:schemeClr val="accent6">
                    <a:lumMod val="75000"/>
                  </a:schemeClr>
                </a:solidFill>
              </a:rPr>
              <a:t>(۴) وقوع در زمان سیطره نظام سرمایه‌داری</a:t>
            </a:r>
          </a:p>
          <a:p>
            <a:pPr marL="109728" indent="0">
              <a:buNone/>
            </a:pPr>
            <a:r>
              <a:rPr lang="fa-IR" sz="2100" b="1" dirty="0"/>
              <a:t>تبدیل هر چیزی به سرمایه در نظام سرمایه‌داری و بی ارزش شدن انسانیت، سرمایه جنسی</a:t>
            </a:r>
          </a:p>
          <a:p>
            <a:pPr marL="109728" indent="0">
              <a:buNone/>
            </a:pPr>
            <a:r>
              <a:rPr lang="fa-IR" sz="2100" b="1" dirty="0">
                <a:solidFill>
                  <a:srgbClr val="FF0000"/>
                </a:solidFill>
              </a:rPr>
              <a:t>ثمره بحث: </a:t>
            </a:r>
            <a:r>
              <a:rPr lang="fa-IR" sz="2100" b="1" dirty="0"/>
              <a:t>(حفظ مرز عفت) اختیار سرمایه جنسی خویش فقط برای خود زن باشد، زنی که ارزش خود را می‌داند.</a:t>
            </a:r>
          </a:p>
          <a:p>
            <a:pPr marL="109728" indent="0" algn="ctr">
              <a:buNone/>
            </a:pPr>
            <a:r>
              <a:rPr lang="fa-IR" sz="2600" b="1" dirty="0">
                <a:solidFill>
                  <a:srgbClr val="FF0000"/>
                </a:solidFill>
                <a:hlinkClick r:id="rId3" action="ppaction://hlinksldjump"/>
              </a:rPr>
              <a:t>جمع‌بندی</a:t>
            </a:r>
            <a:endParaRPr lang="fa-IR" sz="2600" b="1" dirty="0">
              <a:solidFill>
                <a:srgbClr val="FF0000"/>
              </a:solidFill>
            </a:endParaRPr>
          </a:p>
          <a:p>
            <a:pPr marL="109728" indent="0">
              <a:buNone/>
            </a:pPr>
            <a:r>
              <a:rPr lang="fa-IR" sz="2100" b="1" dirty="0"/>
              <a:t>۱- حجاب نماد مسلمانی شده و حافظ عفت است.</a:t>
            </a:r>
          </a:p>
          <a:p>
            <a:pPr marL="109728" indent="0">
              <a:buNone/>
            </a:pPr>
            <a:r>
              <a:rPr lang="fa-IR" sz="2100" b="1" dirty="0"/>
              <a:t> ۲- حجاب مدل کنشگری خاص برای زن ایجاد می‌کند.</a:t>
            </a:r>
          </a:p>
          <a:p>
            <a:pPr marL="624078" indent="-514350">
              <a:buAutoNum type="arabicPeriod"/>
            </a:pPr>
            <a:endParaRPr lang="fa-IR" b="1" dirty="0"/>
          </a:p>
          <a:p>
            <a:endParaRPr lang="fa-IR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014232"/>
          </a:xfrm>
        </p:spPr>
        <p:txBody>
          <a:bodyPr>
            <a:noAutofit/>
          </a:bodyPr>
          <a:lstStyle/>
          <a:p>
            <a:pPr marL="109728" algn="ctr"/>
            <a:r>
              <a:rPr lang="fa-IR" sz="2400" dirty="0">
                <a:solidFill>
                  <a:srgbClr val="FF0000"/>
                </a:solidFill>
              </a:rPr>
              <a:t>وضعیت حجاب در حال:</a:t>
            </a:r>
            <a:br>
              <a:rPr lang="fa-IR" sz="2400" dirty="0">
                <a:solidFill>
                  <a:srgbClr val="FF0000"/>
                </a:solidFill>
              </a:rPr>
            </a:br>
            <a:r>
              <a:rPr lang="fa-IR" sz="2800" dirty="0">
                <a:solidFill>
                  <a:srgbClr val="FF0000"/>
                </a:solidFill>
              </a:rPr>
              <a:t>امروزه دست کم از چند زاویه اهمیت خاص دارد (۲)</a:t>
            </a:r>
            <a:endParaRPr lang="fa-IR" sz="2800" dirty="0"/>
          </a:p>
        </p:txBody>
      </p:sp>
    </p:spTree>
    <p:extLst>
      <p:ext uri="{BB962C8B-B14F-4D97-AF65-F5344CB8AC3E}">
        <p14:creationId xmlns:p14="http://schemas.microsoft.com/office/powerpoint/2010/main" val="2819244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150374"/>
            <a:ext cx="10972800" cy="5707626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r>
              <a:rPr lang="fa-IR" sz="2600" b="1" dirty="0">
                <a:solidFill>
                  <a:srgbClr val="FF0000"/>
                </a:solidFill>
              </a:rPr>
              <a:t>سوره </a:t>
            </a:r>
            <a:r>
              <a:rPr lang="fa-IR" sz="2600" b="1" dirty="0" err="1">
                <a:solidFill>
                  <a:srgbClr val="FF0000"/>
                </a:solidFill>
              </a:rPr>
              <a:t>اعراف</a:t>
            </a:r>
            <a:endParaRPr lang="fa-IR" sz="2600" b="1" dirty="0">
              <a:solidFill>
                <a:srgbClr val="FF0000"/>
              </a:solidFill>
            </a:endParaRPr>
          </a:p>
          <a:p>
            <a:pPr marL="109728" indent="0">
              <a:buNone/>
            </a:pPr>
            <a:r>
              <a:rPr lang="fa-IR" sz="2600" b="1" dirty="0" err="1"/>
              <a:t>يا</a:t>
            </a:r>
            <a:r>
              <a:rPr lang="fa-IR" sz="2600" b="1" dirty="0"/>
              <a:t> </a:t>
            </a:r>
            <a:r>
              <a:rPr lang="fa-IR" sz="2600" b="1" dirty="0" err="1"/>
              <a:t>آدَمُ</a:t>
            </a:r>
            <a:r>
              <a:rPr lang="fa-IR" sz="2600" b="1" dirty="0"/>
              <a:t> </a:t>
            </a:r>
            <a:r>
              <a:rPr lang="fa-IR" sz="2600" b="1" dirty="0" err="1">
                <a:solidFill>
                  <a:srgbClr val="FF0000"/>
                </a:solidFill>
              </a:rPr>
              <a:t>اسْكُنْ</a:t>
            </a:r>
            <a:r>
              <a:rPr lang="fa-IR" sz="2600" b="1" dirty="0"/>
              <a:t> </a:t>
            </a:r>
            <a:r>
              <a:rPr lang="fa-IR" sz="2600" b="1" dirty="0" err="1"/>
              <a:t>أَنْتَ</a:t>
            </a:r>
            <a:r>
              <a:rPr lang="fa-IR" sz="2600" b="1" dirty="0"/>
              <a:t> </a:t>
            </a:r>
            <a:r>
              <a:rPr lang="fa-IR" sz="2600" b="1" dirty="0" err="1"/>
              <a:t>وَ</a:t>
            </a:r>
            <a:r>
              <a:rPr lang="fa-IR" sz="2600" b="1" dirty="0"/>
              <a:t> </a:t>
            </a:r>
            <a:r>
              <a:rPr lang="fa-IR" sz="2600" b="1" dirty="0" err="1"/>
              <a:t>ز</a:t>
            </a:r>
            <a:r>
              <a:rPr lang="fa-IR" sz="2600" b="1" dirty="0" err="1">
                <a:solidFill>
                  <a:srgbClr val="FF0000"/>
                </a:solidFill>
              </a:rPr>
              <a:t>َوْجُكَ</a:t>
            </a:r>
            <a:r>
              <a:rPr lang="fa-IR" sz="2600" b="1" dirty="0"/>
              <a:t> </a:t>
            </a:r>
            <a:r>
              <a:rPr lang="fa-IR" sz="2600" b="1" dirty="0" err="1"/>
              <a:t>الْجَنَّةَ</a:t>
            </a:r>
            <a:r>
              <a:rPr lang="fa-IR" sz="2600" b="1" dirty="0"/>
              <a:t> </a:t>
            </a:r>
            <a:r>
              <a:rPr lang="fa-IR" sz="2600" b="1" dirty="0" err="1">
                <a:solidFill>
                  <a:srgbClr val="FF0000"/>
                </a:solidFill>
              </a:rPr>
              <a:t>فَكُلا</a:t>
            </a:r>
            <a:r>
              <a:rPr lang="fa-IR" sz="2600" b="1" dirty="0"/>
              <a:t> </a:t>
            </a:r>
            <a:r>
              <a:rPr lang="fa-IR" sz="2600" b="1" dirty="0" err="1"/>
              <a:t>مِنْ</a:t>
            </a:r>
            <a:r>
              <a:rPr lang="fa-IR" sz="2600" b="1" dirty="0"/>
              <a:t> </a:t>
            </a:r>
            <a:r>
              <a:rPr lang="fa-IR" sz="2600" b="1" dirty="0" err="1"/>
              <a:t>حَيْثُ</a:t>
            </a:r>
            <a:r>
              <a:rPr lang="fa-IR" sz="2600" b="1" dirty="0"/>
              <a:t> </a:t>
            </a:r>
            <a:r>
              <a:rPr lang="fa-IR" sz="2600" b="1" dirty="0" err="1"/>
              <a:t>شِئْتُما</a:t>
            </a:r>
            <a:r>
              <a:rPr lang="fa-IR" sz="2600" b="1" dirty="0"/>
              <a:t> </a:t>
            </a:r>
            <a:r>
              <a:rPr lang="fa-IR" sz="2600" b="1" dirty="0" err="1"/>
              <a:t>وَ</a:t>
            </a:r>
            <a:r>
              <a:rPr lang="fa-IR" sz="2600" b="1" dirty="0"/>
              <a:t> لا </a:t>
            </a:r>
            <a:r>
              <a:rPr lang="fa-IR" sz="2600" b="1" dirty="0" err="1"/>
              <a:t>تَقْرَبا</a:t>
            </a:r>
            <a:r>
              <a:rPr lang="fa-IR" sz="2600" b="1" dirty="0"/>
              <a:t> </a:t>
            </a:r>
            <a:r>
              <a:rPr lang="fa-IR" sz="2600" b="1" dirty="0" err="1"/>
              <a:t>هذِهِ</a:t>
            </a:r>
            <a:r>
              <a:rPr lang="fa-IR" sz="2600" b="1" dirty="0"/>
              <a:t> </a:t>
            </a:r>
            <a:r>
              <a:rPr lang="fa-IR" sz="2600" b="1" dirty="0" err="1"/>
              <a:t>الشَّجَرَةَ</a:t>
            </a:r>
            <a:r>
              <a:rPr lang="fa-IR" sz="2600" b="1" dirty="0"/>
              <a:t> </a:t>
            </a:r>
            <a:r>
              <a:rPr lang="fa-IR" sz="2600" b="1" dirty="0" err="1"/>
              <a:t>فَتَكُونا</a:t>
            </a:r>
            <a:r>
              <a:rPr lang="fa-IR" sz="2600" b="1" dirty="0"/>
              <a:t> </a:t>
            </a:r>
            <a:r>
              <a:rPr lang="fa-IR" sz="2600" b="1" dirty="0" err="1"/>
              <a:t>مِنَ</a:t>
            </a:r>
            <a:r>
              <a:rPr lang="fa-IR" sz="2600" b="1" dirty="0"/>
              <a:t> </a:t>
            </a:r>
            <a:r>
              <a:rPr lang="fa-IR" sz="2600" b="1" dirty="0" err="1"/>
              <a:t>الظَّالِمينَ</a:t>
            </a:r>
            <a:r>
              <a:rPr lang="fa-IR" sz="2600" b="1" dirty="0"/>
              <a:t> (19)</a:t>
            </a:r>
          </a:p>
          <a:p>
            <a:pPr marL="109728" indent="0">
              <a:buNone/>
            </a:pPr>
            <a:r>
              <a:rPr lang="fa-IR" sz="2600" b="1" dirty="0" err="1"/>
              <a:t>فَوَسْوَسَ</a:t>
            </a:r>
            <a:r>
              <a:rPr lang="fa-IR" sz="2600" b="1" dirty="0"/>
              <a:t> </a:t>
            </a:r>
            <a:r>
              <a:rPr lang="fa-IR" sz="2600" b="1" dirty="0" err="1"/>
              <a:t>لَهُمَا</a:t>
            </a:r>
            <a:r>
              <a:rPr lang="fa-IR" sz="2600" b="1" dirty="0"/>
              <a:t> </a:t>
            </a:r>
            <a:r>
              <a:rPr lang="fa-IR" sz="2600" b="1" dirty="0" err="1"/>
              <a:t>الشَّيْطانُ</a:t>
            </a:r>
            <a:r>
              <a:rPr lang="fa-IR" sz="2600" b="1" dirty="0"/>
              <a:t> </a:t>
            </a:r>
            <a:r>
              <a:rPr lang="fa-IR" sz="2600" b="1" dirty="0" err="1">
                <a:solidFill>
                  <a:srgbClr val="FF0000"/>
                </a:solidFill>
              </a:rPr>
              <a:t>لِيُبْدِيَ</a:t>
            </a:r>
            <a:r>
              <a:rPr lang="fa-IR" sz="2600" b="1" dirty="0">
                <a:solidFill>
                  <a:srgbClr val="FF0000"/>
                </a:solidFill>
              </a:rPr>
              <a:t> </a:t>
            </a:r>
            <a:r>
              <a:rPr lang="fa-IR" sz="2600" b="1" dirty="0" err="1">
                <a:solidFill>
                  <a:srgbClr val="FF0000"/>
                </a:solidFill>
              </a:rPr>
              <a:t>لَهُما</a:t>
            </a:r>
            <a:r>
              <a:rPr lang="fa-IR" sz="2600" b="1" dirty="0">
                <a:solidFill>
                  <a:srgbClr val="FF0000"/>
                </a:solidFill>
              </a:rPr>
              <a:t> </a:t>
            </a:r>
            <a:r>
              <a:rPr lang="fa-IR" sz="2600" b="1" dirty="0"/>
              <a:t>ما </a:t>
            </a:r>
            <a:r>
              <a:rPr lang="fa-IR" sz="2600" b="1" dirty="0" err="1"/>
              <a:t>وُورِيَ</a:t>
            </a:r>
            <a:r>
              <a:rPr lang="fa-IR" sz="2600" b="1" dirty="0"/>
              <a:t> </a:t>
            </a:r>
            <a:r>
              <a:rPr lang="fa-IR" sz="2600" b="1" dirty="0" err="1"/>
              <a:t>عَنْهُما</a:t>
            </a:r>
            <a:r>
              <a:rPr lang="fa-IR" sz="2600" b="1" dirty="0"/>
              <a:t> </a:t>
            </a:r>
            <a:r>
              <a:rPr lang="fa-IR" sz="2600" b="1" dirty="0" err="1"/>
              <a:t>مِنْ</a:t>
            </a:r>
            <a:r>
              <a:rPr lang="fa-IR" sz="2600" b="1" dirty="0"/>
              <a:t> </a:t>
            </a:r>
            <a:r>
              <a:rPr lang="fa-IR" sz="2600" b="1" dirty="0" err="1"/>
              <a:t>سَوْآتِهِما</a:t>
            </a:r>
            <a:r>
              <a:rPr lang="fa-IR" sz="2600" b="1" dirty="0"/>
              <a:t> ... (۲۰)</a:t>
            </a:r>
          </a:p>
          <a:p>
            <a:pPr marL="109728" indent="0">
              <a:buNone/>
            </a:pPr>
            <a:r>
              <a:rPr lang="fa-IR" sz="2600" b="1" dirty="0" err="1"/>
              <a:t>فَدَلاَّهُما</a:t>
            </a:r>
            <a:r>
              <a:rPr lang="fa-IR" sz="2600" b="1" dirty="0"/>
              <a:t> </a:t>
            </a:r>
            <a:r>
              <a:rPr lang="fa-IR" sz="2600" b="1" dirty="0" err="1"/>
              <a:t>بِغُرُورٍ</a:t>
            </a:r>
            <a:r>
              <a:rPr lang="fa-IR" sz="2600" b="1" dirty="0"/>
              <a:t> </a:t>
            </a:r>
            <a:r>
              <a:rPr lang="fa-IR" sz="2600" b="1" dirty="0" err="1">
                <a:solidFill>
                  <a:srgbClr val="FF0000"/>
                </a:solidFill>
              </a:rPr>
              <a:t>فَلَمَّا</a:t>
            </a:r>
            <a:r>
              <a:rPr lang="fa-IR" sz="2600" b="1" dirty="0"/>
              <a:t> </a:t>
            </a:r>
            <a:r>
              <a:rPr lang="fa-IR" sz="2600" b="1" dirty="0" err="1"/>
              <a:t>ذاقَا</a:t>
            </a:r>
            <a:r>
              <a:rPr lang="fa-IR" sz="2600" b="1" dirty="0"/>
              <a:t> </a:t>
            </a:r>
            <a:r>
              <a:rPr lang="fa-IR" sz="2600" b="1" dirty="0" err="1"/>
              <a:t>الشَّجَرَةَ</a:t>
            </a:r>
            <a:r>
              <a:rPr lang="fa-IR" sz="2600" b="1" dirty="0"/>
              <a:t> </a:t>
            </a:r>
            <a:r>
              <a:rPr lang="fa-IR" sz="2600" b="1" dirty="0" err="1">
                <a:solidFill>
                  <a:srgbClr val="FF0000"/>
                </a:solidFill>
              </a:rPr>
              <a:t>بَدَتْ</a:t>
            </a:r>
            <a:r>
              <a:rPr lang="fa-IR" sz="2600" b="1" dirty="0">
                <a:solidFill>
                  <a:srgbClr val="FF0000"/>
                </a:solidFill>
              </a:rPr>
              <a:t> </a:t>
            </a:r>
            <a:r>
              <a:rPr lang="fa-IR" sz="2600" b="1" dirty="0" err="1">
                <a:solidFill>
                  <a:srgbClr val="FF0000"/>
                </a:solidFill>
              </a:rPr>
              <a:t>لَهُما</a:t>
            </a:r>
            <a:r>
              <a:rPr lang="fa-IR" sz="2600" b="1" dirty="0">
                <a:solidFill>
                  <a:srgbClr val="FF0000"/>
                </a:solidFill>
              </a:rPr>
              <a:t> </a:t>
            </a:r>
            <a:r>
              <a:rPr lang="fa-IR" sz="2600" b="1" dirty="0" err="1">
                <a:solidFill>
                  <a:srgbClr val="FF0000"/>
                </a:solidFill>
              </a:rPr>
              <a:t>سَوْآتُهُما</a:t>
            </a:r>
            <a:r>
              <a:rPr lang="fa-IR" sz="2600" b="1" dirty="0">
                <a:solidFill>
                  <a:srgbClr val="FF0000"/>
                </a:solidFill>
              </a:rPr>
              <a:t> </a:t>
            </a:r>
            <a:r>
              <a:rPr lang="fa-IR" sz="2600" b="1" dirty="0" err="1"/>
              <a:t>وَ</a:t>
            </a:r>
            <a:r>
              <a:rPr lang="fa-IR" sz="2600" b="1" dirty="0"/>
              <a:t> </a:t>
            </a:r>
            <a:r>
              <a:rPr lang="fa-IR" sz="2600" b="1" dirty="0" err="1"/>
              <a:t>طَفِقا</a:t>
            </a:r>
            <a:r>
              <a:rPr lang="fa-IR" sz="2600" b="1" dirty="0"/>
              <a:t> </a:t>
            </a:r>
            <a:r>
              <a:rPr lang="fa-IR" sz="2600" b="1" dirty="0" err="1"/>
              <a:t>يَخْصِفانِ</a:t>
            </a:r>
            <a:r>
              <a:rPr lang="fa-IR" sz="2600" b="1" dirty="0"/>
              <a:t> </a:t>
            </a:r>
            <a:r>
              <a:rPr lang="fa-IR" sz="2600" b="1" dirty="0" err="1"/>
              <a:t>عَلَيْهِما</a:t>
            </a:r>
            <a:r>
              <a:rPr lang="fa-IR" sz="2600" b="1" dirty="0"/>
              <a:t> </a:t>
            </a:r>
            <a:r>
              <a:rPr lang="fa-IR" sz="2600" b="1" dirty="0" err="1"/>
              <a:t>مِنْ</a:t>
            </a:r>
            <a:r>
              <a:rPr lang="fa-IR" sz="2600" b="1" dirty="0"/>
              <a:t> </a:t>
            </a:r>
            <a:r>
              <a:rPr lang="fa-IR" sz="2600" b="1" dirty="0" err="1"/>
              <a:t>وَرَقِ</a:t>
            </a:r>
            <a:r>
              <a:rPr lang="fa-IR" sz="2600" b="1" dirty="0"/>
              <a:t> </a:t>
            </a:r>
            <a:r>
              <a:rPr lang="fa-IR" sz="2600" b="1" dirty="0" err="1"/>
              <a:t>الْجَنَّةِ</a:t>
            </a:r>
            <a:r>
              <a:rPr lang="fa-IR" sz="2600" b="1" dirty="0"/>
              <a:t> </a:t>
            </a:r>
            <a:r>
              <a:rPr lang="fa-IR" sz="2600" b="1" dirty="0" err="1"/>
              <a:t>وَ</a:t>
            </a:r>
            <a:r>
              <a:rPr lang="fa-IR" sz="2600" b="1" dirty="0"/>
              <a:t> </a:t>
            </a:r>
            <a:r>
              <a:rPr lang="fa-IR" sz="2600" b="1" dirty="0" err="1"/>
              <a:t>ناداهُما</a:t>
            </a:r>
            <a:r>
              <a:rPr lang="fa-IR" sz="2600" b="1" dirty="0"/>
              <a:t> </a:t>
            </a:r>
            <a:r>
              <a:rPr lang="fa-IR" sz="2600" b="1" dirty="0" err="1"/>
              <a:t>رَبُّهُما</a:t>
            </a:r>
            <a:r>
              <a:rPr lang="fa-IR" sz="2600" b="1" dirty="0"/>
              <a:t> </a:t>
            </a:r>
            <a:r>
              <a:rPr lang="fa-IR" sz="2600" b="1" dirty="0" err="1"/>
              <a:t>أَ</a:t>
            </a:r>
            <a:r>
              <a:rPr lang="fa-IR" sz="2600" b="1" dirty="0"/>
              <a:t> </a:t>
            </a:r>
            <a:r>
              <a:rPr lang="fa-IR" sz="2600" b="1" dirty="0" err="1"/>
              <a:t>لَمْ</a:t>
            </a:r>
            <a:r>
              <a:rPr lang="fa-IR" sz="2600" b="1" dirty="0"/>
              <a:t> </a:t>
            </a:r>
            <a:r>
              <a:rPr lang="fa-IR" sz="2600" b="1" dirty="0" err="1"/>
              <a:t>أَنْهَكُما</a:t>
            </a:r>
            <a:r>
              <a:rPr lang="fa-IR" sz="2600" b="1" dirty="0"/>
              <a:t> </a:t>
            </a:r>
            <a:r>
              <a:rPr lang="fa-IR" sz="2600" b="1" dirty="0" err="1"/>
              <a:t>عَنْ</a:t>
            </a:r>
            <a:r>
              <a:rPr lang="fa-IR" sz="2600" b="1" dirty="0"/>
              <a:t> </a:t>
            </a:r>
            <a:r>
              <a:rPr lang="fa-IR" sz="2600" b="1" dirty="0" err="1"/>
              <a:t>تِلْكُمَا</a:t>
            </a:r>
            <a:r>
              <a:rPr lang="fa-IR" sz="2600" b="1" dirty="0"/>
              <a:t> </a:t>
            </a:r>
            <a:r>
              <a:rPr lang="fa-IR" sz="2600" b="1" dirty="0" err="1"/>
              <a:t>الشَّجَرَةِ</a:t>
            </a:r>
            <a:r>
              <a:rPr lang="fa-IR" sz="2600" b="1" dirty="0"/>
              <a:t> </a:t>
            </a:r>
            <a:r>
              <a:rPr lang="fa-IR" sz="2600" b="1" dirty="0" err="1"/>
              <a:t>وَ</a:t>
            </a:r>
            <a:r>
              <a:rPr lang="fa-IR" sz="2600" b="1" dirty="0"/>
              <a:t> </a:t>
            </a:r>
            <a:r>
              <a:rPr lang="fa-IR" sz="2600" b="1" dirty="0" err="1"/>
              <a:t>أَقُلْ</a:t>
            </a:r>
            <a:r>
              <a:rPr lang="fa-IR" sz="2600" b="1" dirty="0"/>
              <a:t> </a:t>
            </a:r>
            <a:r>
              <a:rPr lang="fa-IR" sz="2600" b="1" dirty="0" err="1"/>
              <a:t>لَكُما</a:t>
            </a:r>
            <a:r>
              <a:rPr lang="fa-IR" sz="2600" b="1" dirty="0"/>
              <a:t> </a:t>
            </a:r>
            <a:r>
              <a:rPr lang="fa-IR" sz="2600" b="1" dirty="0" err="1"/>
              <a:t>إِنَّ</a:t>
            </a:r>
            <a:r>
              <a:rPr lang="fa-IR" sz="2600" b="1" dirty="0"/>
              <a:t> </a:t>
            </a:r>
            <a:r>
              <a:rPr lang="fa-IR" sz="2600" b="1" dirty="0" err="1"/>
              <a:t>الشَّيْطانَ</a:t>
            </a:r>
            <a:r>
              <a:rPr lang="fa-IR" sz="2600" b="1" dirty="0"/>
              <a:t> </a:t>
            </a:r>
            <a:r>
              <a:rPr lang="fa-IR" sz="2600" b="1" dirty="0" err="1"/>
              <a:t>لَكُما</a:t>
            </a:r>
            <a:r>
              <a:rPr lang="fa-IR" sz="2600" b="1" dirty="0"/>
              <a:t> </a:t>
            </a:r>
            <a:r>
              <a:rPr lang="fa-IR" sz="2600" b="1" dirty="0" err="1"/>
              <a:t>عَدُوٌّ</a:t>
            </a:r>
            <a:r>
              <a:rPr lang="fa-IR" sz="2600" b="1" dirty="0"/>
              <a:t> </a:t>
            </a:r>
            <a:r>
              <a:rPr lang="fa-IR" sz="2600" b="1" dirty="0" err="1"/>
              <a:t>مُبينٌ</a:t>
            </a:r>
            <a:r>
              <a:rPr lang="fa-IR" sz="2600" b="1" dirty="0"/>
              <a:t> (22)</a:t>
            </a:r>
          </a:p>
          <a:p>
            <a:pPr marL="109728" indent="0">
              <a:buNone/>
            </a:pPr>
            <a:r>
              <a:rPr lang="fa-IR" sz="2600" b="1" dirty="0" err="1"/>
              <a:t>يا</a:t>
            </a:r>
            <a:r>
              <a:rPr lang="fa-IR" sz="2600" b="1" dirty="0"/>
              <a:t> </a:t>
            </a:r>
            <a:r>
              <a:rPr lang="fa-IR" sz="2600" b="1" dirty="0" err="1"/>
              <a:t>بَني</a:t>
            </a:r>
            <a:r>
              <a:rPr lang="fa-IR" sz="2600" b="1" dirty="0"/>
              <a:t>‏ </a:t>
            </a:r>
            <a:r>
              <a:rPr lang="fa-IR" sz="2600" b="1" dirty="0" err="1"/>
              <a:t>آدَمَ</a:t>
            </a:r>
            <a:r>
              <a:rPr lang="fa-IR" sz="2600" b="1" dirty="0"/>
              <a:t> </a:t>
            </a:r>
            <a:r>
              <a:rPr lang="fa-IR" sz="2600" b="1" dirty="0" err="1"/>
              <a:t>قَدْ</a:t>
            </a:r>
            <a:r>
              <a:rPr lang="fa-IR" sz="2600" b="1" dirty="0"/>
              <a:t> </a:t>
            </a:r>
            <a:r>
              <a:rPr lang="fa-IR" sz="2600" b="1" dirty="0" err="1"/>
              <a:t>أَنْزَلْنا</a:t>
            </a:r>
            <a:r>
              <a:rPr lang="fa-IR" sz="2600" b="1" dirty="0"/>
              <a:t> </a:t>
            </a:r>
            <a:r>
              <a:rPr lang="fa-IR" sz="2600" b="1" dirty="0" err="1"/>
              <a:t>عَلَيْكُمْ</a:t>
            </a:r>
            <a:r>
              <a:rPr lang="fa-IR" sz="2600" b="1" dirty="0"/>
              <a:t> </a:t>
            </a:r>
            <a:r>
              <a:rPr lang="fa-IR" sz="2600" b="1" dirty="0" err="1">
                <a:solidFill>
                  <a:srgbClr val="FF0000"/>
                </a:solidFill>
              </a:rPr>
              <a:t>لِباساً</a:t>
            </a:r>
            <a:r>
              <a:rPr lang="fa-IR" sz="2600" b="1" dirty="0">
                <a:solidFill>
                  <a:srgbClr val="FF0000"/>
                </a:solidFill>
              </a:rPr>
              <a:t> </a:t>
            </a:r>
            <a:r>
              <a:rPr lang="fa-IR" sz="2600" b="1" dirty="0" err="1">
                <a:solidFill>
                  <a:srgbClr val="FF0000"/>
                </a:solidFill>
              </a:rPr>
              <a:t>يُواري</a:t>
            </a:r>
            <a:r>
              <a:rPr lang="fa-IR" sz="2600" b="1" dirty="0">
                <a:solidFill>
                  <a:srgbClr val="FF0000"/>
                </a:solidFill>
              </a:rPr>
              <a:t> </a:t>
            </a:r>
            <a:r>
              <a:rPr lang="fa-IR" sz="2600" b="1" dirty="0" err="1">
                <a:solidFill>
                  <a:srgbClr val="FF0000"/>
                </a:solidFill>
              </a:rPr>
              <a:t>سَوْآتِكُمْ</a:t>
            </a:r>
            <a:r>
              <a:rPr lang="fa-IR" sz="2600" b="1" dirty="0">
                <a:solidFill>
                  <a:srgbClr val="FF0000"/>
                </a:solidFill>
              </a:rPr>
              <a:t> </a:t>
            </a:r>
            <a:r>
              <a:rPr lang="fa-IR" sz="2600" b="1" dirty="0" err="1"/>
              <a:t>وَ</a:t>
            </a:r>
            <a:r>
              <a:rPr lang="fa-IR" sz="2600" b="1" dirty="0"/>
              <a:t> </a:t>
            </a:r>
            <a:r>
              <a:rPr lang="fa-IR" sz="2600" b="1" dirty="0" err="1"/>
              <a:t>ريشاً</a:t>
            </a:r>
            <a:r>
              <a:rPr lang="fa-IR" sz="2600" b="1" dirty="0"/>
              <a:t> </a:t>
            </a:r>
            <a:r>
              <a:rPr lang="fa-IR" sz="2600" b="1" dirty="0" err="1"/>
              <a:t>وَ</a:t>
            </a:r>
            <a:r>
              <a:rPr lang="fa-IR" sz="2600" b="1" dirty="0"/>
              <a:t> </a:t>
            </a:r>
            <a:r>
              <a:rPr lang="fa-IR" sz="2600" b="1" dirty="0" err="1"/>
              <a:t>لِباسُ</a:t>
            </a:r>
            <a:r>
              <a:rPr lang="fa-IR" sz="2600" b="1" dirty="0"/>
              <a:t> </a:t>
            </a:r>
            <a:r>
              <a:rPr lang="fa-IR" sz="2600" b="1" dirty="0" err="1"/>
              <a:t>التَّقْوى</a:t>
            </a:r>
            <a:r>
              <a:rPr lang="fa-IR" sz="2600" b="1" dirty="0"/>
              <a:t>‏ </a:t>
            </a:r>
            <a:r>
              <a:rPr lang="fa-IR" sz="2600" b="1" dirty="0" err="1"/>
              <a:t>ذلِكَ</a:t>
            </a:r>
            <a:r>
              <a:rPr lang="fa-IR" sz="2600" b="1" dirty="0"/>
              <a:t> </a:t>
            </a:r>
            <a:r>
              <a:rPr lang="fa-IR" sz="2600" b="1" dirty="0" err="1"/>
              <a:t>خَيْرٌ</a:t>
            </a:r>
            <a:r>
              <a:rPr lang="fa-IR" sz="2600" b="1" dirty="0"/>
              <a:t> ...(26)</a:t>
            </a:r>
          </a:p>
          <a:p>
            <a:pPr marL="109728" indent="0">
              <a:buNone/>
            </a:pPr>
            <a:r>
              <a:rPr lang="fa-IR" sz="2600" b="1" dirty="0" err="1"/>
              <a:t>يا</a:t>
            </a:r>
            <a:r>
              <a:rPr lang="fa-IR" sz="2600" b="1" dirty="0"/>
              <a:t> </a:t>
            </a:r>
            <a:r>
              <a:rPr lang="fa-IR" sz="2600" b="1" dirty="0" err="1"/>
              <a:t>بَني</a:t>
            </a:r>
            <a:r>
              <a:rPr lang="fa-IR" sz="2600" b="1" dirty="0"/>
              <a:t>‏ </a:t>
            </a:r>
            <a:r>
              <a:rPr lang="fa-IR" sz="2600" b="1" dirty="0" err="1"/>
              <a:t>آدَمَ</a:t>
            </a:r>
            <a:r>
              <a:rPr lang="fa-IR" sz="2600" b="1" dirty="0"/>
              <a:t> </a:t>
            </a:r>
            <a:r>
              <a:rPr lang="fa-IR" sz="2600" b="1" dirty="0">
                <a:solidFill>
                  <a:srgbClr val="FF0000"/>
                </a:solidFill>
              </a:rPr>
              <a:t>لا </a:t>
            </a:r>
            <a:r>
              <a:rPr lang="fa-IR" sz="2600" b="1" dirty="0" err="1">
                <a:solidFill>
                  <a:srgbClr val="FF0000"/>
                </a:solidFill>
              </a:rPr>
              <a:t>يَفْتِنَنَّكُمُ</a:t>
            </a:r>
            <a:r>
              <a:rPr lang="fa-IR" sz="2600" b="1" dirty="0">
                <a:solidFill>
                  <a:srgbClr val="FF0000"/>
                </a:solidFill>
              </a:rPr>
              <a:t> </a:t>
            </a:r>
            <a:r>
              <a:rPr lang="fa-IR" sz="2600" b="1" dirty="0" err="1"/>
              <a:t>الشَّيْطانُ</a:t>
            </a:r>
            <a:r>
              <a:rPr lang="fa-IR" sz="2600" b="1" dirty="0"/>
              <a:t> </a:t>
            </a:r>
            <a:r>
              <a:rPr lang="fa-IR" sz="2600" b="1" dirty="0" err="1"/>
              <a:t>كَما</a:t>
            </a:r>
            <a:r>
              <a:rPr lang="fa-IR" sz="2600" b="1" dirty="0"/>
              <a:t> </a:t>
            </a:r>
            <a:r>
              <a:rPr lang="fa-IR" sz="2600" b="1" dirty="0" err="1"/>
              <a:t>أَخْرَجَ</a:t>
            </a:r>
            <a:r>
              <a:rPr lang="fa-IR" sz="2600" b="1" dirty="0"/>
              <a:t> </a:t>
            </a:r>
            <a:r>
              <a:rPr lang="fa-IR" sz="2600" b="1" dirty="0" err="1"/>
              <a:t>أَبَوَيْكُمْ</a:t>
            </a:r>
            <a:r>
              <a:rPr lang="fa-IR" sz="2600" b="1" dirty="0"/>
              <a:t> </a:t>
            </a:r>
            <a:r>
              <a:rPr lang="fa-IR" sz="2600" b="1" dirty="0" err="1"/>
              <a:t>مِنَ</a:t>
            </a:r>
            <a:r>
              <a:rPr lang="fa-IR" sz="2600" b="1" dirty="0"/>
              <a:t> </a:t>
            </a:r>
            <a:r>
              <a:rPr lang="fa-IR" sz="2600" b="1" dirty="0" err="1"/>
              <a:t>الْجَنَّةِ</a:t>
            </a:r>
            <a:r>
              <a:rPr lang="fa-IR" sz="2600" b="1" dirty="0"/>
              <a:t> </a:t>
            </a:r>
            <a:r>
              <a:rPr lang="fa-IR" sz="2600" b="1" dirty="0" err="1">
                <a:solidFill>
                  <a:srgbClr val="FF0000"/>
                </a:solidFill>
              </a:rPr>
              <a:t>يَنْزِعُ</a:t>
            </a:r>
            <a:r>
              <a:rPr lang="fa-IR" sz="2600" b="1" dirty="0">
                <a:solidFill>
                  <a:srgbClr val="FF0000"/>
                </a:solidFill>
              </a:rPr>
              <a:t> </a:t>
            </a:r>
            <a:r>
              <a:rPr lang="fa-IR" sz="2600" b="1" dirty="0" err="1">
                <a:solidFill>
                  <a:srgbClr val="FF0000"/>
                </a:solidFill>
              </a:rPr>
              <a:t>عَنْهُما</a:t>
            </a:r>
            <a:r>
              <a:rPr lang="fa-IR" sz="2600" b="1" dirty="0">
                <a:solidFill>
                  <a:srgbClr val="FF0000"/>
                </a:solidFill>
              </a:rPr>
              <a:t> </a:t>
            </a:r>
            <a:r>
              <a:rPr lang="fa-IR" sz="2600" b="1" dirty="0" err="1">
                <a:solidFill>
                  <a:srgbClr val="FF0000"/>
                </a:solidFill>
              </a:rPr>
              <a:t>لِباسَهُما</a:t>
            </a:r>
            <a:r>
              <a:rPr lang="fa-IR" sz="2600" b="1" dirty="0">
                <a:solidFill>
                  <a:srgbClr val="FF0000"/>
                </a:solidFill>
              </a:rPr>
              <a:t> </a:t>
            </a:r>
            <a:r>
              <a:rPr lang="fa-IR" sz="2600" b="1" dirty="0" err="1"/>
              <a:t>لِيُرِيَهُما</a:t>
            </a:r>
            <a:r>
              <a:rPr lang="fa-IR" sz="2600" b="1" dirty="0"/>
              <a:t> </a:t>
            </a:r>
            <a:r>
              <a:rPr lang="fa-IR" sz="2600" b="1" dirty="0" err="1"/>
              <a:t>سَوْآتِهِما</a:t>
            </a:r>
            <a:r>
              <a:rPr lang="fa-IR" sz="2600" b="1" dirty="0"/>
              <a:t> ...َ (27)</a:t>
            </a:r>
          </a:p>
          <a:p>
            <a:pPr marL="109728" indent="0">
              <a:buNone/>
            </a:pPr>
            <a:endParaRPr lang="fa-IR" sz="2600" b="1" dirty="0"/>
          </a:p>
          <a:p>
            <a:pPr marL="109728" indent="0" algn="ctr">
              <a:buNone/>
            </a:pPr>
            <a:r>
              <a:rPr lang="fa-IR" sz="2600" b="1" dirty="0">
                <a:solidFill>
                  <a:srgbClr val="FF0000"/>
                </a:solidFill>
              </a:rPr>
              <a:t>سوره حجر</a:t>
            </a:r>
            <a:endParaRPr lang="en-US" sz="2600" b="1" dirty="0">
              <a:solidFill>
                <a:srgbClr val="FF0000"/>
              </a:solidFill>
            </a:endParaRPr>
          </a:p>
          <a:p>
            <a:pPr marL="109728" indent="0">
              <a:buNone/>
            </a:pPr>
            <a:r>
              <a:rPr lang="fa-IR" sz="2600" b="1" dirty="0" err="1"/>
              <a:t>وَ</a:t>
            </a:r>
            <a:r>
              <a:rPr lang="fa-IR" sz="2600" b="1" dirty="0"/>
              <a:t> </a:t>
            </a:r>
            <a:r>
              <a:rPr lang="fa-IR" sz="2600" b="1" dirty="0" err="1"/>
              <a:t>إِذْ</a:t>
            </a:r>
            <a:r>
              <a:rPr lang="fa-IR" sz="2600" b="1" dirty="0"/>
              <a:t> </a:t>
            </a:r>
            <a:r>
              <a:rPr lang="fa-IR" sz="2600" b="1" dirty="0" err="1"/>
              <a:t>قالَ</a:t>
            </a:r>
            <a:r>
              <a:rPr lang="fa-IR" sz="2600" b="1" dirty="0"/>
              <a:t> </a:t>
            </a:r>
            <a:r>
              <a:rPr lang="fa-IR" sz="2600" b="1" dirty="0" err="1"/>
              <a:t>رَبُّكَ</a:t>
            </a:r>
            <a:r>
              <a:rPr lang="fa-IR" sz="2600" b="1" dirty="0"/>
              <a:t> </a:t>
            </a:r>
            <a:r>
              <a:rPr lang="fa-IR" sz="2600" b="1" dirty="0" err="1"/>
              <a:t>لِلْمَلائِكَةِ</a:t>
            </a:r>
            <a:r>
              <a:rPr lang="fa-IR" sz="2600" b="1" dirty="0"/>
              <a:t> </a:t>
            </a:r>
            <a:r>
              <a:rPr lang="fa-IR" sz="2600" b="1" dirty="0" err="1"/>
              <a:t>إِنِّي</a:t>
            </a:r>
            <a:r>
              <a:rPr lang="fa-IR" sz="2600" b="1" dirty="0"/>
              <a:t> </a:t>
            </a:r>
            <a:r>
              <a:rPr lang="fa-IR" sz="2600" b="1" dirty="0" err="1"/>
              <a:t>خالِقٌ</a:t>
            </a:r>
            <a:r>
              <a:rPr lang="fa-IR" sz="2600" b="1" dirty="0"/>
              <a:t> </a:t>
            </a:r>
            <a:r>
              <a:rPr lang="fa-IR" sz="2600" b="1" dirty="0" err="1"/>
              <a:t>بَشَراً</a:t>
            </a:r>
            <a:r>
              <a:rPr lang="fa-IR" sz="2600" b="1" dirty="0"/>
              <a:t> </a:t>
            </a:r>
            <a:r>
              <a:rPr lang="fa-IR" sz="2600" b="1" dirty="0" err="1"/>
              <a:t>مِنْ</a:t>
            </a:r>
            <a:r>
              <a:rPr lang="fa-IR" sz="2600" b="1" dirty="0"/>
              <a:t> </a:t>
            </a:r>
            <a:r>
              <a:rPr lang="fa-IR" sz="2600" b="1" dirty="0" err="1"/>
              <a:t>صَلْصالٍ</a:t>
            </a:r>
            <a:r>
              <a:rPr lang="fa-IR" sz="2600" b="1" dirty="0"/>
              <a:t> </a:t>
            </a:r>
            <a:r>
              <a:rPr lang="fa-IR" sz="2600" b="1" dirty="0" err="1"/>
              <a:t>مِنْ</a:t>
            </a:r>
            <a:r>
              <a:rPr lang="fa-IR" sz="2600" b="1" dirty="0"/>
              <a:t> </a:t>
            </a:r>
            <a:r>
              <a:rPr lang="fa-IR" sz="2600" b="1" dirty="0" err="1"/>
              <a:t>حَمَإٍ</a:t>
            </a:r>
            <a:r>
              <a:rPr lang="fa-IR" sz="2600" b="1" dirty="0"/>
              <a:t> </a:t>
            </a:r>
            <a:r>
              <a:rPr lang="fa-IR" sz="2600" b="1" dirty="0" err="1"/>
              <a:t>مَسْنُونٍ</a:t>
            </a:r>
            <a:r>
              <a:rPr lang="fa-IR" sz="2600" b="1" dirty="0"/>
              <a:t> (28)</a:t>
            </a:r>
          </a:p>
          <a:p>
            <a:pPr marL="109728" indent="0">
              <a:buNone/>
            </a:pPr>
            <a:r>
              <a:rPr lang="fa-IR" sz="2600" b="1" dirty="0" err="1"/>
              <a:t>ف</a:t>
            </a:r>
            <a:r>
              <a:rPr lang="fa-IR" sz="2600" b="1" dirty="0" err="1">
                <a:solidFill>
                  <a:srgbClr val="FF0000"/>
                </a:solidFill>
              </a:rPr>
              <a:t>َإِذا</a:t>
            </a:r>
            <a:r>
              <a:rPr lang="fa-IR" sz="2600" b="1" dirty="0"/>
              <a:t> </a:t>
            </a:r>
            <a:r>
              <a:rPr lang="fa-IR" sz="2600" b="1" dirty="0" err="1"/>
              <a:t>سَوَّيْتُهُ</a:t>
            </a:r>
            <a:r>
              <a:rPr lang="fa-IR" sz="2600" b="1" dirty="0"/>
              <a:t> </a:t>
            </a:r>
            <a:r>
              <a:rPr lang="fa-IR" sz="2600" b="1" dirty="0" err="1"/>
              <a:t>وَ</a:t>
            </a:r>
            <a:r>
              <a:rPr lang="fa-IR" sz="2600" b="1" dirty="0"/>
              <a:t> </a:t>
            </a:r>
            <a:r>
              <a:rPr lang="fa-IR" sz="2600" b="1" dirty="0" err="1"/>
              <a:t>نَفَخْتُ</a:t>
            </a:r>
            <a:r>
              <a:rPr lang="fa-IR" sz="2600" b="1" dirty="0"/>
              <a:t> </a:t>
            </a:r>
            <a:r>
              <a:rPr lang="fa-IR" sz="2600" b="1" dirty="0" err="1"/>
              <a:t>فيهِ</a:t>
            </a:r>
            <a:r>
              <a:rPr lang="fa-IR" sz="2600" b="1" dirty="0"/>
              <a:t> </a:t>
            </a:r>
            <a:r>
              <a:rPr lang="fa-IR" sz="2600" b="1" dirty="0" err="1"/>
              <a:t>مِنْ</a:t>
            </a:r>
            <a:r>
              <a:rPr lang="fa-IR" sz="2600" b="1" dirty="0"/>
              <a:t> </a:t>
            </a:r>
            <a:r>
              <a:rPr lang="fa-IR" sz="2600" b="1" dirty="0" err="1"/>
              <a:t>رُوحي</a:t>
            </a:r>
            <a:r>
              <a:rPr lang="fa-IR" sz="2600" b="1" dirty="0"/>
              <a:t>‏ </a:t>
            </a:r>
            <a:r>
              <a:rPr lang="fa-IR" sz="2600" b="1" dirty="0" err="1">
                <a:solidFill>
                  <a:srgbClr val="FF0000"/>
                </a:solidFill>
              </a:rPr>
              <a:t>فَقَعُوا</a:t>
            </a:r>
            <a:r>
              <a:rPr lang="fa-IR" sz="2600" b="1" dirty="0"/>
              <a:t> </a:t>
            </a:r>
            <a:r>
              <a:rPr lang="fa-IR" sz="2600" b="1" dirty="0" err="1"/>
              <a:t>لَهُ</a:t>
            </a:r>
            <a:r>
              <a:rPr lang="fa-IR" sz="2600" b="1" dirty="0"/>
              <a:t> </a:t>
            </a:r>
            <a:r>
              <a:rPr lang="fa-IR" sz="2600" b="1" dirty="0" err="1"/>
              <a:t>ساجِدينَ</a:t>
            </a:r>
            <a:r>
              <a:rPr lang="fa-IR" sz="2600" b="1" dirty="0"/>
              <a:t> (29) ...</a:t>
            </a:r>
          </a:p>
          <a:p>
            <a:pPr marL="109728" indent="0">
              <a:buNone/>
            </a:pPr>
            <a:r>
              <a:rPr lang="fa-IR" sz="2600" b="1" dirty="0" err="1"/>
              <a:t>قالَ</a:t>
            </a:r>
            <a:r>
              <a:rPr lang="fa-IR" sz="2600" b="1" dirty="0"/>
              <a:t> </a:t>
            </a:r>
            <a:r>
              <a:rPr lang="fa-IR" sz="2600" b="1" dirty="0" err="1"/>
              <a:t>لَمْ</a:t>
            </a:r>
            <a:r>
              <a:rPr lang="fa-IR" sz="2600" b="1" dirty="0"/>
              <a:t> </a:t>
            </a:r>
            <a:r>
              <a:rPr lang="fa-IR" sz="2600" b="1" dirty="0" err="1"/>
              <a:t>أَكُنْ</a:t>
            </a:r>
            <a:r>
              <a:rPr lang="fa-IR" sz="2600" b="1" dirty="0"/>
              <a:t> </a:t>
            </a:r>
            <a:r>
              <a:rPr lang="fa-IR" sz="2600" b="1" dirty="0" err="1"/>
              <a:t>لِأَسْجُدَ</a:t>
            </a:r>
            <a:r>
              <a:rPr lang="fa-IR" sz="2600" b="1" dirty="0"/>
              <a:t> </a:t>
            </a:r>
            <a:r>
              <a:rPr lang="fa-IR" sz="2600" b="1" dirty="0" err="1"/>
              <a:t>لِبَشَرٍ</a:t>
            </a:r>
            <a:r>
              <a:rPr lang="fa-IR" sz="2600" b="1" dirty="0"/>
              <a:t> </a:t>
            </a:r>
            <a:r>
              <a:rPr lang="fa-IR" sz="2600" b="1" dirty="0" err="1"/>
              <a:t>خَلَقْتَهُ</a:t>
            </a:r>
            <a:r>
              <a:rPr lang="fa-IR" sz="2600" b="1" dirty="0"/>
              <a:t> </a:t>
            </a:r>
            <a:r>
              <a:rPr lang="fa-IR" sz="2600" b="1" dirty="0" err="1"/>
              <a:t>مِنْ</a:t>
            </a:r>
            <a:r>
              <a:rPr lang="fa-IR" sz="2600" b="1" dirty="0"/>
              <a:t> </a:t>
            </a:r>
            <a:r>
              <a:rPr lang="fa-IR" sz="2600" b="1" dirty="0" err="1"/>
              <a:t>صَلْصالٍ</a:t>
            </a:r>
            <a:r>
              <a:rPr lang="fa-IR" sz="2600" b="1" dirty="0"/>
              <a:t> </a:t>
            </a:r>
            <a:r>
              <a:rPr lang="fa-IR" sz="2600" b="1" dirty="0" err="1"/>
              <a:t>مِنْ</a:t>
            </a:r>
            <a:r>
              <a:rPr lang="fa-IR" sz="2600" b="1" dirty="0"/>
              <a:t> </a:t>
            </a:r>
            <a:r>
              <a:rPr lang="fa-IR" sz="2600" b="1" dirty="0" err="1"/>
              <a:t>حَمَإٍ</a:t>
            </a:r>
            <a:r>
              <a:rPr lang="fa-IR" sz="2600" b="1" dirty="0"/>
              <a:t> </a:t>
            </a:r>
            <a:r>
              <a:rPr lang="fa-IR" sz="2600" b="1" dirty="0" err="1"/>
              <a:t>مَسْنُونٍ</a:t>
            </a:r>
            <a:r>
              <a:rPr lang="fa-IR" sz="2600" b="1" dirty="0"/>
              <a:t> (33)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014232"/>
          </a:xfrm>
        </p:spPr>
        <p:txBody>
          <a:bodyPr>
            <a:noAutofit/>
          </a:bodyPr>
          <a:lstStyle/>
          <a:p>
            <a:pPr marL="109728" algn="ctr"/>
            <a:r>
              <a:rPr lang="fa-IR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a-IR" sz="2400" dirty="0" err="1">
                <a:solidFill>
                  <a:schemeClr val="accent6">
                    <a:lumMod val="75000"/>
                  </a:schemeClr>
                </a:solidFill>
              </a:rPr>
              <a:t>برهنگی</a:t>
            </a:r>
            <a:r>
              <a:rPr lang="fa-IR" sz="2400" dirty="0">
                <a:solidFill>
                  <a:schemeClr val="accent6">
                    <a:lumMod val="75000"/>
                  </a:schemeClr>
                </a:solidFill>
              </a:rPr>
              <a:t> و انقلاب جنسی: بزرگترین دستاورد شیطان از زمان خلقت آدم!</a:t>
            </a:r>
            <a:endParaRPr lang="fa-IR" sz="2800" dirty="0"/>
          </a:p>
        </p:txBody>
      </p:sp>
      <p:sp>
        <p:nvSpPr>
          <p:cNvPr id="4" name="Arrow: Right 3">
            <a:hlinkClick r:id="rId2" action="ppaction://hlinksldjump"/>
            <a:extLst>
              <a:ext uri="{FF2B5EF4-FFF2-40B4-BE49-F238E27FC236}">
                <a16:creationId xmlns:a16="http://schemas.microsoft.com/office/drawing/2014/main" id="{5777ACC2-8184-9229-9922-4E310C82A705}"/>
              </a:ext>
            </a:extLst>
          </p:cNvPr>
          <p:cNvSpPr/>
          <p:nvPr/>
        </p:nvSpPr>
        <p:spPr>
          <a:xfrm>
            <a:off x="609600" y="6098730"/>
            <a:ext cx="569843" cy="48463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90062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375954"/>
            <a:ext cx="10972800" cy="5482046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fa-IR" sz="2600" b="1" dirty="0">
                <a:solidFill>
                  <a:srgbClr val="FF0000"/>
                </a:solidFill>
              </a:rPr>
              <a:t>مروری بر بحث قبل:</a:t>
            </a:r>
          </a:p>
          <a:p>
            <a:pPr marL="109728" indent="0" algn="ctr">
              <a:buNone/>
            </a:pPr>
            <a:r>
              <a:rPr lang="fa-IR" sz="2600" b="1" dirty="0">
                <a:solidFill>
                  <a:srgbClr val="FF0000"/>
                </a:solidFill>
              </a:rPr>
              <a:t>الف. تثبیت هویت</a:t>
            </a:r>
          </a:p>
          <a:p>
            <a:pPr marL="109728" indent="0">
              <a:buNone/>
            </a:pPr>
            <a:r>
              <a:rPr lang="fa-IR" sz="2300" b="1" dirty="0">
                <a:solidFill>
                  <a:schemeClr val="accent6">
                    <a:lumMod val="75000"/>
                  </a:schemeClr>
                </a:solidFill>
              </a:rPr>
              <a:t>(۱) نماد تصویری: وقوع در عصر تصویر جهان (هایدگر)</a:t>
            </a:r>
          </a:p>
          <a:p>
            <a:pPr marL="109728" indent="0">
              <a:buNone/>
            </a:pPr>
            <a:r>
              <a:rPr lang="fa-IR" sz="2300" b="1" dirty="0">
                <a:solidFill>
                  <a:schemeClr val="accent6">
                    <a:lumMod val="75000"/>
                  </a:schemeClr>
                </a:solidFill>
              </a:rPr>
              <a:t>(۲) فمینیسم و اهمیت زن در سده اخیر</a:t>
            </a:r>
          </a:p>
          <a:p>
            <a:pPr marL="109728" indent="0" algn="ctr">
              <a:buNone/>
            </a:pPr>
            <a:r>
              <a:rPr lang="fa-IR" sz="2600" b="1" dirty="0">
                <a:solidFill>
                  <a:srgbClr val="FF0000"/>
                </a:solidFill>
              </a:rPr>
              <a:t>ب. تثبیت عفت</a:t>
            </a:r>
          </a:p>
          <a:p>
            <a:pPr marL="109728" indent="0">
              <a:buNone/>
            </a:pPr>
            <a:r>
              <a:rPr lang="fa-IR" sz="2300" b="1" dirty="0">
                <a:solidFill>
                  <a:schemeClr val="accent6">
                    <a:lumMod val="75000"/>
                  </a:schemeClr>
                </a:solidFill>
              </a:rPr>
              <a:t>(۳) وقوع در عصر برهنگی و انقلاب جنسی</a:t>
            </a:r>
          </a:p>
          <a:p>
            <a:pPr marL="109728" indent="0">
              <a:buNone/>
            </a:pPr>
            <a:r>
              <a:rPr lang="fa-IR" sz="2300" b="1" dirty="0">
                <a:solidFill>
                  <a:schemeClr val="accent6">
                    <a:lumMod val="75000"/>
                  </a:schemeClr>
                </a:solidFill>
              </a:rPr>
              <a:t>(۴) وقوع در زمان سیطره نظام سرمایه‌داری</a:t>
            </a:r>
          </a:p>
          <a:p>
            <a:pPr marL="109728" indent="0">
              <a:buNone/>
            </a:pPr>
            <a:endParaRPr lang="fa-IR" sz="23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109728" indent="0" algn="ctr">
              <a:buNone/>
            </a:pPr>
            <a:r>
              <a:rPr lang="fa-IR" sz="2600" b="1" dirty="0">
                <a:solidFill>
                  <a:srgbClr val="FF0000"/>
                </a:solidFill>
              </a:rPr>
              <a:t>جمع‌بندی</a:t>
            </a:r>
          </a:p>
          <a:p>
            <a:pPr marL="109728" indent="0">
              <a:buNone/>
            </a:pPr>
            <a:r>
              <a:rPr lang="fa-IR" sz="2100" b="1" dirty="0"/>
              <a:t>۱- حجاب نماد مسلمانی شده و حافظ عفت است. موارد (۱) و (۳) </a:t>
            </a:r>
          </a:p>
          <a:p>
            <a:pPr marL="109728" indent="0">
              <a:buNone/>
            </a:pPr>
            <a:r>
              <a:rPr lang="fa-IR" sz="2100" b="1" dirty="0">
                <a:solidFill>
                  <a:srgbClr val="FF0000"/>
                </a:solidFill>
              </a:rPr>
              <a:t>نتیجه: </a:t>
            </a:r>
            <a:r>
              <a:rPr lang="fa-IR" sz="2100" b="1" dirty="0"/>
              <a:t>وظیفه داریم بر آن اصرار داشته باشیم.</a:t>
            </a:r>
          </a:p>
          <a:p>
            <a:pPr marL="109728" indent="0">
              <a:buNone/>
            </a:pPr>
            <a:endParaRPr lang="fa-IR" sz="2100" b="1" dirty="0"/>
          </a:p>
          <a:p>
            <a:pPr marL="109728" indent="0">
              <a:buNone/>
            </a:pPr>
            <a:r>
              <a:rPr lang="fa-IR" sz="2100" b="1" dirty="0"/>
              <a:t> ۲- حجاب مدل کنشگری خاص برای زن ایجاد می‌کند. موارد (۲) و (۴)</a:t>
            </a:r>
          </a:p>
          <a:p>
            <a:pPr marL="109728" indent="0">
              <a:buNone/>
            </a:pPr>
            <a:r>
              <a:rPr lang="fa-IR" sz="2100" b="1" dirty="0">
                <a:solidFill>
                  <a:srgbClr val="FF0000"/>
                </a:solidFill>
              </a:rPr>
              <a:t>نتیجه: </a:t>
            </a:r>
            <a:r>
              <a:rPr lang="fa-IR" sz="2100" b="1" dirty="0"/>
              <a:t>علاوه بر وظیفه، ظرفیتی می‌دهد که با حجاب حمله کنیم، نه دفاع.</a:t>
            </a:r>
          </a:p>
          <a:p>
            <a:pPr marL="624078" indent="-514350">
              <a:buAutoNum type="arabicPeriod"/>
            </a:pPr>
            <a:endParaRPr lang="fa-IR" b="1" dirty="0"/>
          </a:p>
          <a:p>
            <a:endParaRPr lang="fa-IR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014232"/>
          </a:xfrm>
        </p:spPr>
        <p:txBody>
          <a:bodyPr>
            <a:noAutofit/>
          </a:bodyPr>
          <a:lstStyle/>
          <a:p>
            <a:pPr marL="109728" algn="ctr"/>
            <a:r>
              <a:rPr lang="fa-IR" sz="2400" dirty="0">
                <a:solidFill>
                  <a:srgbClr val="FF0000"/>
                </a:solidFill>
              </a:rPr>
              <a:t>وضعیت حجاب در حال:</a:t>
            </a:r>
            <a:br>
              <a:rPr lang="fa-IR" sz="2400" dirty="0">
                <a:solidFill>
                  <a:srgbClr val="FF0000"/>
                </a:solidFill>
              </a:rPr>
            </a:br>
            <a:r>
              <a:rPr lang="fa-IR" sz="2800" dirty="0">
                <a:solidFill>
                  <a:srgbClr val="FF0000"/>
                </a:solidFill>
              </a:rPr>
              <a:t>امروزه دست کم از چند زاویه اهمیت خاص دارد (۳)</a:t>
            </a:r>
            <a:endParaRPr lang="fa-IR" sz="2800" dirty="0"/>
          </a:p>
        </p:txBody>
      </p:sp>
    </p:spTree>
    <p:extLst>
      <p:ext uri="{BB962C8B-B14F-4D97-AF65-F5344CB8AC3E}">
        <p14:creationId xmlns:p14="http://schemas.microsoft.com/office/powerpoint/2010/main" val="1534959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75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25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5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481328"/>
            <a:ext cx="10972800" cy="5302929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fa-IR" b="1" dirty="0"/>
              <a:t>اگر طبق نگاه هویتی تمدنی‌ای که ارائه شد حجاب یک ضرورت جدی در عصر حاضر است، </a:t>
            </a:r>
          </a:p>
          <a:p>
            <a:pPr marL="109728" indent="0">
              <a:buNone/>
            </a:pPr>
            <a:r>
              <a:rPr lang="fa-IR" b="1" dirty="0"/>
              <a:t>برای حل معضل بی‌حجابی و بدحجابی چه کنیم؟</a:t>
            </a:r>
          </a:p>
          <a:p>
            <a:pPr marL="109728" indent="0">
              <a:buNone/>
            </a:pPr>
            <a:endParaRPr lang="fa-IR" b="1" dirty="0"/>
          </a:p>
          <a:p>
            <a:pPr marL="109728" indent="0">
              <a:buNone/>
            </a:pPr>
            <a:r>
              <a:rPr lang="fa-IR" b="1" dirty="0">
                <a:solidFill>
                  <a:srgbClr val="C00000"/>
                </a:solidFill>
              </a:rPr>
              <a:t>الف. در افق فرهنگ و کنشگران</a:t>
            </a:r>
          </a:p>
          <a:p>
            <a:pPr marL="109728" indent="0">
              <a:buNone/>
            </a:pPr>
            <a:r>
              <a:rPr lang="fa-IR" b="1" dirty="0"/>
              <a:t>لزوم تزریق معنای مناسب و اصلاح معنی نامناسب از حجاب</a:t>
            </a:r>
          </a:p>
          <a:p>
            <a:pPr marL="109728" indent="0">
              <a:buNone/>
            </a:pPr>
            <a:endParaRPr lang="fa-IR" b="1" dirty="0"/>
          </a:p>
          <a:p>
            <a:pPr marL="109728" indent="0">
              <a:buNone/>
            </a:pPr>
            <a:r>
              <a:rPr lang="fa-IR" b="1" dirty="0">
                <a:solidFill>
                  <a:srgbClr val="C00000"/>
                </a:solidFill>
              </a:rPr>
              <a:t>ب. در افق ساختارها</a:t>
            </a:r>
          </a:p>
          <a:p>
            <a:pPr marL="109728" indent="0">
              <a:buNone/>
            </a:pPr>
            <a:r>
              <a:rPr lang="fa-IR" b="1" dirty="0"/>
              <a:t>فهم صحیح از ماهیت قانون و قانون‌گذاری در این عرصه</a:t>
            </a:r>
          </a:p>
          <a:p>
            <a:pPr marL="109728" indent="0">
              <a:buNone/>
            </a:pPr>
            <a:endParaRPr lang="fa-IR" b="1" dirty="0"/>
          </a:p>
          <a:p>
            <a:pPr marL="109728" indent="0">
              <a:buNone/>
            </a:pPr>
            <a:r>
              <a:rPr lang="fa-IR" b="1" dirty="0">
                <a:solidFill>
                  <a:srgbClr val="C00000"/>
                </a:solidFill>
              </a:rPr>
              <a:t>ج. در افق واقعیت عینی</a:t>
            </a:r>
          </a:p>
          <a:p>
            <a:pPr marL="109728" indent="0">
              <a:buNone/>
            </a:pPr>
            <a:r>
              <a:rPr lang="fa-IR" b="1" dirty="0"/>
              <a:t>درک حجاب در نسبت با عفت و حفظ بنیاد خانواده</a:t>
            </a:r>
          </a:p>
          <a:p>
            <a:pPr marL="109728" indent="0">
              <a:buNone/>
            </a:pPr>
            <a:endParaRPr lang="fa-IR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>
                <a:solidFill>
                  <a:schemeClr val="accent6">
                    <a:lumMod val="75000"/>
                  </a:schemeClr>
                </a:solidFill>
              </a:rPr>
              <a:t>وضعیت حجاب در آینده</a:t>
            </a:r>
          </a:p>
        </p:txBody>
      </p:sp>
    </p:spTree>
    <p:extLst>
      <p:ext uri="{BB962C8B-B14F-4D97-AF65-F5344CB8AC3E}">
        <p14:creationId xmlns:p14="http://schemas.microsoft.com/office/powerpoint/2010/main" val="2730788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3791" y="1802675"/>
            <a:ext cx="9919821" cy="2854714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fa-IR" sz="6000" dirty="0">
                <a:solidFill>
                  <a:schemeClr val="accent6"/>
                </a:solidFill>
                <a:cs typeface="B Davat" panose="00000400000000000000" pitchFamily="2" charset="-78"/>
              </a:rPr>
              <a:t>رَبِّ اشْرَحْ لي‏ صَدْری وَ يَسِّرْ لىِ أَمْرِى</a:t>
            </a:r>
            <a:r>
              <a:rPr lang="en-US" sz="6000" dirty="0">
                <a:solidFill>
                  <a:schemeClr val="accent6"/>
                </a:solidFill>
                <a:cs typeface="B Davat" panose="00000400000000000000" pitchFamily="2" charset="-78"/>
              </a:rPr>
              <a:t> </a:t>
            </a:r>
            <a:r>
              <a:rPr lang="fa-IR" sz="6000" dirty="0">
                <a:solidFill>
                  <a:schemeClr val="accent6"/>
                </a:solidFill>
                <a:cs typeface="B Davat" panose="00000400000000000000" pitchFamily="2" charset="-78"/>
              </a:rPr>
              <a:t>وَ احْلُلْ عُقْدَةً مِنْ لِسَانىِ</a:t>
            </a:r>
            <a:r>
              <a:rPr lang="en-US" sz="6000" dirty="0">
                <a:solidFill>
                  <a:schemeClr val="accent6"/>
                </a:solidFill>
                <a:cs typeface="B Davat" panose="00000400000000000000" pitchFamily="2" charset="-78"/>
              </a:rPr>
              <a:t> </a:t>
            </a:r>
            <a:r>
              <a:rPr lang="fa-IR" sz="6000" dirty="0">
                <a:solidFill>
                  <a:schemeClr val="accent6"/>
                </a:solidFill>
                <a:cs typeface="B Davat" panose="00000400000000000000" pitchFamily="2" charset="-78"/>
              </a:rPr>
              <a:t>يَفْقَهُواْ قَوْلىِ</a:t>
            </a:r>
            <a:endParaRPr lang="en-US" sz="6000" dirty="0">
              <a:solidFill>
                <a:schemeClr val="accent6"/>
              </a:solidFill>
              <a:cs typeface="B Davat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57187364"/>
      </p:ext>
    </p:extLst>
  </p:cSld>
  <p:clrMapOvr>
    <a:masterClrMapping/>
  </p:clrMapOvr>
  <p:transition spd="slow">
    <p:randomBar dir="vert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481328"/>
            <a:ext cx="10972800" cy="5108007"/>
          </a:xfrm>
          <a:noFill/>
        </p:spPr>
        <p:txBody>
          <a:bodyPr>
            <a:normAutofit fontScale="92500" lnSpcReduction="10000"/>
          </a:bodyPr>
          <a:lstStyle/>
          <a:p>
            <a:pPr marL="109728" indent="0" algn="ctr">
              <a:buNone/>
            </a:pPr>
            <a:r>
              <a:rPr lang="fa-IR" b="1" dirty="0">
                <a:solidFill>
                  <a:srgbClr val="C00000"/>
                </a:solidFill>
              </a:rPr>
              <a:t>لزوم تزریق اصلاح و ارتقای معنای حجاب</a:t>
            </a:r>
          </a:p>
          <a:p>
            <a:pPr marL="109728" indent="0">
              <a:buNone/>
            </a:pPr>
            <a:r>
              <a:rPr lang="fa-IR" b="1" dirty="0"/>
              <a:t>تاکنون مهمترین معنایی که برای حجاب ارائه شده: صیانت (حجاب مصونیت است نه محدودیت)</a:t>
            </a:r>
          </a:p>
          <a:p>
            <a:pPr marL="109728" indent="0">
              <a:buNone/>
            </a:pPr>
            <a:r>
              <a:rPr lang="fa-IR" sz="2400" b="1" dirty="0"/>
              <a:t>کارکرد این مفهوم در افق فردی است </a:t>
            </a:r>
            <a:r>
              <a:rPr lang="fa-IR" sz="2000" b="1" dirty="0"/>
              <a:t>(شهید مطهری زمانی که حکومت اسلامی نبود این را مطرح کرد)</a:t>
            </a:r>
          </a:p>
          <a:p>
            <a:pPr marL="109728" indent="0">
              <a:buNone/>
            </a:pPr>
            <a:endParaRPr lang="fa-IR" sz="2000" b="1" dirty="0"/>
          </a:p>
          <a:p>
            <a:pPr>
              <a:buFont typeface="Wingdings" panose="05000000000000000000" pitchFamily="2" charset="2"/>
              <a:buChar char="q"/>
            </a:pPr>
            <a:r>
              <a:rPr lang="fa-IR" b="1" dirty="0">
                <a:solidFill>
                  <a:srgbClr val="C00000"/>
                </a:solidFill>
              </a:rPr>
              <a:t>معنای مثبت آن (قبل و ابتدای انقلاب): </a:t>
            </a:r>
          </a:p>
          <a:p>
            <a:pPr marL="109728" indent="0" algn="ctr">
              <a:buNone/>
            </a:pPr>
            <a:r>
              <a:rPr lang="fa-IR" b="1" dirty="0"/>
              <a:t>مبارز و انقلابی، طرفدار نظام اسلامی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a-IR" b="1" dirty="0">
                <a:solidFill>
                  <a:srgbClr val="C00000"/>
                </a:solidFill>
              </a:rPr>
              <a:t>معانی منفی‌ آن (قبل و بعد از انقلاب): </a:t>
            </a:r>
          </a:p>
          <a:p>
            <a:pPr marL="109728" indent="0">
              <a:buNone/>
            </a:pPr>
            <a:r>
              <a:rPr lang="fa-IR" b="1" dirty="0"/>
              <a:t>امل و عقب‌مانده بودن؛ متحجر و خشکه مقدس بودن؛ ابزاری برای پیمودن پلکان قدرت؛ مدافع رژیم و وضع موجود</a:t>
            </a:r>
          </a:p>
          <a:p>
            <a:pPr>
              <a:buFont typeface="Wingdings" panose="05000000000000000000" pitchFamily="2" charset="2"/>
              <a:buChar char="q"/>
            </a:pPr>
            <a:endParaRPr lang="fa-IR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fa-IR" b="1" dirty="0">
                <a:solidFill>
                  <a:srgbClr val="C00000"/>
                </a:solidFill>
              </a:rPr>
              <a:t>معنای جذابتر و برتری که امروزه باید ترویج دهیم: </a:t>
            </a:r>
          </a:p>
          <a:p>
            <a:pPr marL="109728" indent="0" algn="l">
              <a:buNone/>
            </a:pPr>
            <a:r>
              <a:rPr lang="fa-IR" sz="35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کنشگری زن مسلمان </a:t>
            </a:r>
            <a:r>
              <a:rPr lang="fa-IR" sz="2800" b="1" dirty="0"/>
              <a:t>(با توجه به چهار دلیل ناظر به اهمیت یافتن آن)</a:t>
            </a:r>
          </a:p>
          <a:p>
            <a:pPr marL="109728" indent="0">
              <a:buNone/>
            </a:pPr>
            <a:endParaRPr lang="fa-IR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a-IR" dirty="0">
                <a:solidFill>
                  <a:schemeClr val="accent6">
                    <a:lumMod val="75000"/>
                  </a:schemeClr>
                </a:solidFill>
              </a:rPr>
              <a:t>وضعیت حجاب در آینده:</a:t>
            </a:r>
            <a:br>
              <a:rPr lang="fa-IR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fa-IR" dirty="0">
                <a:solidFill>
                  <a:srgbClr val="C00000"/>
                </a:solidFill>
              </a:rPr>
              <a:t>الف. در افق فرهنگ و کنشگران</a:t>
            </a:r>
          </a:p>
        </p:txBody>
      </p:sp>
    </p:spTree>
    <p:extLst>
      <p:ext uri="{BB962C8B-B14F-4D97-AF65-F5344CB8AC3E}">
        <p14:creationId xmlns:p14="http://schemas.microsoft.com/office/powerpoint/2010/main" val="71050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2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125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125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125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125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125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125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175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125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481328"/>
            <a:ext cx="10972800" cy="5108007"/>
          </a:xfrm>
          <a:noFill/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fa-IR" b="1" dirty="0"/>
              <a:t>دو نکته مهم:</a:t>
            </a:r>
          </a:p>
          <a:p>
            <a:pPr marL="109728" indent="0">
              <a:buNone/>
            </a:pPr>
            <a:r>
              <a:rPr lang="fa-IR" b="1" dirty="0"/>
              <a:t>۱) ظرفیتهای این معنا که برای تمدن غربی نگران‌کننده است:</a:t>
            </a:r>
          </a:p>
          <a:p>
            <a:pPr marL="109728" indent="0">
              <a:buNone/>
            </a:pPr>
            <a:r>
              <a:rPr lang="fa-IR" b="1" dirty="0">
                <a:solidFill>
                  <a:srgbClr val="00B050"/>
                </a:solidFill>
              </a:rPr>
              <a:t>زنانه است: </a:t>
            </a:r>
            <a:r>
              <a:rPr lang="fa-IR" b="1" dirty="0"/>
              <a:t>غلبه بر الگوی فمینیستی برای کنشگری زن</a:t>
            </a:r>
          </a:p>
          <a:p>
            <a:pPr marL="109728" indent="0">
              <a:buNone/>
            </a:pPr>
            <a:r>
              <a:rPr lang="fa-IR" b="1" dirty="0">
                <a:solidFill>
                  <a:srgbClr val="00B050"/>
                </a:solidFill>
              </a:rPr>
              <a:t>انسانی است و زن را به پدیده جنسی فرونمی‌کاهد: </a:t>
            </a:r>
            <a:r>
              <a:rPr lang="fa-IR" b="1" dirty="0"/>
              <a:t>غلبه بر الگوی سرمایه‌داری برای کنشگری زن</a:t>
            </a:r>
          </a:p>
          <a:p>
            <a:pPr marL="109728" indent="0" algn="ctr">
              <a:buNone/>
            </a:pPr>
            <a:r>
              <a:rPr lang="fa-I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با حجاب می‌توانیم به تمدن جدید را در عرصه جایگاه زن به چالش بکشیم</a:t>
            </a:r>
          </a:p>
          <a:p>
            <a:pPr marL="109728" indent="0">
              <a:buNone/>
            </a:pPr>
            <a:endParaRPr lang="fa-IR" b="1" dirty="0"/>
          </a:p>
          <a:p>
            <a:pPr marL="109728" indent="0">
              <a:buNone/>
            </a:pPr>
            <a:r>
              <a:rPr lang="fa-IR" b="1" dirty="0"/>
              <a:t>۲) اگر کنشگری انسان جدی گرفته شود، احساس مسئولیت جدی می‌شود؛ آنگاه</a:t>
            </a:r>
          </a:p>
          <a:p>
            <a:pPr marL="109728" indent="0">
              <a:buNone/>
            </a:pPr>
            <a:r>
              <a:rPr lang="fa-IR" b="1" dirty="0">
                <a:solidFill>
                  <a:srgbClr val="00B050"/>
                </a:solidFill>
              </a:rPr>
              <a:t>امر به معروف و نهی از منکر </a:t>
            </a:r>
            <a:r>
              <a:rPr lang="fa-IR" b="1" dirty="0"/>
              <a:t>(که وظیفه انسان مسئول است) مهمترین راهکار گسترش حجاب در افق فرهنگی است؛</a:t>
            </a:r>
          </a:p>
          <a:p>
            <a:pPr marL="109728" indent="0">
              <a:buNone/>
            </a:pPr>
            <a:r>
              <a:rPr lang="fa-IR" b="1" dirty="0"/>
              <a:t>لیکن قطعا امر به معروف باید با لحاظ معنای صحیح حجاب باشد:</a:t>
            </a:r>
          </a:p>
          <a:p>
            <a:pPr marL="109728" indent="0" algn="ctr">
              <a:buNone/>
            </a:pPr>
            <a:r>
              <a:rPr lang="fa-I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بر مدار حفظ احترام و شخصیت و کرامت زن؛ نه توهین به او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a-IR" dirty="0">
                <a:solidFill>
                  <a:schemeClr val="accent6">
                    <a:lumMod val="75000"/>
                  </a:schemeClr>
                </a:solidFill>
              </a:rPr>
              <a:t>وضعیت حجاب در آینده:</a:t>
            </a:r>
            <a:br>
              <a:rPr lang="fa-IR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fa-IR" dirty="0">
                <a:solidFill>
                  <a:srgbClr val="C00000"/>
                </a:solidFill>
              </a:rPr>
              <a:t>الف. در افق فرهنگ و کنشگران</a:t>
            </a:r>
          </a:p>
        </p:txBody>
      </p:sp>
    </p:spTree>
    <p:extLst>
      <p:ext uri="{BB962C8B-B14F-4D97-AF65-F5344CB8AC3E}">
        <p14:creationId xmlns:p14="http://schemas.microsoft.com/office/powerpoint/2010/main" val="84037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25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12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125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481329"/>
            <a:ext cx="10972800" cy="4834630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endParaRPr lang="fa-IR" b="1" dirty="0"/>
          </a:p>
          <a:p>
            <a:pPr>
              <a:buFont typeface="Wingdings" panose="05000000000000000000" pitchFamily="2" charset="2"/>
              <a:buChar char="q"/>
            </a:pPr>
            <a:r>
              <a:rPr lang="fa-IR" b="1" dirty="0"/>
              <a:t>مقدماتی درباره مساله حجاب و ماهیت قانون و قانون‌گذاری </a:t>
            </a:r>
          </a:p>
          <a:p>
            <a:pPr marL="946404" lvl="2" indent="-342900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fa-IR" b="1" dirty="0"/>
              <a:t>بیان مساله، اهمیت آن، و میدان بازی</a:t>
            </a:r>
          </a:p>
          <a:p>
            <a:pPr marL="946404" lvl="2" indent="-342900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fa-IR" b="1" dirty="0"/>
              <a:t>اصطلاحات قانون، اعتبار، قانون حقوقی</a:t>
            </a:r>
          </a:p>
          <a:p>
            <a:pPr marL="946404" lvl="2" indent="-342900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fa-IR" b="1" dirty="0"/>
              <a:t>چگونگی وضع قانون</a:t>
            </a:r>
          </a:p>
          <a:p>
            <a:pPr marL="946404" lvl="2" indent="-342900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fa-IR" b="1" dirty="0"/>
              <a:t>راههای نقد یک قانون</a:t>
            </a:r>
          </a:p>
          <a:p>
            <a:pPr>
              <a:buFont typeface="Wingdings" panose="05000000000000000000" pitchFamily="2" charset="2"/>
              <a:buChar char="q"/>
            </a:pPr>
            <a:endParaRPr lang="fa-IR" b="1" dirty="0"/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q"/>
            </a:pPr>
            <a:r>
              <a:rPr lang="fa-IR" b="1" dirty="0"/>
              <a:t>دو رویکرد کلان در خصوص معیار و مبنای قانون‌گذاری در جامعه </a:t>
            </a:r>
          </a:p>
          <a:p>
            <a:pPr marL="889254" lvl="2" indent="-285750">
              <a:buClr>
                <a:srgbClr val="00B050"/>
              </a:buClr>
              <a:buFont typeface="Wingdings" panose="05000000000000000000" pitchFamily="2" charset="2"/>
              <a:buChar char="q"/>
            </a:pPr>
            <a:r>
              <a:rPr lang="fa-IR" sz="1800" b="1" dirty="0"/>
              <a:t>اختیار: حق آزادی (لیبرالیسم)</a:t>
            </a:r>
          </a:p>
          <a:p>
            <a:pPr marL="889254" lvl="2" indent="-285750">
              <a:buClr>
                <a:srgbClr val="00B050"/>
              </a:buClr>
              <a:buFont typeface="Wingdings" panose="05000000000000000000" pitchFamily="2" charset="2"/>
              <a:buChar char="q"/>
            </a:pPr>
            <a:r>
              <a:rPr lang="fa-IR" sz="1800" b="1" dirty="0"/>
              <a:t>رشد: حق انسانیت و کرامت انسانی (اسلام)</a:t>
            </a:r>
          </a:p>
          <a:p>
            <a:pPr>
              <a:buFont typeface="Wingdings" panose="05000000000000000000" pitchFamily="2" charset="2"/>
              <a:buChar char="q"/>
            </a:pPr>
            <a:endParaRPr lang="fa-IR" sz="2400" b="1" dirty="0"/>
          </a:p>
          <a:p>
            <a:pPr>
              <a:buFont typeface="Wingdings" panose="05000000000000000000" pitchFamily="2" charset="2"/>
              <a:buChar char="q"/>
            </a:pPr>
            <a:r>
              <a:rPr lang="fa-IR" b="1" dirty="0"/>
              <a:t>حکم حجاب در اسلام و اقتضائات قانون شدن آن در جامعه اسلامی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5654" y="290146"/>
            <a:ext cx="11535508" cy="1127492"/>
          </a:xfrm>
        </p:spPr>
        <p:txBody>
          <a:bodyPr>
            <a:normAutofit fontScale="90000"/>
          </a:bodyPr>
          <a:lstStyle/>
          <a:p>
            <a:pPr algn="ctr"/>
            <a:r>
              <a:rPr lang="fa-IR" dirty="0">
                <a:solidFill>
                  <a:schemeClr val="accent6">
                    <a:lumMod val="75000"/>
                  </a:schemeClr>
                </a:solidFill>
              </a:rPr>
              <a:t>وضعیت حجاب در آینده</a:t>
            </a:r>
            <a:br>
              <a:rPr lang="fa-IR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fa-IR" sz="3600" dirty="0">
                <a:solidFill>
                  <a:srgbClr val="C00000"/>
                </a:solidFill>
              </a:rPr>
              <a:t>ب. در افق ساختارها (قوانین): فهم صحیح از ماهیت قانون و قانون‌گذاری در این عرصه</a:t>
            </a:r>
            <a:endParaRPr lang="fa-I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3435531" y="4193175"/>
            <a:ext cx="339634" cy="261259"/>
          </a:xfrm>
          <a:prstGeom prst="lef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" name="Left Arrow 4">
            <a:hlinkClick r:id="rId3" action="ppaction://hlinksldjump"/>
          </p:cNvPr>
          <p:cNvSpPr/>
          <p:nvPr/>
        </p:nvSpPr>
        <p:spPr>
          <a:xfrm>
            <a:off x="3435531" y="1976898"/>
            <a:ext cx="339634" cy="247668"/>
          </a:xfrm>
          <a:prstGeom prst="lef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" name="Left Arrow 5">
            <a:hlinkClick r:id="rId3" action="ppaction://hlinksldjump"/>
          </p:cNvPr>
          <p:cNvSpPr/>
          <p:nvPr/>
        </p:nvSpPr>
        <p:spPr>
          <a:xfrm>
            <a:off x="3435531" y="5573483"/>
            <a:ext cx="339634" cy="261259"/>
          </a:xfrm>
          <a:prstGeom prst="lef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17523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17638"/>
            <a:ext cx="12192000" cy="5370024"/>
          </a:xfrm>
          <a:noFill/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fa-IR" sz="2400" b="1" dirty="0">
                <a:solidFill>
                  <a:srgbClr val="FF0000"/>
                </a:solidFill>
              </a:rPr>
              <a:t>تذکر: </a:t>
            </a:r>
            <a:r>
              <a:rPr lang="fa-IR" sz="2400" b="1" dirty="0"/>
              <a:t>حسن السؤال نصف الجواب (اشاره‌ای به خطر مغالطه سوال مرکب)</a:t>
            </a:r>
          </a:p>
          <a:p>
            <a:pPr marL="109728" indent="0">
              <a:buNone/>
            </a:pPr>
            <a:r>
              <a:rPr lang="fa-IR" sz="2400" b="1" dirty="0">
                <a:solidFill>
                  <a:srgbClr val="FF0000"/>
                </a:solidFill>
              </a:rPr>
              <a:t>طرح غلط مساله:</a:t>
            </a:r>
          </a:p>
          <a:p>
            <a:r>
              <a:rPr lang="fa-IR" sz="2400" b="1" dirty="0"/>
              <a:t>آیا طرفدار حجاب اجباری باشیم یا مخالف آن؟ (سوء استفاده از کلمه «اجبار») </a:t>
            </a:r>
            <a:r>
              <a:rPr lang="fa-IR" sz="2000" b="1" dirty="0"/>
              <a:t>(تفصیل آن در: </a:t>
            </a:r>
            <a:r>
              <a:rPr lang="fa-IR" sz="2000" b="1" dirty="0">
                <a:hlinkClick r:id="rId2"/>
              </a:rPr>
              <a:t>مناظره سوزنچی با زمانیان</a:t>
            </a:r>
            <a:r>
              <a:rPr lang="fa-IR" sz="2000" b="1" dirty="0"/>
              <a:t>)</a:t>
            </a:r>
            <a:endParaRPr lang="fa-IR" sz="2400" b="1" dirty="0"/>
          </a:p>
          <a:p>
            <a:r>
              <a:rPr lang="fa-IR" sz="2400" b="1" dirty="0"/>
              <a:t>آیا حجاب مخالف آزادی نیست؟ (پیشفرض قابل مناقشه: تقدم آزادی بر هر قانونی) </a:t>
            </a:r>
            <a:r>
              <a:rPr lang="fa-IR" sz="2000" b="1" dirty="0"/>
              <a:t>(تفصیل آن در: </a:t>
            </a:r>
            <a:r>
              <a:rPr lang="fa-IR" sz="2000" b="1" dirty="0">
                <a:hlinkClick r:id="rId3"/>
              </a:rPr>
              <a:t>حجاب و آزادی زن</a:t>
            </a:r>
            <a:r>
              <a:rPr lang="fa-IR" sz="2000" b="1" dirty="0"/>
              <a:t>)</a:t>
            </a:r>
          </a:p>
          <a:p>
            <a:endParaRPr lang="fa-IR" sz="2400" b="1" dirty="0"/>
          </a:p>
          <a:p>
            <a:pPr marL="109728" indent="0">
              <a:buNone/>
            </a:pPr>
            <a:r>
              <a:rPr lang="fa-IR" sz="2400" b="1" dirty="0">
                <a:solidFill>
                  <a:srgbClr val="FF0000"/>
                </a:solidFill>
              </a:rPr>
              <a:t>طرح صحیح مساله</a:t>
            </a:r>
          </a:p>
          <a:p>
            <a:pPr marL="109728" indent="0">
              <a:buNone/>
            </a:pPr>
            <a:r>
              <a:rPr lang="fa-IR" sz="2400" b="1" dirty="0"/>
              <a:t>آیا حجابی که در اسلام برای زنان مطرح شده، رواست که تبدیل به قانون رسمی در جامعه شود؟</a:t>
            </a:r>
          </a:p>
          <a:p>
            <a:pPr marL="109728" indent="0">
              <a:buNone/>
            </a:pPr>
            <a:endParaRPr lang="fa-IR" sz="2400" b="1" dirty="0"/>
          </a:p>
          <a:p>
            <a:pPr marL="109728" indent="0">
              <a:buNone/>
            </a:pPr>
            <a:r>
              <a:rPr lang="fa-IR" sz="2400" b="1" dirty="0">
                <a:solidFill>
                  <a:srgbClr val="FF0000"/>
                </a:solidFill>
              </a:rPr>
              <a:t>نکته</a:t>
            </a:r>
          </a:p>
          <a:p>
            <a:pPr marL="109728" indent="0">
              <a:buNone/>
            </a:pPr>
            <a:r>
              <a:rPr lang="fa-IR" sz="2400" b="1" dirty="0"/>
              <a:t>حجاب اسلامی زنان، کار خوبی است (قانون منع حجاب، نارواست)؛ بحث بر سر الزام قانونی است. </a:t>
            </a:r>
            <a:endParaRPr lang="fa-IR" sz="10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/>
              <a:t>1. بیان مساله (حجاب در افق قانون)</a:t>
            </a:r>
          </a:p>
        </p:txBody>
      </p:sp>
    </p:spTree>
    <p:extLst>
      <p:ext uri="{BB962C8B-B14F-4D97-AF65-F5344CB8AC3E}">
        <p14:creationId xmlns:p14="http://schemas.microsoft.com/office/powerpoint/2010/main" val="3199019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750422"/>
            <a:ext cx="10972800" cy="4256870"/>
          </a:xfrm>
        </p:spPr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r>
              <a:rPr lang="fa-IR" sz="2800" b="1" dirty="0">
                <a:solidFill>
                  <a:srgbClr val="C00000"/>
                </a:solidFill>
              </a:rPr>
              <a:t>تذکری برای کسی که غربزده است </a:t>
            </a:r>
            <a:r>
              <a:rPr lang="fa-IR" sz="2100" b="1" dirty="0"/>
              <a:t>(یعنی فقط باید غربی‌ها کاری انجام داده باشند تا درستی آن کار را بپذیرد) </a:t>
            </a:r>
          </a:p>
          <a:p>
            <a:pPr marL="109728" indent="0">
              <a:buNone/>
            </a:pPr>
            <a:endParaRPr lang="fa-IR" sz="2800" b="1" dirty="0"/>
          </a:p>
          <a:p>
            <a:pPr marL="109728" indent="0">
              <a:buNone/>
            </a:pPr>
            <a:r>
              <a:rPr lang="fa-IR" sz="2800" b="1" dirty="0"/>
              <a:t>در غرب برای «نحوه پوشش انسان»ها قانون دارند، چرا ما نداشته باشیم؟</a:t>
            </a:r>
          </a:p>
          <a:p>
            <a:pPr marL="109728" indent="0">
              <a:buNone/>
            </a:pPr>
            <a:endParaRPr lang="fa-IR" sz="2800" b="1" dirty="0"/>
          </a:p>
          <a:p>
            <a:pPr marL="109728" indent="0">
              <a:buNone/>
            </a:pPr>
            <a:r>
              <a:rPr lang="fa-IR" sz="2400" b="1" dirty="0"/>
              <a:t>الف. </a:t>
            </a:r>
            <a:r>
              <a:rPr lang="fa-IR" sz="2400" b="1" dirty="0">
                <a:solidFill>
                  <a:srgbClr val="C00000"/>
                </a:solidFill>
              </a:rPr>
              <a:t>قانون ایجابی: </a:t>
            </a:r>
            <a:r>
              <a:rPr lang="fa-IR" sz="2400" b="1" dirty="0"/>
              <a:t>کلمات </a:t>
            </a:r>
            <a:r>
              <a:rPr lang="en-US" sz="2400" b="1" dirty="0">
                <a:hlinkClick r:id="rId2"/>
              </a:rPr>
              <a:t>Sagging</a:t>
            </a:r>
            <a:r>
              <a:rPr lang="fa-IR" sz="2400" b="1" dirty="0"/>
              <a:t> یا </a:t>
            </a:r>
            <a:r>
              <a:rPr lang="en-US" sz="2400" b="1" dirty="0">
                <a:hlinkClick r:id="rId3"/>
              </a:rPr>
              <a:t>Whale tail</a:t>
            </a:r>
            <a:r>
              <a:rPr lang="fa-IR" sz="2400" b="1" dirty="0">
                <a:hlinkClick r:id="rId3"/>
              </a:rPr>
              <a:t> </a:t>
            </a:r>
            <a:r>
              <a:rPr lang="fa-IR" sz="2400" b="1" dirty="0"/>
              <a:t>یا </a:t>
            </a:r>
            <a:r>
              <a:rPr lang="en-US" sz="2400" b="1" dirty="0">
                <a:hlinkClick r:id="rId4"/>
              </a:rPr>
              <a:t>Dress code</a:t>
            </a:r>
            <a:r>
              <a:rPr lang="fa-IR" sz="2400" b="1" dirty="0"/>
              <a:t> را جستجو کنید ببینید چه قوانینی گذاشته‌اند؟</a:t>
            </a:r>
          </a:p>
          <a:p>
            <a:pPr marL="109728" indent="0">
              <a:buNone/>
            </a:pPr>
            <a:endParaRPr lang="fa-IR" sz="2400" b="1" dirty="0"/>
          </a:p>
          <a:p>
            <a:pPr marL="109728" indent="0">
              <a:buNone/>
            </a:pPr>
            <a:r>
              <a:rPr lang="fa-IR" sz="2400" b="1" dirty="0"/>
              <a:t>ب. </a:t>
            </a:r>
            <a:r>
              <a:rPr lang="fa-IR" sz="2400" b="1" dirty="0">
                <a:solidFill>
                  <a:srgbClr val="C00000"/>
                </a:solidFill>
              </a:rPr>
              <a:t>قانون سلبی: </a:t>
            </a:r>
            <a:r>
              <a:rPr lang="fa-IR" sz="2400" b="1" dirty="0"/>
              <a:t>منع حجاب اسلامی در خیلی از کشورهای غربی</a:t>
            </a:r>
          </a:p>
          <a:p>
            <a:pPr marL="109728" indent="0">
              <a:buNone/>
            </a:pPr>
            <a:endParaRPr lang="fa-IR" sz="2200" b="1" dirty="0"/>
          </a:p>
          <a:p>
            <a:pPr marL="109728" indent="0">
              <a:buNone/>
            </a:pPr>
            <a:endParaRPr lang="fa-IR" sz="2200" b="1" dirty="0"/>
          </a:p>
          <a:p>
            <a:pPr marL="109728" indent="0">
              <a:buNone/>
            </a:pPr>
            <a:endParaRPr lang="fa-IR" sz="2400" b="1" dirty="0"/>
          </a:p>
          <a:p>
            <a:pPr marL="109728" indent="0">
              <a:buNone/>
            </a:pPr>
            <a:r>
              <a:rPr lang="fa-IR" sz="2800" b="1" dirty="0">
                <a:solidFill>
                  <a:srgbClr val="FF0000"/>
                </a:solidFill>
              </a:rPr>
              <a:t>اما ثمره مهم بحث حاضر</a:t>
            </a:r>
          </a:p>
          <a:p>
            <a:pPr marL="109728" indent="0">
              <a:buNone/>
            </a:pPr>
            <a:endParaRPr lang="fa-IR" sz="2800" b="1" dirty="0">
              <a:solidFill>
                <a:srgbClr val="FF0000"/>
              </a:solidFill>
            </a:endParaRPr>
          </a:p>
          <a:p>
            <a:pPr marL="109728" indent="0">
              <a:buNone/>
            </a:pPr>
            <a:r>
              <a:rPr lang="fa-IR" sz="2800" b="1" dirty="0">
                <a:solidFill>
                  <a:schemeClr val="accent6">
                    <a:lumMod val="75000"/>
                  </a:schemeClr>
                </a:solidFill>
              </a:rPr>
              <a:t>بهانه‌ای برای فهم نسبت احکام اسلام و قوانین حقوقی رسمی (نسبت شریعت و حکومت)</a:t>
            </a:r>
          </a:p>
          <a:p>
            <a:pPr marL="109728" indent="0">
              <a:buNone/>
            </a:pPr>
            <a:endParaRPr lang="fa-IR" sz="2400" b="1" dirty="0"/>
          </a:p>
          <a:p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1475785"/>
          </a:xfrm>
        </p:spPr>
        <p:txBody>
          <a:bodyPr>
            <a:normAutofit/>
          </a:bodyPr>
          <a:lstStyle/>
          <a:p>
            <a:pPr algn="ctr"/>
            <a:r>
              <a:rPr lang="fa-IR" dirty="0">
                <a:solidFill>
                  <a:schemeClr val="accent6">
                    <a:lumMod val="75000"/>
                  </a:schemeClr>
                </a:solidFill>
              </a:rPr>
              <a:t>۲. میدان بازی </a:t>
            </a:r>
            <a:br>
              <a:rPr lang="fa-IR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fa-IR" sz="2800" dirty="0">
                <a:solidFill>
                  <a:schemeClr val="accent6">
                    <a:lumMod val="75000"/>
                  </a:schemeClr>
                </a:solidFill>
              </a:rPr>
              <a:t>(مقلد فرهنگ غرب باشیم، یا خودمان تشخیص دهیم؟!)</a:t>
            </a:r>
            <a:endParaRPr lang="fa-I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322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992777"/>
            <a:ext cx="10972800" cy="5865223"/>
          </a:xfrm>
        </p:spPr>
        <p:txBody>
          <a:bodyPr>
            <a:normAutofit fontScale="77500" lnSpcReduction="20000"/>
          </a:bodyPr>
          <a:lstStyle/>
          <a:p>
            <a:pPr marL="109728" indent="0">
              <a:buNone/>
            </a:pPr>
            <a:r>
              <a:rPr lang="fa-IR" sz="3100" b="1" dirty="0"/>
              <a:t>الف. قانون: تفکیک قانون حقیقی و قانون اعتباری</a:t>
            </a:r>
          </a:p>
          <a:p>
            <a:pPr marL="109728" indent="0">
              <a:buNone/>
            </a:pPr>
            <a:endParaRPr lang="fa-IR" sz="2400" b="1" dirty="0">
              <a:solidFill>
                <a:schemeClr val="accent6"/>
              </a:solidFill>
            </a:endParaRPr>
          </a:p>
          <a:p>
            <a:pPr marL="109728" indent="0">
              <a:buNone/>
            </a:pPr>
            <a:r>
              <a:rPr lang="fa-IR" sz="3100" b="1" dirty="0">
                <a:solidFill>
                  <a:schemeClr val="accent6"/>
                </a:solidFill>
              </a:rPr>
              <a:t>قانون حقیقی: </a:t>
            </a:r>
            <a:r>
              <a:rPr lang="fa-IR" sz="3100" b="1" dirty="0"/>
              <a:t>(گزارش از یک نسبت در متن واقعیت)</a:t>
            </a:r>
          </a:p>
          <a:p>
            <a:pPr marL="109728" indent="0">
              <a:buNone/>
            </a:pPr>
            <a:r>
              <a:rPr lang="fa-IR" sz="2600" dirty="0"/>
              <a:t>اگر آب در فشار یک اتمسفر صد درجه حرارت ببیند، می‌جوشد.</a:t>
            </a:r>
          </a:p>
          <a:p>
            <a:pPr marL="109728" indent="0">
              <a:buNone/>
            </a:pPr>
            <a:r>
              <a:rPr lang="fa-IR" sz="2600" dirty="0"/>
              <a:t>در صورت ثابت بودن سایر عوامل، هر چه قیمت یک کالا بالاتر برود، مقدار تقاضا کمتر می‌شود.</a:t>
            </a:r>
          </a:p>
          <a:p>
            <a:pPr marL="109728" indent="0">
              <a:buNone/>
            </a:pPr>
            <a:endParaRPr lang="fa-IR" sz="2400" dirty="0">
              <a:solidFill>
                <a:schemeClr val="accent6"/>
              </a:solidFill>
            </a:endParaRPr>
          </a:p>
          <a:p>
            <a:pPr marL="109728" indent="0">
              <a:buNone/>
            </a:pPr>
            <a:r>
              <a:rPr lang="fa-IR" sz="3100" b="1" dirty="0">
                <a:solidFill>
                  <a:schemeClr val="accent6"/>
                </a:solidFill>
              </a:rPr>
              <a:t>قانون اعتباری: </a:t>
            </a:r>
            <a:r>
              <a:rPr lang="fa-IR" sz="3100" b="1" dirty="0"/>
              <a:t>(برقراری یک نسبت به اعتبار ما) </a:t>
            </a:r>
            <a:r>
              <a:rPr lang="fa-IR" sz="3100" b="1" dirty="0">
                <a:solidFill>
                  <a:srgbClr val="FF0000"/>
                </a:solidFill>
              </a:rPr>
              <a:t>(محل بحث ما این دومی است)</a:t>
            </a:r>
          </a:p>
          <a:p>
            <a:pPr marL="109728" indent="0">
              <a:buNone/>
            </a:pPr>
            <a:r>
              <a:rPr lang="fa-IR" sz="2600" dirty="0"/>
              <a:t>خوردن شراب حرام و ممنوع است!</a:t>
            </a:r>
          </a:p>
          <a:p>
            <a:pPr marL="109728" indent="0">
              <a:buNone/>
            </a:pPr>
            <a:r>
              <a:rPr lang="fa-IR" sz="2600" dirty="0"/>
              <a:t>وقتی قیمت بالا رفت، باید کالای بیشتری تولید کنید!</a:t>
            </a:r>
          </a:p>
          <a:p>
            <a:pPr marL="109728" indent="0">
              <a:buNone/>
            </a:pPr>
            <a:r>
              <a:rPr lang="fa-IR" sz="2600" b="1" dirty="0">
                <a:solidFill>
                  <a:srgbClr val="FF0000"/>
                </a:solidFill>
              </a:rPr>
              <a:t>سوال: </a:t>
            </a:r>
            <a:r>
              <a:rPr lang="fa-IR" sz="2600" dirty="0"/>
              <a:t>آیا گزاره «پولی که در ایران، با آن کالا معامله می‌شود ریال است.» اعتباری است یا حقیقی؟</a:t>
            </a:r>
          </a:p>
          <a:p>
            <a:pPr marL="109728" indent="0">
              <a:buNone/>
            </a:pPr>
            <a:endParaRPr lang="fa-IR" b="1" dirty="0"/>
          </a:p>
          <a:p>
            <a:pPr marL="109728" indent="0">
              <a:buNone/>
            </a:pPr>
            <a:r>
              <a:rPr lang="fa-IR" sz="3100" b="1" dirty="0"/>
              <a:t>ب. اعتبار: تفکیک اعتبار موردی با اعتبارِ قانونی</a:t>
            </a:r>
          </a:p>
          <a:p>
            <a:pPr marL="109728" indent="0">
              <a:buNone/>
            </a:pPr>
            <a:endParaRPr lang="fa-IR" b="1" dirty="0"/>
          </a:p>
          <a:p>
            <a:pPr marL="109728" indent="0">
              <a:buNone/>
            </a:pPr>
            <a:r>
              <a:rPr lang="fa-IR" sz="3100" b="1" dirty="0">
                <a:solidFill>
                  <a:schemeClr val="accent6"/>
                </a:solidFill>
              </a:rPr>
              <a:t>اعتبار موردی</a:t>
            </a:r>
            <a:r>
              <a:rPr lang="fa-IR" sz="3100" b="1" dirty="0"/>
              <a:t>: </a:t>
            </a:r>
            <a:r>
              <a:rPr lang="fa-IR" sz="2600" dirty="0"/>
              <a:t>الان باید این غذا را بخورم / فلانی به دو سال زندان محکوم می‌شود</a:t>
            </a:r>
          </a:p>
          <a:p>
            <a:pPr marL="109728" indent="0">
              <a:buNone/>
            </a:pPr>
            <a:endParaRPr lang="fa-IR" sz="2600" b="1" dirty="0">
              <a:solidFill>
                <a:schemeClr val="accent6"/>
              </a:solidFill>
            </a:endParaRPr>
          </a:p>
          <a:p>
            <a:pPr marL="109728" indent="0">
              <a:buNone/>
            </a:pPr>
            <a:r>
              <a:rPr lang="fa-IR" sz="3100" b="1" dirty="0">
                <a:solidFill>
                  <a:schemeClr val="accent6"/>
                </a:solidFill>
              </a:rPr>
              <a:t>اعتبار قانون</a:t>
            </a:r>
            <a:r>
              <a:rPr lang="fa-IR" sz="3100" b="1" dirty="0"/>
              <a:t>: </a:t>
            </a:r>
            <a:r>
              <a:rPr lang="fa-IR" sz="2600" dirty="0"/>
              <a:t>هر وقت گرسنه شدم غذا بخورم / هر وقت دلم خواست هرچه دلم خواست </a:t>
            </a:r>
            <a:r>
              <a:rPr lang="fa-IR" sz="2600" u="sng" dirty="0"/>
              <a:t>می‌توانم</a:t>
            </a:r>
            <a:r>
              <a:rPr lang="fa-IR" sz="2600" dirty="0"/>
              <a:t> بخورم / هروقت کسی گرسنه شد تا یک ساعت </a:t>
            </a:r>
            <a:r>
              <a:rPr lang="fa-IR" sz="2600" u="sng" dirty="0"/>
              <a:t>نباید</a:t>
            </a:r>
            <a:r>
              <a:rPr lang="fa-IR" sz="2600" dirty="0"/>
              <a:t> چیزی نخورد / هر وقت گرسنه شدم و خوردنیِ حلالی پیدا کردم </a:t>
            </a:r>
            <a:r>
              <a:rPr lang="fa-IR" sz="2600" u="sng" dirty="0"/>
              <a:t>باید</a:t>
            </a:r>
            <a:r>
              <a:rPr lang="fa-IR" sz="2600" dirty="0"/>
              <a:t> بخورم / اگر خوردنی‌ای حلال بود </a:t>
            </a:r>
            <a:r>
              <a:rPr lang="fa-IR" sz="2600" u="sng" dirty="0"/>
              <a:t>می‌توانی</a:t>
            </a:r>
            <a:r>
              <a:rPr lang="fa-IR" sz="2600" dirty="0"/>
              <a:t> بخوری.</a:t>
            </a:r>
          </a:p>
          <a:p>
            <a:pPr marL="109728" indent="0">
              <a:buNone/>
            </a:pPr>
            <a:r>
              <a:rPr lang="fa-IR" b="1" dirty="0"/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718138"/>
          </a:xfrm>
        </p:spPr>
        <p:txBody>
          <a:bodyPr>
            <a:normAutofit/>
          </a:bodyPr>
          <a:lstStyle/>
          <a:p>
            <a:pPr algn="ctr"/>
            <a:r>
              <a:rPr lang="fa-IR" sz="3100" dirty="0"/>
              <a:t>۳. اصطلاحات بحث (قانون، اعتبار)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406411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234910"/>
            <a:ext cx="11211612" cy="5623089"/>
          </a:xfrm>
        </p:spPr>
        <p:txBody>
          <a:bodyPr>
            <a:noAutofit/>
          </a:bodyPr>
          <a:lstStyle/>
          <a:p>
            <a:pPr marL="109728" indent="0" algn="ctr">
              <a:lnSpc>
                <a:spcPct val="120000"/>
              </a:lnSpc>
              <a:buNone/>
            </a:pPr>
            <a:r>
              <a:rPr lang="fa-IR" sz="2000" b="1" dirty="0"/>
              <a:t>در جایی که </a:t>
            </a:r>
            <a:r>
              <a:rPr lang="fa-IR" sz="2000" b="1" u="sng" dirty="0"/>
              <a:t>به نظر می‌رسد </a:t>
            </a:r>
            <a:r>
              <a:rPr lang="fa-IR" sz="2000" b="1" dirty="0"/>
              <a:t>یک </a:t>
            </a:r>
            <a:r>
              <a:rPr lang="fa-IR" sz="2000" dirty="0">
                <a:solidFill>
                  <a:srgbClr val="00B0F0"/>
                </a:solidFill>
              </a:rPr>
              <a:t>(یا چند) </a:t>
            </a:r>
            <a:r>
              <a:rPr lang="fa-IR" sz="2000" b="1" dirty="0"/>
              <a:t>امر، </a:t>
            </a:r>
            <a:r>
              <a:rPr lang="fa-IR" sz="2000" b="1" u="sng" dirty="0"/>
              <a:t>زمینه‌سازِ</a:t>
            </a:r>
            <a:r>
              <a:rPr lang="fa-IR" sz="2000" b="1" dirty="0"/>
              <a:t> وصول </a:t>
            </a:r>
            <a:r>
              <a:rPr lang="fa-IR" sz="2000" dirty="0">
                <a:solidFill>
                  <a:srgbClr val="00B0F0"/>
                </a:solidFill>
              </a:rPr>
              <a:t>(یا: مانعِ) </a:t>
            </a:r>
            <a:r>
              <a:rPr lang="fa-IR" sz="2000" b="1" dirty="0"/>
              <a:t>یک </a:t>
            </a:r>
            <a:r>
              <a:rPr lang="fa-IR" sz="2000" dirty="0">
                <a:solidFill>
                  <a:srgbClr val="00B0F0"/>
                </a:solidFill>
              </a:rPr>
              <a:t>(یا چند) </a:t>
            </a:r>
            <a:r>
              <a:rPr lang="fa-IR" sz="2000" b="1" u="sng" dirty="0"/>
              <a:t>وضعیت مطلوب </a:t>
            </a:r>
            <a:r>
              <a:rPr lang="fa-IR" sz="2000" b="1" dirty="0"/>
              <a:t>می‌باشد </a:t>
            </a:r>
            <a:r>
              <a:rPr lang="fa-IR" sz="2000" dirty="0">
                <a:solidFill>
                  <a:srgbClr val="00B0F0"/>
                </a:solidFill>
              </a:rPr>
              <a:t>(یا ربطی به هم ندارند)، </a:t>
            </a:r>
          </a:p>
          <a:p>
            <a:pPr marL="109728" indent="0" algn="ctr">
              <a:lnSpc>
                <a:spcPct val="120000"/>
              </a:lnSpc>
              <a:buNone/>
            </a:pPr>
            <a:r>
              <a:rPr lang="fa-IR" sz="2000" b="1" dirty="0"/>
              <a:t>می‌توان امر اول را اعتبارِ باید </a:t>
            </a:r>
            <a:r>
              <a:rPr lang="fa-IR" sz="2000" dirty="0">
                <a:solidFill>
                  <a:srgbClr val="00B0F0"/>
                </a:solidFill>
              </a:rPr>
              <a:t>(یا نباید یا جواز) </a:t>
            </a:r>
            <a:r>
              <a:rPr lang="fa-IR" sz="2000" b="1" dirty="0"/>
              <a:t>کرد.</a:t>
            </a:r>
          </a:p>
          <a:p>
            <a:pPr marL="109728" indent="0" algn="ctr">
              <a:lnSpc>
                <a:spcPct val="120000"/>
              </a:lnSpc>
              <a:buNone/>
            </a:pPr>
            <a:r>
              <a:rPr lang="fa-IR" sz="1800" b="1" dirty="0"/>
              <a:t>(این حالت ساده قانون است؛ وگرنه قانون‌‌گذاری مکانیسمهای پیچیده‌تری هم دارد؛ ر.ک: مقاله «</a:t>
            </a:r>
            <a:r>
              <a:rPr lang="fa-IR" sz="1800" b="1" dirty="0">
                <a:hlinkClick r:id="rId2"/>
              </a:rPr>
              <a:t>در باب نسبت فقه و اخلاق</a:t>
            </a:r>
            <a:r>
              <a:rPr lang="fa-IR" sz="1800" b="1" dirty="0"/>
              <a:t>»)</a:t>
            </a:r>
          </a:p>
          <a:p>
            <a:pPr marL="109728" indent="0">
              <a:lnSpc>
                <a:spcPct val="120000"/>
              </a:lnSpc>
              <a:buNone/>
            </a:pPr>
            <a:endParaRPr lang="fa-IR" sz="1600" dirty="0"/>
          </a:p>
          <a:p>
            <a:pPr marL="109728" indent="0">
              <a:lnSpc>
                <a:spcPct val="120000"/>
              </a:lnSpc>
              <a:buNone/>
            </a:pPr>
            <a:r>
              <a:rPr lang="fa-IR" sz="2400" b="1" dirty="0">
                <a:solidFill>
                  <a:srgbClr val="FF0000"/>
                </a:solidFill>
              </a:rPr>
              <a:t>در ادامه خواهیم دید که بر همین اساس فوق، مهمترین راههای نقد قانون عبارت است از: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fa-IR" sz="2000" b="1" dirty="0"/>
              <a:t>الف. آن امر دوم، مطلوب واقعا مناسبی نبوده است (اشتباه در تشخیص مطلوب حقیقی):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fa-IR" sz="1800" dirty="0"/>
              <a:t>عَسى‏ أَنْ تَكْرَهُوا شَيْئاً وَ هُوَ خَيْرٌ لَكُمْ وَ عَسى‏ أَنْ تُحِبُّوا شَيْئاً وَ هُوَ شَرٌّ لَكُمْ (بقره/216)</a:t>
            </a:r>
          </a:p>
          <a:p>
            <a:pPr marL="109728" indent="0">
              <a:lnSpc>
                <a:spcPct val="120000"/>
              </a:lnSpc>
              <a:buNone/>
            </a:pPr>
            <a:endParaRPr lang="fa-IR" sz="1800" b="1" dirty="0"/>
          </a:p>
          <a:p>
            <a:pPr marL="109728" indent="0">
              <a:lnSpc>
                <a:spcPct val="120000"/>
              </a:lnSpc>
              <a:buNone/>
            </a:pPr>
            <a:r>
              <a:rPr lang="fa-IR" sz="2000" b="1" dirty="0"/>
              <a:t>ب. واقعا آن امر اول زمینه‌ساز وصول به وضع مطلوب نبوده </a:t>
            </a:r>
            <a:r>
              <a:rPr lang="fa-IR" sz="2000" dirty="0">
                <a:solidFill>
                  <a:srgbClr val="00B0F0"/>
                </a:solidFill>
              </a:rPr>
              <a:t>(یا بوده/ یا ربط داشته و مغفول مانده) </a:t>
            </a:r>
            <a:r>
              <a:rPr lang="fa-IR" sz="2000" b="1" dirty="0"/>
              <a:t>(اشتباه در تشخیص نسبت دو امر):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fa-IR" sz="1800" dirty="0"/>
              <a:t>وَ لا يَحْسَبَنَّ الَّذينَ يَبْخَلُونَ بِما آتاهُمُ اللَّهُ مِنْ فَضْلِهِ هُوَ خَيْراً لَهُمْ بَلْ هُوَ شَرٌّ لَهُمْ؛ آل عمران/180 )</a:t>
            </a:r>
          </a:p>
          <a:p>
            <a:pPr marL="109728" indent="0">
              <a:lnSpc>
                <a:spcPct val="120000"/>
              </a:lnSpc>
              <a:buNone/>
            </a:pPr>
            <a:endParaRPr lang="fa-IR" sz="1800" dirty="0"/>
          </a:p>
          <a:p>
            <a:pPr marL="109728" indent="0">
              <a:lnSpc>
                <a:spcPct val="120000"/>
              </a:lnSpc>
              <a:buNone/>
            </a:pPr>
            <a:r>
              <a:rPr lang="fa-IR" sz="1800" b="1" dirty="0"/>
              <a:t>ج. آن امر اول، عوارض دیگری در پی دارد (نسبت با امور دیگر) که در مجموع ضرر این اعتبار بیش از نفع مطلوب مذکور است (غفلت از سایر امور) 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fa-IR" sz="1800" dirty="0"/>
              <a:t>قُلْ فيهِما إِثْمٌ كَبيرٌ وَ مَنافِعُ لِلنَّاسِ وَ إِثْمُهُما أَكْبَرُ مِنْ نَفْعِهِما (بقره/219)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100" dirty="0"/>
              <a:t>۴. چگونگی وضع (و نقد) قانون اعتباری</a:t>
            </a:r>
            <a:endParaRPr lang="fa-IR" sz="3600" dirty="0"/>
          </a:p>
        </p:txBody>
      </p:sp>
    </p:spTree>
    <p:extLst>
      <p:ext uri="{BB962C8B-B14F-4D97-AF65-F5344CB8AC3E}">
        <p14:creationId xmlns:p14="http://schemas.microsoft.com/office/powerpoint/2010/main" val="3226580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6" presetClass="entr" presetSubtype="2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89053" y="867479"/>
            <a:ext cx="11813894" cy="5874773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fa-IR" sz="2400" b="1" dirty="0"/>
              <a:t>ج. اخص بودن قانون رسمی (قانون حقوقی اجتماعی) از قانون اعتباری</a:t>
            </a:r>
            <a:endParaRPr lang="fa-IR" sz="1600" b="1" dirty="0"/>
          </a:p>
          <a:p>
            <a:pPr marL="109728" indent="0">
              <a:buNone/>
            </a:pPr>
            <a:r>
              <a:rPr lang="fa-IR" sz="2000" b="1" dirty="0"/>
              <a:t>صرف ناظر به دیگران بودن، برای اینکه مطلبی، قانون رسمی شود کافی نیست؛ بلکه باید امکان </a:t>
            </a:r>
            <a:r>
              <a:rPr lang="fa-IR" sz="2000" b="1" dirty="0">
                <a:solidFill>
                  <a:srgbClr val="FF0000"/>
                </a:solidFill>
              </a:rPr>
              <a:t>الزام اجتماعی </a:t>
            </a:r>
            <a:r>
              <a:rPr lang="fa-IR" sz="2000" b="1" dirty="0"/>
              <a:t>و </a:t>
            </a:r>
            <a:r>
              <a:rPr lang="fa-IR" sz="2000" b="1" dirty="0">
                <a:solidFill>
                  <a:srgbClr val="FF0000"/>
                </a:solidFill>
              </a:rPr>
              <a:t>پیگیری حقوقی </a:t>
            </a:r>
            <a:r>
              <a:rPr lang="fa-IR" sz="2000" b="1" dirty="0"/>
              <a:t>هم داشته باشد: </a:t>
            </a:r>
          </a:p>
          <a:p>
            <a:pPr marL="109728" indent="0">
              <a:buNone/>
            </a:pPr>
            <a:r>
              <a:rPr lang="fa-IR" sz="2000" dirty="0"/>
              <a:t>مثلا حرمت غیبت؛ عدم قانون عمومی برای این حرمت، وجود قانون برای افشای اسرار افراد</a:t>
            </a:r>
          </a:p>
          <a:p>
            <a:pPr marL="109728" indent="0">
              <a:buNone/>
            </a:pPr>
            <a:r>
              <a:rPr lang="fa-IR" sz="2000" b="1" dirty="0">
                <a:solidFill>
                  <a:srgbClr val="FF0000"/>
                </a:solidFill>
              </a:rPr>
              <a:t>ثمره مهم</a:t>
            </a:r>
          </a:p>
          <a:p>
            <a:r>
              <a:rPr lang="fa-IR" sz="2000" b="1" dirty="0"/>
              <a:t>صرف اینکه چیزی به قانون رسمی تبدیل شد دلیل نمی‌شود که نسبت به قانونی که دارای الزام حقوقی نشده، مهمتر باشد.</a:t>
            </a:r>
          </a:p>
          <a:p>
            <a:r>
              <a:rPr lang="fa-IR" sz="2000" b="1" dirty="0"/>
              <a:t>صرف اینکه مساله رنگ و بوی اخلاقی دارد، دلیل نمی‌شود که «نباید به آن رنگ حقوقی داد و رسمی کرد».</a:t>
            </a:r>
          </a:p>
          <a:p>
            <a:pPr marL="109728" indent="0">
              <a:lnSpc>
                <a:spcPct val="120000"/>
              </a:lnSpc>
              <a:buNone/>
            </a:pPr>
            <a:endParaRPr lang="fa-IR" sz="2000" b="1" dirty="0"/>
          </a:p>
          <a:p>
            <a:pPr marL="109728" indent="0">
              <a:lnSpc>
                <a:spcPct val="120000"/>
              </a:lnSpc>
              <a:buNone/>
            </a:pPr>
            <a:r>
              <a:rPr lang="fa-IR" sz="2000" b="1" dirty="0"/>
              <a:t>قانون حقوقی رسمی، (قانون همراه با الزام اجتماعی (اجبار بیرونی) و قابلیت پیگیری حقوقی دنیوی) دو حالت دارد: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fa-IR" sz="2000" b="1" dirty="0">
                <a:solidFill>
                  <a:schemeClr val="accent6"/>
                </a:solidFill>
              </a:rPr>
              <a:t>الف. برداشتن گزینه‌های پیش رو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fa-IR" sz="1800" b="1" dirty="0"/>
              <a:t> با ایجاد مانع واقعی، امکان انجام کار را سلب می‌کند: مانند تولید اتومبیلهای برقی که سرعت بیش از 80 ندارد؛ اتومبیلی که بدون بستن کمربند روشن نشود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fa-IR" sz="2000" b="1" dirty="0">
                <a:solidFill>
                  <a:schemeClr val="accent6"/>
                </a:solidFill>
              </a:rPr>
              <a:t>ب. افزودن گزینه‌های پیش رو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fa-IR" sz="2000" b="1" dirty="0"/>
              <a:t>برای انجام (یا ترک) کار، مجازات یا تشویق تعیین می‌کند.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fa-IR" sz="2000" b="1" dirty="0"/>
              <a:t>ب.1. مجازات نرم (قوانین مدنی) </a:t>
            </a:r>
            <a:r>
              <a:rPr lang="fa-IR" sz="1800" b="1" dirty="0"/>
              <a:t>مانند جریمه‌های نقدی برای سرعت غیرمجاز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fa-IR" sz="2000" b="1" dirty="0"/>
              <a:t>ب.2. مجازات سخت (قوانین کیفری) </a:t>
            </a:r>
            <a:r>
              <a:rPr lang="fa-IR" sz="1800" b="1" dirty="0"/>
              <a:t>مانند زندان و قصاص در سرعت غیرمجازی که منجر به قتل شود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61831"/>
          </a:xfrm>
        </p:spPr>
        <p:txBody>
          <a:bodyPr>
            <a:normAutofit/>
          </a:bodyPr>
          <a:lstStyle/>
          <a:p>
            <a:pPr algn="ctr"/>
            <a:r>
              <a:rPr lang="fa-IR" sz="3100" dirty="0"/>
              <a:t>ادامه اصطلاحات بحث: قانون حقوقی</a:t>
            </a:r>
            <a:endParaRPr lang="fa-IR" sz="3600" dirty="0"/>
          </a:p>
        </p:txBody>
      </p:sp>
    </p:spTree>
    <p:extLst>
      <p:ext uri="{BB962C8B-B14F-4D97-AF65-F5344CB8AC3E}">
        <p14:creationId xmlns:p14="http://schemas.microsoft.com/office/powerpoint/2010/main" val="2499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500"/>
                            </p:stCondLst>
                            <p:childTnLst>
                              <p:par>
                                <p:cTn id="8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272619"/>
            <a:ext cx="10972800" cy="5459107"/>
          </a:xfrm>
        </p:spPr>
        <p:txBody>
          <a:bodyPr>
            <a:normAutofit fontScale="70000" lnSpcReduction="20000"/>
          </a:bodyPr>
          <a:lstStyle/>
          <a:p>
            <a:pPr marL="109728" indent="0">
              <a:lnSpc>
                <a:spcPct val="120000"/>
              </a:lnSpc>
              <a:buNone/>
            </a:pPr>
            <a:r>
              <a:rPr lang="fa-IR" sz="3400" b="1" dirty="0">
                <a:solidFill>
                  <a:srgbClr val="0070C0"/>
                </a:solidFill>
              </a:rPr>
              <a:t>الف. مواردی که درباره هرگونه قانون اعتباری مطرح می‌شود </a:t>
            </a:r>
            <a:r>
              <a:rPr lang="fa-IR" sz="3400" b="1" dirty="0">
                <a:solidFill>
                  <a:srgbClr val="0070C0"/>
                </a:solidFill>
                <a:hlinkClick r:id="rId2" action="ppaction://hlinksldjump"/>
              </a:rPr>
              <a:t>(برگه ۴):</a:t>
            </a:r>
            <a:endParaRPr lang="fa-IR" sz="3400" b="1" dirty="0">
              <a:solidFill>
                <a:srgbClr val="0070C0"/>
              </a:solidFill>
            </a:endParaRPr>
          </a:p>
          <a:p>
            <a:pPr marL="109728" indent="0">
              <a:lnSpc>
                <a:spcPct val="120000"/>
              </a:lnSpc>
              <a:buNone/>
            </a:pPr>
            <a:r>
              <a:rPr lang="fa-IR" sz="2800" b="1" dirty="0"/>
              <a:t>1) مطلوب و حق مورد نظر (= هدفی که قانون تعقیب می‌کند)، مطلوب معتبری نیست (اشتباه در تشخیص «حق»‌ و مطلوب حقیقی)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fa-IR" sz="2800" dirty="0"/>
              <a:t>مثلا: جواز سقط جنین [= کشتن انسان بیگناه] به خاطر حق تسلط زن بر بدن خود</a:t>
            </a:r>
          </a:p>
          <a:p>
            <a:pPr marL="109728" indent="0">
              <a:lnSpc>
                <a:spcPct val="120000"/>
              </a:lnSpc>
              <a:buNone/>
            </a:pPr>
            <a:endParaRPr lang="fa-IR" sz="1700" dirty="0"/>
          </a:p>
          <a:p>
            <a:pPr marL="109728" indent="0">
              <a:lnSpc>
                <a:spcPct val="120000"/>
              </a:lnSpc>
              <a:buNone/>
            </a:pPr>
            <a:r>
              <a:rPr lang="fa-IR" sz="2800" b="1" dirty="0"/>
              <a:t>2) این قانون واقعا زمینه‌ساز وصول به مطلوب نیست (اشتباه در تشخیص نسبت واقعی بین قانون و حق مطلوب)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fa-IR" sz="2800" dirty="0"/>
              <a:t>مثلا: تساوی وضعیت شغلی زن و مرد برای رعایت حق تساوی [انسانیت در] زن و مرد</a:t>
            </a:r>
          </a:p>
          <a:p>
            <a:pPr marL="109728" indent="0">
              <a:lnSpc>
                <a:spcPct val="120000"/>
              </a:lnSpc>
              <a:buNone/>
            </a:pPr>
            <a:endParaRPr lang="fa-IR" sz="1700" dirty="0"/>
          </a:p>
          <a:p>
            <a:pPr marL="109728" indent="0">
              <a:lnSpc>
                <a:spcPct val="120000"/>
              </a:lnSpc>
              <a:buNone/>
            </a:pPr>
            <a:r>
              <a:rPr lang="fa-IR" sz="2800" b="1" dirty="0"/>
              <a:t>3) این قانون عوارض دیگری در پی دارد (دارای نسبت با امور دیگر) که در مجموع ضررش بیش از نفع مطلوب مذکور است (غفلت از سایر امور)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fa-IR" sz="2800" dirty="0"/>
              <a:t>مثلا: جواز رفتار جنسی با همجنس برای همجنسگرایان (به فرض اینکه تفکیک همجنس‌گرا از همجنس‌باز را بپذیریم)، که به عادی شدن این روابط و نابودی خانواده می‌انجامد.</a:t>
            </a:r>
          </a:p>
          <a:p>
            <a:pPr marL="109728" indent="0">
              <a:lnSpc>
                <a:spcPct val="120000"/>
              </a:lnSpc>
              <a:buNone/>
            </a:pPr>
            <a:endParaRPr lang="fa-IR" sz="2800" b="1" dirty="0"/>
          </a:p>
          <a:p>
            <a:pPr marL="109728" indent="0">
              <a:lnSpc>
                <a:spcPct val="120000"/>
              </a:lnSpc>
              <a:buNone/>
            </a:pPr>
            <a:r>
              <a:rPr lang="fa-IR" sz="2900" b="1" dirty="0">
                <a:solidFill>
                  <a:srgbClr val="0070C0"/>
                </a:solidFill>
              </a:rPr>
              <a:t>ب. عدم قابلیت پیگیری حقوقی دنیوی (عدم برخورداری از جنبه‌ی اجتماعیِ قابل الزام) </a:t>
            </a:r>
            <a:r>
              <a:rPr lang="fa-IR" sz="2900" dirty="0"/>
              <a:t>(برگه قبل)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fa-IR" sz="2800" b="1" dirty="0">
                <a:solidFill>
                  <a:srgbClr val="C00000"/>
                </a:solidFill>
              </a:rPr>
              <a:t>تبصره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fa-IR" sz="2800" b="1" dirty="0"/>
              <a:t>«ناظر به حریم خصوصی نبودن»، لزوما نقد موجهی بر قانون نیست؛ مثلا: قانون الزام بستن کمربند ایمنی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/>
              <a:t>۵. راه نقد یک قانون حقوقی (1)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4066773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481329"/>
            <a:ext cx="10972800" cy="4980431"/>
          </a:xfrm>
        </p:spPr>
        <p:txBody>
          <a:bodyPr>
            <a:normAutofit fontScale="77500" lnSpcReduction="20000"/>
          </a:bodyPr>
          <a:lstStyle/>
          <a:p>
            <a:pPr marL="109728" indent="0">
              <a:lnSpc>
                <a:spcPct val="120000"/>
              </a:lnSpc>
              <a:buNone/>
            </a:pPr>
            <a:r>
              <a:rPr lang="fa-IR" sz="3100" b="1" dirty="0">
                <a:solidFill>
                  <a:srgbClr val="0070C0"/>
                </a:solidFill>
              </a:rPr>
              <a:t>ج. ابعاد ناظر به لایه‌بندی قوانین و مقام قانون‌گذاری </a:t>
            </a:r>
          </a:p>
          <a:p>
            <a:pPr marL="109728" indent="0">
              <a:lnSpc>
                <a:spcPct val="120000"/>
              </a:lnSpc>
              <a:buNone/>
            </a:pPr>
            <a:endParaRPr lang="fa-IR" b="1" dirty="0">
              <a:solidFill>
                <a:srgbClr val="0070C0"/>
              </a:solidFill>
            </a:endParaRPr>
          </a:p>
          <a:p>
            <a:pPr marL="109728" indent="0">
              <a:lnSpc>
                <a:spcPct val="120000"/>
              </a:lnSpc>
              <a:buNone/>
            </a:pPr>
            <a:r>
              <a:rPr lang="fa-IR" sz="2800" b="1" dirty="0"/>
              <a:t>1. ملاحظات چندگانه‌ی تودرتو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fa-IR" sz="2400" b="1" dirty="0"/>
              <a:t>(قانون غالبا حاصل کسر و انکسار مصالح و مفاسد است نه صرف توصیه به یک کار خوب؛ مقاله «نسبت فقه و اخلاق»)</a:t>
            </a:r>
          </a:p>
          <a:p>
            <a:pPr marL="109728" indent="0">
              <a:lnSpc>
                <a:spcPct val="120000"/>
              </a:lnSpc>
              <a:buNone/>
            </a:pPr>
            <a:endParaRPr lang="fa-IR" sz="2200" b="1" dirty="0"/>
          </a:p>
          <a:p>
            <a:pPr marL="109728" indent="0">
              <a:lnSpc>
                <a:spcPct val="120000"/>
              </a:lnSpc>
              <a:buNone/>
            </a:pPr>
            <a:r>
              <a:rPr lang="fa-IR" sz="2800" b="1" dirty="0"/>
              <a:t>2. امکان عملیِ اجرایی شدن قانون 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fa-IR" sz="2400" b="1" dirty="0"/>
              <a:t>(تفکیک حکم ثانویه از حکم اولیه در بحث از قانون، ضرورت ملاحظات ثانوی برای موقتی کردن حکم ثانوی)</a:t>
            </a:r>
          </a:p>
          <a:p>
            <a:pPr marL="109728" indent="0">
              <a:lnSpc>
                <a:spcPct val="120000"/>
              </a:lnSpc>
              <a:buNone/>
            </a:pPr>
            <a:endParaRPr lang="fa-IR" sz="2000" b="1" dirty="0"/>
          </a:p>
          <a:p>
            <a:pPr marL="109728" indent="0">
              <a:lnSpc>
                <a:spcPct val="120000"/>
              </a:lnSpc>
              <a:buNone/>
            </a:pPr>
            <a:r>
              <a:rPr lang="fa-IR" sz="2800" b="1" dirty="0"/>
              <a:t>3. قبول (خواست) مردم</a:t>
            </a:r>
            <a:r>
              <a:rPr lang="fa-IR" sz="2400" b="1" dirty="0"/>
              <a:t> 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fa-IR" sz="2400" b="1" dirty="0"/>
              <a:t>(تفکیک مقام قبل از وضع قانون و بعد از وضع قانون)</a:t>
            </a:r>
          </a:p>
          <a:p>
            <a:pPr marL="109728" indent="0">
              <a:lnSpc>
                <a:spcPct val="170000"/>
              </a:lnSpc>
              <a:buNone/>
            </a:pPr>
            <a:endParaRPr lang="fa-IR" sz="2800" b="1" dirty="0"/>
          </a:p>
          <a:p>
            <a:pPr marL="109728" indent="0">
              <a:lnSpc>
                <a:spcPct val="120000"/>
              </a:lnSpc>
              <a:buNone/>
            </a:pPr>
            <a:r>
              <a:rPr lang="fa-IR" sz="2800" b="1" dirty="0"/>
              <a:t>4. اصل کلی و تبصره زدن، یا در نظر گرفتن تمام استثناءها در اصل قانون</a:t>
            </a:r>
            <a:r>
              <a:rPr lang="fa-IR" sz="2400" b="1" dirty="0"/>
              <a:t> 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fa-IR" sz="2400" b="1" dirty="0"/>
              <a:t>(استثناءهای موجه قانون دلیل بر رد اصل قانون نمی‌شود. مثلا جواز عبور آمبولانس از چراغ قرمز، جواز عدم حجاب کنیزها)</a:t>
            </a:r>
            <a:endParaRPr lang="fa-IR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/>
              <a:t>راه نقد یک قانون حقوقی (2)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760281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8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4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49" tmFilter="0, 0; 0.125,0.2665; 0.25,0.4; 0.375,0.465; 0.5,0.5;  0.625,0.535; 0.75,0.6; 0.875,0.7335; 1,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24" tmFilter="0, 0; 0.125,0.2665; 0.25,0.4; 0.375,0.465; 0.5,0.5;  0.625,0.535; 0.75,0.6; 0.875,0.7335; 1,1">
                                          <p:stCondLst>
                                            <p:cond delay="497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2" tmFilter="0, 0; 0.125,0.2665; 0.25,0.4; 0.375,0.465; 0.5,0.5;  0.625,0.535; 0.75,0.6; 0.875,0.7335; 1,1">
                                          <p:stCondLst>
                                            <p:cond delay="621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0">
                                          <p:stCondLst>
                                            <p:cond delay="24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62" decel="50000">
                                          <p:stCondLst>
                                            <p:cond delay="25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0">
                                          <p:stCondLst>
                                            <p:cond delay="49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62" decel="50000">
                                          <p:stCondLst>
                                            <p:cond delay="50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0">
                                          <p:stCondLst>
                                            <p:cond delay="61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62" decel="50000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0">
                                          <p:stCondLst>
                                            <p:cond delay="67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62" decel="50000">
                                          <p:stCondLst>
                                            <p:cond delay="68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68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4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49" tmFilter="0, 0; 0.125,0.2665; 0.25,0.4; 0.375,0.465; 0.5,0.5;  0.625,0.535; 0.75,0.6; 0.875,0.7335; 1,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24" tmFilter="0, 0; 0.125,0.2665; 0.25,0.4; 0.375,0.465; 0.5,0.5;  0.625,0.535; 0.75,0.6; 0.875,0.7335; 1,1">
                                          <p:stCondLst>
                                            <p:cond delay="497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2" tmFilter="0, 0; 0.125,0.2665; 0.25,0.4; 0.375,0.465; 0.5,0.5;  0.625,0.535; 0.75,0.6; 0.875,0.7335; 1,1">
                                          <p:stCondLst>
                                            <p:cond delay="621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10">
                                          <p:stCondLst>
                                            <p:cond delay="24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62" decel="50000">
                                          <p:stCondLst>
                                            <p:cond delay="25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0">
                                          <p:stCondLst>
                                            <p:cond delay="49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62" decel="50000">
                                          <p:stCondLst>
                                            <p:cond delay="50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0">
                                          <p:stCondLst>
                                            <p:cond delay="61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62" decel="50000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10">
                                          <p:stCondLst>
                                            <p:cond delay="67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62" decel="50000">
                                          <p:stCondLst>
                                            <p:cond delay="68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50"/>
                            </p:stCondLst>
                            <p:childTnLst>
                              <p:par>
                                <p:cTn id="4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2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68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4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49" tmFilter="0, 0; 0.125,0.2665; 0.25,0.4; 0.375,0.465; 0.5,0.5;  0.625,0.535; 0.75,0.6; 0.875,0.7335; 1,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24" tmFilter="0, 0; 0.125,0.2665; 0.25,0.4; 0.375,0.465; 0.5,0.5;  0.625,0.535; 0.75,0.6; 0.875,0.7335; 1,1">
                                          <p:stCondLst>
                                            <p:cond delay="497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2" tmFilter="0, 0; 0.125,0.2665; 0.25,0.4; 0.375,0.465; 0.5,0.5;  0.625,0.535; 0.75,0.6; 0.875,0.7335; 1,1">
                                          <p:stCondLst>
                                            <p:cond delay="621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10">
                                          <p:stCondLst>
                                            <p:cond delay="24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62" decel="50000">
                                          <p:stCondLst>
                                            <p:cond delay="25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10">
                                          <p:stCondLst>
                                            <p:cond delay="49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62" decel="50000">
                                          <p:stCondLst>
                                            <p:cond delay="50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10">
                                          <p:stCondLst>
                                            <p:cond delay="61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62" decel="50000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10">
                                          <p:stCondLst>
                                            <p:cond delay="67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62" decel="50000">
                                          <p:stCondLst>
                                            <p:cond delay="68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00"/>
                            </p:stCondLst>
                            <p:childTnLst>
                              <p:par>
                                <p:cTn id="5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2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68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4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49" tmFilter="0, 0; 0.125,0.2665; 0.25,0.4; 0.375,0.465; 0.5,0.5;  0.625,0.535; 0.75,0.6; 0.875,0.7335; 1,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24" tmFilter="0, 0; 0.125,0.2665; 0.25,0.4; 0.375,0.465; 0.5,0.5;  0.625,0.535; 0.75,0.6; 0.875,0.7335; 1,1">
                                          <p:stCondLst>
                                            <p:cond delay="497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2" tmFilter="0, 0; 0.125,0.2665; 0.25,0.4; 0.375,0.465; 0.5,0.5;  0.625,0.535; 0.75,0.6; 0.875,0.7335; 1,1">
                                          <p:stCondLst>
                                            <p:cond delay="621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10">
                                          <p:stCondLst>
                                            <p:cond delay="24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62" decel="50000">
                                          <p:stCondLst>
                                            <p:cond delay="25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10">
                                          <p:stCondLst>
                                            <p:cond delay="49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62" decel="50000">
                                          <p:stCondLst>
                                            <p:cond delay="50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10">
                                          <p:stCondLst>
                                            <p:cond delay="61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62" decel="50000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10">
                                          <p:stCondLst>
                                            <p:cond delay="67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62" decel="50000">
                                          <p:stCondLst>
                                            <p:cond delay="68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250"/>
                            </p:stCondLst>
                            <p:childTnLst>
                              <p:par>
                                <p:cTn id="7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2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68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4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49" tmFilter="0, 0; 0.125,0.2665; 0.25,0.4; 0.375,0.465; 0.5,0.5;  0.625,0.535; 0.75,0.6; 0.875,0.7335; 1,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24" tmFilter="0, 0; 0.125,0.2665; 0.25,0.4; 0.375,0.465; 0.5,0.5;  0.625,0.535; 0.75,0.6; 0.875,0.7335; 1,1">
                                          <p:stCondLst>
                                            <p:cond delay="497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2" tmFilter="0, 0; 0.125,0.2665; 0.25,0.4; 0.375,0.465; 0.5,0.5;  0.625,0.535; 0.75,0.6; 0.875,0.7335; 1,1">
                                          <p:stCondLst>
                                            <p:cond delay="621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10">
                                          <p:stCondLst>
                                            <p:cond delay="24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62" decel="50000">
                                          <p:stCondLst>
                                            <p:cond delay="25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10">
                                          <p:stCondLst>
                                            <p:cond delay="49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62" decel="50000">
                                          <p:stCondLst>
                                            <p:cond delay="50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10">
                                          <p:stCondLst>
                                            <p:cond delay="61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62" decel="50000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10">
                                          <p:stCondLst>
                                            <p:cond delay="67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62" decel="50000">
                                          <p:stCondLst>
                                            <p:cond delay="68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2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68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4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49" tmFilter="0, 0; 0.125,0.2665; 0.25,0.4; 0.375,0.465; 0.5,0.5;  0.625,0.535; 0.75,0.6; 0.875,0.7335; 1,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24" tmFilter="0, 0; 0.125,0.2665; 0.25,0.4; 0.375,0.465; 0.5,0.5;  0.625,0.535; 0.75,0.6; 0.875,0.7335; 1,1">
                                          <p:stCondLst>
                                            <p:cond delay="497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2" tmFilter="0, 0; 0.125,0.2665; 0.25,0.4; 0.375,0.465; 0.5,0.5;  0.625,0.535; 0.75,0.6; 0.875,0.7335; 1,1">
                                          <p:stCondLst>
                                            <p:cond delay="621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0" dur="10">
                                          <p:stCondLst>
                                            <p:cond delay="24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1" dur="62" decel="50000">
                                          <p:stCondLst>
                                            <p:cond delay="25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10">
                                          <p:stCondLst>
                                            <p:cond delay="49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3" dur="62" decel="50000">
                                          <p:stCondLst>
                                            <p:cond delay="50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10">
                                          <p:stCondLst>
                                            <p:cond delay="61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5" dur="62" decel="50000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10">
                                          <p:stCondLst>
                                            <p:cond delay="67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7" dur="62" decel="50000">
                                          <p:stCondLst>
                                            <p:cond delay="68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2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68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4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49" tmFilter="0, 0; 0.125,0.2665; 0.25,0.4; 0.375,0.465; 0.5,0.5;  0.625,0.535; 0.75,0.6; 0.875,0.7335; 1,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24" tmFilter="0, 0; 0.125,0.2665; 0.25,0.4; 0.375,0.465; 0.5,0.5;  0.625,0.535; 0.75,0.6; 0.875,0.7335; 1,1">
                                          <p:stCondLst>
                                            <p:cond delay="497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2" tmFilter="0, 0; 0.125,0.2665; 0.25,0.4; 0.375,0.465; 0.5,0.5;  0.625,0.535; 0.75,0.6; 0.875,0.7335; 1,1">
                                          <p:stCondLst>
                                            <p:cond delay="621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8" dur="10">
                                          <p:stCondLst>
                                            <p:cond delay="24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9" dur="62" decel="50000">
                                          <p:stCondLst>
                                            <p:cond delay="25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10">
                                          <p:stCondLst>
                                            <p:cond delay="49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1" dur="62" decel="50000">
                                          <p:stCondLst>
                                            <p:cond delay="50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10">
                                          <p:stCondLst>
                                            <p:cond delay="61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3" dur="62" decel="50000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10">
                                          <p:stCondLst>
                                            <p:cond delay="67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5" dur="62" decel="50000">
                                          <p:stCondLst>
                                            <p:cond delay="68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2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68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24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49" tmFilter="0, 0; 0.125,0.2665; 0.25,0.4; 0.375,0.465; 0.5,0.5;  0.625,0.535; 0.75,0.6; 0.875,0.7335; 1,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24" tmFilter="0, 0; 0.125,0.2665; 0.25,0.4; 0.375,0.465; 0.5,0.5;  0.625,0.535; 0.75,0.6; 0.875,0.7335; 1,1">
                                          <p:stCondLst>
                                            <p:cond delay="497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2" tmFilter="0, 0; 0.125,0.2665; 0.25,0.4; 0.375,0.465; 0.5,0.5;  0.625,0.535; 0.75,0.6; 0.875,0.7335; 1,1">
                                          <p:stCondLst>
                                            <p:cond delay="621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6" dur="10">
                                          <p:stCondLst>
                                            <p:cond delay="24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7" dur="62" decel="50000">
                                          <p:stCondLst>
                                            <p:cond delay="25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10">
                                          <p:stCondLst>
                                            <p:cond delay="49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9" dur="62" decel="50000">
                                          <p:stCondLst>
                                            <p:cond delay="50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0" dur="10">
                                          <p:stCondLst>
                                            <p:cond delay="61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1" dur="62" decel="50000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2" dur="10">
                                          <p:stCondLst>
                                            <p:cond delay="67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3" dur="62" decel="50000">
                                          <p:stCondLst>
                                            <p:cond delay="68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2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68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24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249" tmFilter="0, 0; 0.125,0.2665; 0.25,0.4; 0.375,0.465; 0.5,0.5;  0.625,0.535; 0.75,0.6; 0.875,0.7335; 1,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24" tmFilter="0, 0; 0.125,0.2665; 0.25,0.4; 0.375,0.465; 0.5,0.5;  0.625,0.535; 0.75,0.6; 0.875,0.7335; 1,1">
                                          <p:stCondLst>
                                            <p:cond delay="497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2" tmFilter="0, 0; 0.125,0.2665; 0.25,0.4; 0.375,0.465; 0.5,0.5;  0.625,0.535; 0.75,0.6; 0.875,0.7335; 1,1">
                                          <p:stCondLst>
                                            <p:cond delay="621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4" dur="10">
                                          <p:stCondLst>
                                            <p:cond delay="24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5" dur="62" decel="50000">
                                          <p:stCondLst>
                                            <p:cond delay="25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6" dur="10">
                                          <p:stCondLst>
                                            <p:cond delay="49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7" dur="62" decel="50000">
                                          <p:stCondLst>
                                            <p:cond delay="50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8" dur="10">
                                          <p:stCondLst>
                                            <p:cond delay="61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9" dur="62" decel="50000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0" dur="10">
                                          <p:stCondLst>
                                            <p:cond delay="67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1" dur="62" decel="50000">
                                          <p:stCondLst>
                                            <p:cond delay="68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07821" y="339122"/>
            <a:ext cx="8378433" cy="3397623"/>
          </a:xfrm>
        </p:spPr>
        <p:txBody>
          <a:bodyPr anchor="ctr">
            <a:noAutofit/>
          </a:bodyPr>
          <a:lstStyle/>
          <a:p>
            <a:pPr algn="ctr">
              <a:lnSpc>
                <a:spcPct val="200000"/>
              </a:lnSpc>
            </a:pPr>
            <a:r>
              <a:rPr lang="fa-IR" sz="7200" dirty="0">
                <a:latin typeface="IranNastaliq" panose="02020505000000020003" pitchFamily="18" charset="0"/>
                <a:ea typeface="+mn-ea"/>
                <a:cs typeface="IranNastaliq" panose="02020505000000020003" pitchFamily="18" charset="0"/>
              </a:rPr>
              <a:t>مسأله حجاب: گذشته، حال، آینده</a:t>
            </a:r>
            <a:endParaRPr lang="fa-IR" sz="5400" dirty="0">
              <a:latin typeface="IranNastaliq" panose="02020505000000020003" pitchFamily="18" charset="0"/>
              <a:ea typeface="+mn-ea"/>
              <a:cs typeface="IranNastaliq" panose="020205050000000200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44241"/>
            <a:ext cx="3487811" cy="1573176"/>
          </a:xfrm>
        </p:spPr>
        <p:txBody>
          <a:bodyPr anchor="ctr">
            <a:normAutofit/>
          </a:bodyPr>
          <a:lstStyle/>
          <a:p>
            <a:pPr algn="ctr"/>
            <a:r>
              <a:rPr lang="fa-IR" sz="4400" dirty="0">
                <a:latin typeface="IranNastaliq" panose="02020505000000020003" pitchFamily="18" charset="0"/>
                <a:cs typeface="IranNastaliq" panose="02020505000000020003" pitchFamily="18" charset="0"/>
              </a:rPr>
              <a:t>حسین سوزنچی</a:t>
            </a:r>
          </a:p>
          <a:p>
            <a:pPr algn="ctr"/>
            <a:endParaRPr lang="fa-IR" sz="2200" b="1" dirty="0">
              <a:latin typeface="IranNastaliq" panose="02020505000000020003" pitchFamily="18" charset="0"/>
              <a:cs typeface="+mj-cs"/>
            </a:endParaRPr>
          </a:p>
          <a:p>
            <a:pPr algn="ctr"/>
            <a:r>
              <a:rPr lang="fa-IR" sz="2200" b="1" dirty="0">
                <a:latin typeface="IranNastaliq" panose="02020505000000020003" pitchFamily="18" charset="0"/>
                <a:cs typeface="+mj-cs"/>
              </a:rPr>
              <a:t>مهر ۱۴۰۲</a:t>
            </a:r>
          </a:p>
        </p:txBody>
      </p:sp>
    </p:spTree>
    <p:extLst>
      <p:ext uri="{BB962C8B-B14F-4D97-AF65-F5344CB8AC3E}">
        <p14:creationId xmlns:p14="http://schemas.microsoft.com/office/powerpoint/2010/main" val="2958281197"/>
      </p:ext>
    </p:extLst>
  </p:cSld>
  <p:clrMapOvr>
    <a:masterClrMapping/>
  </p:clrMapOvr>
  <p:transition spd="slow">
    <p:randomBar dir="vert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rgbClr val="92D050"/>
            </a:gs>
            <a:gs pos="83000">
              <a:srgbClr val="92D050"/>
            </a:gs>
            <a:gs pos="100000">
              <a:srgbClr val="92D0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92D050"/>
              </a:gs>
              <a:gs pos="83000">
                <a:srgbClr val="92D050"/>
              </a:gs>
              <a:gs pos="100000">
                <a:srgbClr val="92D050"/>
              </a:gs>
            </a:gsLst>
            <a:lin ang="5400000" scaled="1"/>
          </a:gradFill>
        </p:spPr>
        <p:txBody>
          <a:bodyPr/>
          <a:lstStyle/>
          <a:p>
            <a:pPr marL="109728" indent="0" algn="ctr">
              <a:buNone/>
            </a:pPr>
            <a:r>
              <a:rPr lang="fa-IR" b="1" dirty="0">
                <a:latin typeface="B Lotus"/>
                <a:cs typeface="+mj-cs"/>
              </a:rPr>
              <a:t>مهمترین «حق»ی که مبنای قانون‌گذاری است، چیست؟</a:t>
            </a:r>
          </a:p>
          <a:p>
            <a:pPr marL="109728" indent="0">
              <a:buNone/>
            </a:pPr>
            <a:endParaRPr lang="fa-IR" b="1" dirty="0">
              <a:latin typeface="B Lotus"/>
              <a:cs typeface="+mj-cs"/>
            </a:endParaRPr>
          </a:p>
          <a:p>
            <a:pPr marL="109728" indent="0">
              <a:buNone/>
            </a:pPr>
            <a:r>
              <a:rPr lang="fa-IR" b="1" dirty="0">
                <a:solidFill>
                  <a:schemeClr val="accent6">
                    <a:lumMod val="75000"/>
                  </a:schemeClr>
                </a:solidFill>
                <a:latin typeface="B Lotus"/>
                <a:cs typeface="+mj-cs"/>
              </a:rPr>
              <a:t>دیدگاه اول</a:t>
            </a:r>
          </a:p>
          <a:p>
            <a:pPr marL="109728" indent="0">
              <a:buNone/>
            </a:pPr>
            <a:r>
              <a:rPr lang="fa-IR" b="1" dirty="0">
                <a:latin typeface="B Lotus"/>
                <a:cs typeface="+mj-cs"/>
              </a:rPr>
              <a:t>مهمترین حق انسان‌ها </a:t>
            </a:r>
            <a:r>
              <a:rPr lang="fa-IR" b="1" dirty="0">
                <a:solidFill>
                  <a:srgbClr val="C00000"/>
                </a:solidFill>
                <a:latin typeface="B Lotus"/>
                <a:cs typeface="+mj-cs"/>
              </a:rPr>
              <a:t>حق آزادی </a:t>
            </a:r>
            <a:r>
              <a:rPr lang="fa-IR" b="1" dirty="0">
                <a:latin typeface="B Lotus"/>
                <a:cs typeface="+mj-cs"/>
              </a:rPr>
              <a:t>است،  پس قوانین فقط تنظیم کننده تزاحمات آزادی‌هاست و مادامی که به حقوق و آزادی‌های دیگران تعرض نکرده‌اند، حق دارند هر گونه که مایلند زندگی کنند. در هنگام تزاحم آزادی‌ها هم </a:t>
            </a:r>
            <a:r>
              <a:rPr lang="fa-IR" b="1" dirty="0">
                <a:solidFill>
                  <a:srgbClr val="C00000"/>
                </a:solidFill>
                <a:latin typeface="B Lotus"/>
                <a:cs typeface="+mj-cs"/>
              </a:rPr>
              <a:t>خواست اکثریت </a:t>
            </a:r>
            <a:r>
              <a:rPr lang="fa-IR" b="1" dirty="0">
                <a:latin typeface="B Lotus"/>
                <a:cs typeface="+mj-cs"/>
              </a:rPr>
              <a:t>ملاک است.</a:t>
            </a:r>
          </a:p>
          <a:p>
            <a:pPr marL="109728" indent="0">
              <a:buNone/>
            </a:pPr>
            <a:endParaRPr lang="fa-IR" dirty="0">
              <a:cs typeface="+mj-cs"/>
            </a:endParaRPr>
          </a:p>
          <a:p>
            <a:pPr marL="109728" indent="0">
              <a:buNone/>
            </a:pPr>
            <a:r>
              <a:rPr lang="fa-IR" b="1" dirty="0">
                <a:solidFill>
                  <a:schemeClr val="accent6">
                    <a:lumMod val="75000"/>
                  </a:schemeClr>
                </a:solidFill>
                <a:latin typeface="B Lotus"/>
                <a:cs typeface="+mj-cs"/>
              </a:rPr>
              <a:t>دیدگاه دوم</a:t>
            </a:r>
          </a:p>
          <a:p>
            <a:pPr marL="109728" indent="0">
              <a:buNone/>
            </a:pPr>
            <a:r>
              <a:rPr lang="fa-IR" b="1" dirty="0">
                <a:latin typeface="B Lotus"/>
                <a:cs typeface="+mj-cs"/>
              </a:rPr>
              <a:t>مهمترین حق انسان‌ها </a:t>
            </a:r>
            <a:r>
              <a:rPr lang="fa-IR" b="1" dirty="0">
                <a:solidFill>
                  <a:srgbClr val="C00000"/>
                </a:solidFill>
                <a:latin typeface="B Lotus"/>
                <a:cs typeface="+mj-cs"/>
              </a:rPr>
              <a:t>حق انسانیت </a:t>
            </a:r>
            <a:r>
              <a:rPr lang="fa-IR" b="1" dirty="0">
                <a:latin typeface="B Lotus"/>
                <a:cs typeface="+mj-cs"/>
              </a:rPr>
              <a:t>(حفظ و رشد کرامت انسانی) است، پس هر قانونی باید بر اساس حفظ کرامت و رشد انسانها تنظیم شود.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dirty="0"/>
              <a:t>1. معیار و مبنای «حق» و «قانون» در جامعه</a:t>
            </a:r>
          </a:p>
        </p:txBody>
      </p:sp>
      <p:sp>
        <p:nvSpPr>
          <p:cNvPr id="4" name="Striped Right Arrow 3">
            <a:hlinkClick r:id="rId2" action="ppaction://hlinksldjump"/>
          </p:cNvPr>
          <p:cNvSpPr/>
          <p:nvPr/>
        </p:nvSpPr>
        <p:spPr>
          <a:xfrm>
            <a:off x="11582400" y="6070983"/>
            <a:ext cx="489204" cy="484632"/>
          </a:xfrm>
          <a:prstGeom prst="striped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5458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rgbClr val="92D050"/>
            </a:gs>
            <a:gs pos="83000">
              <a:srgbClr val="92D050"/>
            </a:gs>
            <a:gs pos="100000">
              <a:srgbClr val="92D0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19201" y="1402080"/>
            <a:ext cx="10580914" cy="545592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a-IR" sz="2900" b="1" dirty="0">
                <a:solidFill>
                  <a:srgbClr val="C00000"/>
                </a:solidFill>
                <a:latin typeface="B Lotus"/>
                <a:cs typeface="+mj-cs"/>
              </a:rPr>
              <a:t>دلیل: «حق ناحق بودن»</a:t>
            </a:r>
          </a:p>
          <a:p>
            <a:pPr>
              <a:buNone/>
            </a:pPr>
            <a:r>
              <a:rPr lang="fa-IR" sz="2900" b="1" dirty="0">
                <a:latin typeface="B Lotus"/>
                <a:cs typeface="+mj-cs"/>
              </a:rPr>
              <a:t>نظرات افراد مختلف است (حقیقت از نظر هرکس تفاوت می‌کند؛ نسبی‌گرایی)</a:t>
            </a:r>
          </a:p>
          <a:p>
            <a:pPr>
              <a:buNone/>
            </a:pPr>
            <a:r>
              <a:rPr lang="fa-IR" sz="2900" b="1" dirty="0">
                <a:latin typeface="B Lotus"/>
                <a:cs typeface="+mj-cs"/>
              </a:rPr>
              <a:t>پس هیچکس حق ندارد نظر خود را بر دیگران تحمیل کند.</a:t>
            </a:r>
          </a:p>
          <a:p>
            <a:pPr>
              <a:buNone/>
            </a:pPr>
            <a:endParaRPr lang="fa-IR" sz="2400" b="1" dirty="0">
              <a:latin typeface="B Lotus"/>
              <a:cs typeface="+mj-cs"/>
            </a:endParaRPr>
          </a:p>
          <a:p>
            <a:pPr>
              <a:buNone/>
            </a:pPr>
            <a:r>
              <a:rPr lang="fa-IR" sz="2400" b="1" dirty="0">
                <a:solidFill>
                  <a:srgbClr val="C00000"/>
                </a:solidFill>
                <a:latin typeface="B Lotus"/>
                <a:cs typeface="+mj-cs"/>
              </a:rPr>
              <a:t>نقد دلیل:</a:t>
            </a:r>
          </a:p>
          <a:p>
            <a:pPr>
              <a:buNone/>
            </a:pPr>
            <a:r>
              <a:rPr lang="fa-IR" sz="2400" b="1" dirty="0">
                <a:latin typeface="B Lotus"/>
                <a:cs typeface="+mj-cs"/>
              </a:rPr>
              <a:t>1. نتیجه این ادعا آن است که هیچکس در قبال دیگری هیچ «حق»ی ندارد که او بتواند از وی مطالبه کند، از جمله خود حق آزادی.</a:t>
            </a:r>
          </a:p>
          <a:p>
            <a:pPr>
              <a:buNone/>
            </a:pPr>
            <a:endParaRPr lang="fa-IR" sz="2400" b="1" dirty="0">
              <a:latin typeface="B Lotus"/>
              <a:cs typeface="+mj-cs"/>
            </a:endParaRPr>
          </a:p>
          <a:p>
            <a:pPr>
              <a:buNone/>
            </a:pPr>
            <a:r>
              <a:rPr lang="fa-IR" sz="2400" b="1" dirty="0">
                <a:latin typeface="B Lotus"/>
                <a:cs typeface="+mj-cs"/>
              </a:rPr>
              <a:t>2. خود همین نظر (حق آزادی) را حق ندارید بر ما تحمیل کنید و انتظار داشته باشید آزادی شما را به رسمیت بشناسیم!</a:t>
            </a:r>
          </a:p>
          <a:p>
            <a:pPr>
              <a:buNone/>
            </a:pPr>
            <a:endParaRPr lang="fa-IR" sz="2000" b="1" dirty="0">
              <a:latin typeface="B Lotus"/>
              <a:cs typeface="+mj-cs"/>
            </a:endParaRPr>
          </a:p>
          <a:p>
            <a:pPr>
              <a:buNone/>
            </a:pPr>
            <a:r>
              <a:rPr lang="fa-IR" sz="2400" b="1" dirty="0">
                <a:latin typeface="B Lotus"/>
                <a:cs typeface="+mj-cs"/>
              </a:rPr>
              <a:t>(توضیح بیشتر در </a:t>
            </a:r>
            <a:r>
              <a:rPr lang="ar-SA" sz="2400" b="1" dirty="0">
                <a:latin typeface="B Lotus"/>
                <a:cs typeface="+mj-cs"/>
              </a:rPr>
              <a:t>مقاله</a:t>
            </a:r>
            <a:r>
              <a:rPr lang="fa-IR" sz="2400" b="1" dirty="0">
                <a:latin typeface="B Lotus"/>
                <a:cs typeface="+mj-cs"/>
              </a:rPr>
              <a:t> </a:t>
            </a:r>
            <a:r>
              <a:rPr lang="ar-SA" sz="2400" b="1" dirty="0">
                <a:latin typeface="B Lotus"/>
                <a:cs typeface="+mj-cs"/>
              </a:rPr>
              <a:t>«</a:t>
            </a:r>
            <a:r>
              <a:rPr lang="ar-SA" sz="2400" b="1" dirty="0">
                <a:latin typeface="B Lotus"/>
                <a:cs typeface="+mj-cs"/>
                <a:hlinkClick r:id="rId2"/>
              </a:rPr>
              <a:t>تلاشی ناموفق در دفاع از پارادوکس حق ناحق بودن</a:t>
            </a:r>
            <a:r>
              <a:rPr lang="ar-SA" sz="2400" b="1" dirty="0">
                <a:latin typeface="B Lotus"/>
                <a:cs typeface="+mj-cs"/>
              </a:rPr>
              <a:t>»</a:t>
            </a:r>
            <a:r>
              <a:rPr lang="fa-IR" sz="2400" b="1" dirty="0">
                <a:latin typeface="B Lotus"/>
                <a:cs typeface="+mj-cs"/>
              </a:rPr>
              <a:t>)</a:t>
            </a:r>
          </a:p>
          <a:p>
            <a:pPr>
              <a:buNone/>
            </a:pPr>
            <a:endParaRPr lang="fa-IR" sz="2400" b="1" dirty="0">
              <a:latin typeface="B Lotus"/>
              <a:cs typeface="+mj-cs"/>
            </a:endParaRPr>
          </a:p>
          <a:p>
            <a:pPr algn="ctr">
              <a:buNone/>
            </a:pPr>
            <a:r>
              <a:rPr lang="fa-IR" sz="2400" b="1" dirty="0">
                <a:solidFill>
                  <a:srgbClr val="C00000"/>
                </a:solidFill>
                <a:latin typeface="B Lotus"/>
                <a:cs typeface="+mj-cs"/>
              </a:rPr>
              <a:t>اما صرف رد دلیل برای رد مدعا کافی نیست و باید خود مدعا را هم بررسی کنیم</a:t>
            </a:r>
            <a:r>
              <a:rPr lang="fa-IR" sz="2800" b="1" dirty="0">
                <a:solidFill>
                  <a:srgbClr val="C00000"/>
                </a:solidFill>
                <a:latin typeface="B Lotus"/>
                <a:cs typeface="+mj-cs"/>
              </a:rPr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27018" y="126592"/>
            <a:ext cx="10972800" cy="1143000"/>
          </a:xfrm>
        </p:spPr>
        <p:txBody>
          <a:bodyPr>
            <a:normAutofit/>
          </a:bodyPr>
          <a:lstStyle/>
          <a:p>
            <a:pPr algn="ctr"/>
            <a:r>
              <a:rPr lang="fa-IR" dirty="0">
                <a:latin typeface="B Lotus"/>
              </a:rPr>
              <a:t>2. بررسی دیدگاه اول «حق آزادی» (1)</a:t>
            </a:r>
            <a:endParaRPr lang="fa-IR" sz="3600" dirty="0"/>
          </a:p>
        </p:txBody>
      </p:sp>
    </p:spTree>
    <p:extLst>
      <p:ext uri="{BB962C8B-B14F-4D97-AF65-F5344CB8AC3E}">
        <p14:creationId xmlns:p14="http://schemas.microsoft.com/office/powerpoint/2010/main" val="122000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rgbClr val="92D050"/>
            </a:gs>
            <a:gs pos="83000">
              <a:srgbClr val="92D050"/>
            </a:gs>
            <a:gs pos="100000">
              <a:srgbClr val="92D0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19201" y="1158240"/>
            <a:ext cx="10580914" cy="5699760"/>
          </a:xfrm>
        </p:spPr>
        <p:txBody>
          <a:bodyPr>
            <a:normAutofit fontScale="70000" lnSpcReduction="20000"/>
          </a:bodyPr>
          <a:lstStyle/>
          <a:p>
            <a:pPr marL="109728" indent="0">
              <a:buNone/>
            </a:pPr>
            <a:endParaRPr lang="fa-IR" sz="2800" b="1" dirty="0">
              <a:latin typeface="B Lotus"/>
              <a:cs typeface="+mj-cs"/>
            </a:endParaRPr>
          </a:p>
          <a:p>
            <a:pPr marL="109728" indent="0">
              <a:buNone/>
            </a:pPr>
            <a:r>
              <a:rPr lang="fa-IR" sz="3400" b="1" dirty="0">
                <a:solidFill>
                  <a:srgbClr val="C00000"/>
                </a:solidFill>
                <a:latin typeface="B Lotus"/>
                <a:cs typeface="+mj-cs"/>
              </a:rPr>
              <a:t>نقد مدعا (1) چرایی تخصیص به «آزادی دیگران»</a:t>
            </a:r>
          </a:p>
          <a:p>
            <a:pPr marL="109728" indent="0">
              <a:buNone/>
            </a:pPr>
            <a:endParaRPr lang="fa-IR" sz="2900" b="1" dirty="0">
              <a:latin typeface="B Lotus"/>
              <a:cs typeface="+mj-cs"/>
            </a:endParaRPr>
          </a:p>
          <a:p>
            <a:pPr marL="109728" indent="0">
              <a:buNone/>
            </a:pPr>
            <a:r>
              <a:rPr lang="fa-IR" sz="2900" b="1" dirty="0">
                <a:latin typeface="B Lotus"/>
                <a:cs typeface="+mj-cs"/>
              </a:rPr>
              <a:t>رعایت حق آزادی دیگران را قطعی و الزام‌آور برای همگان می‌دانند. یعنی دیگران در این مورد آزادی ندارند! چرا؟</a:t>
            </a:r>
          </a:p>
          <a:p>
            <a:pPr marL="109728" indent="0">
              <a:buNone/>
            </a:pPr>
            <a:endParaRPr lang="fa-IR" sz="2800" b="1" dirty="0">
              <a:latin typeface="B Lotus"/>
              <a:cs typeface="+mj-cs"/>
            </a:endParaRPr>
          </a:p>
          <a:p>
            <a:pPr marL="109728" indent="0">
              <a:buNone/>
            </a:pPr>
            <a:r>
              <a:rPr lang="fa-IR" sz="2900" b="1" dirty="0">
                <a:solidFill>
                  <a:srgbClr val="C00000"/>
                </a:solidFill>
                <a:latin typeface="B Lotus"/>
                <a:cs typeface="+mj-cs"/>
              </a:rPr>
              <a:t>پاسخها</a:t>
            </a:r>
          </a:p>
          <a:p>
            <a:pPr marL="109728" indent="0">
              <a:buNone/>
            </a:pPr>
            <a:r>
              <a:rPr lang="fa-IR" sz="2800" b="1" dirty="0">
                <a:latin typeface="B Lotus"/>
                <a:cs typeface="+mj-cs"/>
              </a:rPr>
              <a:t>1) (پاسخ راسل) چون اگر به دیگران تجاوز کنم در مجموع ضرر می‌کنم.</a:t>
            </a:r>
          </a:p>
          <a:p>
            <a:pPr marL="109728" indent="0">
              <a:buNone/>
            </a:pPr>
            <a:endParaRPr lang="fa-IR" sz="1600" b="1" dirty="0">
              <a:latin typeface="B Lotus"/>
              <a:cs typeface="+mj-cs"/>
            </a:endParaRPr>
          </a:p>
          <a:p>
            <a:pPr marL="365760" lvl="1" indent="0">
              <a:buNone/>
            </a:pPr>
            <a:r>
              <a:rPr lang="fa-IR" sz="2600" b="1" dirty="0">
                <a:latin typeface="B Lotus"/>
                <a:cs typeface="+mj-cs"/>
              </a:rPr>
              <a:t>نقد: (منطق زور) اگر کسی زورش برسد که تجاوز کند و به وی تجاوز نشود، حق دارد آزادی دیگران را پایمال کند!</a:t>
            </a:r>
          </a:p>
          <a:p>
            <a:pPr marL="109728" indent="0">
              <a:buNone/>
            </a:pPr>
            <a:endParaRPr lang="fa-IR" sz="2800" b="1" dirty="0">
              <a:cs typeface="+mj-cs"/>
            </a:endParaRPr>
          </a:p>
          <a:p>
            <a:pPr marL="109728" indent="0">
              <a:buNone/>
            </a:pPr>
            <a:r>
              <a:rPr lang="fa-IR" sz="2800" b="1" dirty="0">
                <a:cs typeface="+mj-cs"/>
              </a:rPr>
              <a:t>2) چون انسان‌ها با اختیار آفریده شده‌اند، پس حق دارند هرگونه خودشان می‌خواهند مختلف رفتار کنند.</a:t>
            </a:r>
          </a:p>
          <a:p>
            <a:pPr marL="109728" indent="0">
              <a:buNone/>
            </a:pPr>
            <a:endParaRPr lang="fa-IR" sz="1500" b="1" dirty="0">
              <a:cs typeface="+mj-cs"/>
            </a:endParaRPr>
          </a:p>
          <a:p>
            <a:pPr marL="109728" indent="0">
              <a:buNone/>
            </a:pPr>
            <a:r>
              <a:rPr lang="fa-IR" sz="2500" b="1" dirty="0">
                <a:latin typeface="B Lotus"/>
                <a:cs typeface="+mj-cs"/>
              </a:rPr>
              <a:t>    </a:t>
            </a:r>
            <a:r>
              <a:rPr lang="fa-IR" sz="2900" b="1" dirty="0">
                <a:latin typeface="B Lotus"/>
                <a:cs typeface="+mj-cs"/>
              </a:rPr>
              <a:t>نقد: گذر غیرموجه از «هست» (اختیار) به «باید» (حق)</a:t>
            </a:r>
          </a:p>
          <a:p>
            <a:pPr marL="365760" lvl="1" indent="0">
              <a:buNone/>
            </a:pPr>
            <a:r>
              <a:rPr lang="fa-IR" sz="2600" b="1" dirty="0">
                <a:cs typeface="+mj-cs"/>
              </a:rPr>
              <a:t>به فرض انسان‌ها در متن طبیعت آزاد «هستند»، چرا برای این آزادی «حق» دارند؛ یعنی چرا «نباید» کسی متعرض این آزادی‌ِ‌ آنان شود؟ </a:t>
            </a:r>
          </a:p>
          <a:p>
            <a:pPr marL="365760" lvl="1" indent="0">
              <a:buNone/>
            </a:pPr>
            <a:r>
              <a:rPr lang="fa-IR" sz="2600" b="1" dirty="0">
                <a:cs typeface="+mj-cs"/>
              </a:rPr>
              <a:t>مثلا: هرکس می‌تواند (= اختیار دارد) از باب تفریح سیلی‌ای به گوش دیگری بزند، آیا چنین «حق»ی دارد؟!</a:t>
            </a:r>
          </a:p>
          <a:p>
            <a:pPr marL="624078" indent="-514350">
              <a:buAutoNum type="arabicParenR"/>
            </a:pPr>
            <a:endParaRPr lang="fa-IR" sz="2800" b="1" dirty="0">
              <a:latin typeface="B Lotus"/>
              <a:cs typeface="+mj-cs"/>
            </a:endParaRPr>
          </a:p>
          <a:p>
            <a:pPr marL="109728" indent="0">
              <a:buNone/>
            </a:pPr>
            <a:r>
              <a:rPr lang="fa-IR" sz="2800" b="1" dirty="0">
                <a:latin typeface="B Lotus"/>
                <a:cs typeface="+mj-cs"/>
              </a:rPr>
              <a:t>3) چون آنها هم انسان‌اند و انسانیت محترم است.</a:t>
            </a:r>
          </a:p>
          <a:p>
            <a:pPr marL="109728" indent="0">
              <a:buNone/>
            </a:pPr>
            <a:endParaRPr lang="fa-IR" sz="1500" b="1" dirty="0">
              <a:latin typeface="B Lotus"/>
              <a:cs typeface="+mj-cs"/>
            </a:endParaRPr>
          </a:p>
          <a:p>
            <a:pPr lvl="1" algn="r" rtl="1">
              <a:buNone/>
            </a:pPr>
            <a:r>
              <a:rPr lang="fa-IR" sz="2600" b="1" dirty="0">
                <a:latin typeface="B Lotus"/>
                <a:cs typeface="+mj-cs"/>
              </a:rPr>
              <a:t>نقد: انسانیت در گروی چیست؟ </a:t>
            </a:r>
          </a:p>
          <a:p>
            <a:pPr lvl="1" algn="r" rtl="1">
              <a:buNone/>
            </a:pPr>
            <a:r>
              <a:rPr lang="fa-IR" sz="2600" b="1" dirty="0">
                <a:latin typeface="B Lotus"/>
                <a:cs typeface="+mj-cs"/>
              </a:rPr>
              <a:t>پس مساله اصلی همان رعایت انسانیتِ [= کرامت انسانیِ] انسانهاست، نه دلخواه آنها.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27018" y="126592"/>
            <a:ext cx="10972800" cy="1143000"/>
          </a:xfrm>
        </p:spPr>
        <p:txBody>
          <a:bodyPr>
            <a:normAutofit/>
          </a:bodyPr>
          <a:lstStyle/>
          <a:p>
            <a:pPr algn="ctr"/>
            <a:r>
              <a:rPr lang="fa-IR" dirty="0">
                <a:latin typeface="B Lotus"/>
              </a:rPr>
              <a:t>بررسی دیدگاه اول «حق آزادی» (2)</a:t>
            </a:r>
            <a:endParaRPr lang="fa-IR" sz="3600" dirty="0"/>
          </a:p>
        </p:txBody>
      </p:sp>
    </p:spTree>
    <p:extLst>
      <p:ext uri="{BB962C8B-B14F-4D97-AF65-F5344CB8AC3E}">
        <p14:creationId xmlns:p14="http://schemas.microsoft.com/office/powerpoint/2010/main" val="2185911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rgbClr val="92D050"/>
            </a:gs>
            <a:gs pos="83000">
              <a:srgbClr val="92D050"/>
            </a:gs>
            <a:gs pos="100000">
              <a:srgbClr val="92D0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19201" y="1696824"/>
            <a:ext cx="10580914" cy="5161175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fa-IR" sz="2800" b="1" dirty="0">
                <a:solidFill>
                  <a:srgbClr val="C00000"/>
                </a:solidFill>
                <a:latin typeface="B Lotus"/>
              </a:rPr>
              <a:t>نقد مدعا (2) تخصیص‌های دیگر چه توجیهی دارند؟</a:t>
            </a:r>
          </a:p>
          <a:p>
            <a:pPr marL="109728" indent="0">
              <a:buNone/>
            </a:pPr>
            <a:endParaRPr lang="fa-IR" sz="2800" b="1" dirty="0">
              <a:latin typeface="B Lotus"/>
            </a:endParaRPr>
          </a:p>
          <a:p>
            <a:pPr marL="109728" indent="0">
              <a:buNone/>
            </a:pPr>
            <a:r>
              <a:rPr lang="fa-IR" sz="2800" b="1" dirty="0">
                <a:latin typeface="B Lotus"/>
              </a:rPr>
              <a:t>در هنگام درگیری آزادی‌های فردی با عدالت، امنیت، نظم عمومی، رفاه اجتماعی، بهداشت و سلامت عمومی، آیا آزادی فردی مقدم است؟!</a:t>
            </a:r>
          </a:p>
          <a:p>
            <a:pPr marL="109728" indent="0">
              <a:buNone/>
            </a:pPr>
            <a:endParaRPr lang="fa-IR" sz="2800" b="1" dirty="0">
              <a:latin typeface="B Lotus"/>
            </a:endParaRPr>
          </a:p>
          <a:p>
            <a:pPr marL="109728" indent="0">
              <a:buNone/>
            </a:pPr>
            <a:r>
              <a:rPr lang="fa-IR" sz="2800" b="1" dirty="0">
                <a:latin typeface="B Lotus"/>
              </a:rPr>
              <a:t>اگر نه؛ و اگر تزاحم بین اینها معنی‌دار است، پس اصلی مقدم بر اینها در کار است که آن ضابطه اصلی حقوق است. (انسانیت)</a:t>
            </a:r>
          </a:p>
          <a:p>
            <a:pPr marL="109728" indent="0">
              <a:buNone/>
            </a:pPr>
            <a:endParaRPr lang="fa-IR" sz="2800" b="1" dirty="0">
              <a:latin typeface="B Lotus"/>
              <a:cs typeface="+mj-cs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27018" y="126592"/>
            <a:ext cx="10972800" cy="1143000"/>
          </a:xfrm>
        </p:spPr>
        <p:txBody>
          <a:bodyPr>
            <a:normAutofit/>
          </a:bodyPr>
          <a:lstStyle/>
          <a:p>
            <a:pPr algn="ctr"/>
            <a:r>
              <a:rPr lang="fa-IR" dirty="0">
                <a:latin typeface="B Lotus"/>
              </a:rPr>
              <a:t>بررسی دیدگاه اول «حق آزادی» (3)</a:t>
            </a:r>
            <a:endParaRPr lang="fa-IR" sz="3600" dirty="0"/>
          </a:p>
        </p:txBody>
      </p:sp>
    </p:spTree>
    <p:extLst>
      <p:ext uri="{BB962C8B-B14F-4D97-AF65-F5344CB8AC3E}">
        <p14:creationId xmlns:p14="http://schemas.microsoft.com/office/powerpoint/2010/main" val="4043432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rgbClr val="92D050"/>
            </a:gs>
            <a:gs pos="83000">
              <a:srgbClr val="92D050"/>
            </a:gs>
            <a:gs pos="100000">
              <a:srgbClr val="92D0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81200" y="1481328"/>
            <a:ext cx="8229600" cy="5019506"/>
          </a:xfrm>
        </p:spPr>
        <p:txBody>
          <a:bodyPr>
            <a:normAutofit/>
          </a:bodyPr>
          <a:lstStyle/>
          <a:p>
            <a:pPr algn="r" rtl="1"/>
            <a:r>
              <a:rPr lang="fa-IR" b="1" dirty="0">
                <a:cs typeface="B Lotus" pitchFamily="2" charset="-78"/>
              </a:rPr>
              <a:t>انسان است که حق ویژه دارد. </a:t>
            </a:r>
          </a:p>
          <a:p>
            <a:pPr lvl="1" algn="r" rtl="1"/>
            <a:r>
              <a:rPr lang="fa-IR" b="1" dirty="0">
                <a:cs typeface="B Lotus" pitchFamily="2" charset="-78"/>
              </a:rPr>
              <a:t>چرا برای انسان به طور خاص حق قائل می‌شویم؟ </a:t>
            </a:r>
          </a:p>
          <a:p>
            <a:pPr lvl="1" algn="r" rtl="1"/>
            <a:endParaRPr lang="fa-IR" b="1" dirty="0">
              <a:cs typeface="B Lotus" pitchFamily="2" charset="-78"/>
            </a:endParaRPr>
          </a:p>
          <a:p>
            <a:pPr algn="r" rtl="1"/>
            <a:r>
              <a:rPr lang="fa-IR" b="1" dirty="0">
                <a:cs typeface="B Lotus" pitchFamily="2" charset="-78"/>
              </a:rPr>
              <a:t>حق اعتباری‌ای در کار است.</a:t>
            </a:r>
          </a:p>
          <a:p>
            <a:pPr lvl="1" algn="r" rtl="1"/>
            <a:r>
              <a:rPr lang="fa-IR" b="1" dirty="0">
                <a:cs typeface="B Lotus" pitchFamily="2" charset="-78"/>
              </a:rPr>
              <a:t>«حق» چیست که باید به رسمیت شناخته شود؟ و ضابطه حق دانستن حق چیست که بفهمیم کدام قانون درست و مطابق با آنچه حق بوده تنظیم شده است؟ </a:t>
            </a:r>
          </a:p>
          <a:p>
            <a:pPr algn="r" rtl="1">
              <a:buNone/>
            </a:pPr>
            <a:endParaRPr lang="fa-IR" sz="2200" b="1" dirty="0">
              <a:cs typeface="B Lotus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dirty="0"/>
              <a:t>3. بررسی دیدگاه دوم: مبانی بحث از «حقوق بشر»</a:t>
            </a:r>
            <a:endParaRPr lang="en-US" dirty="0"/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4297680" y="2029149"/>
            <a:ext cx="339634" cy="247668"/>
          </a:xfrm>
          <a:prstGeom prst="lef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" name="Left Arrow 4">
            <a:hlinkClick r:id="rId3" action="ppaction://hlinksldjump"/>
          </p:cNvPr>
          <p:cNvSpPr/>
          <p:nvPr/>
        </p:nvSpPr>
        <p:spPr>
          <a:xfrm>
            <a:off x="2233748" y="3635881"/>
            <a:ext cx="339634" cy="247668"/>
          </a:xfrm>
          <a:prstGeom prst="lef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12812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rgbClr val="92D050"/>
            </a:gs>
            <a:gs pos="83000">
              <a:srgbClr val="92D050"/>
            </a:gs>
            <a:gs pos="100000">
              <a:srgbClr val="92D0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666843" y="1481329"/>
            <a:ext cx="9201453" cy="4525963"/>
          </a:xfrm>
        </p:spPr>
        <p:txBody>
          <a:bodyPr>
            <a:noAutofit/>
          </a:bodyPr>
          <a:lstStyle/>
          <a:p>
            <a:pPr algn="just" rtl="1">
              <a:buNone/>
            </a:pPr>
            <a:r>
              <a:rPr lang="fa-IR" sz="2800" b="1" dirty="0">
                <a:cs typeface="+mj-cs"/>
              </a:rPr>
              <a:t>اگر روح الهی را جدی نگیریم، و انسان را </a:t>
            </a:r>
            <a:r>
              <a:rPr lang="fa-IR" sz="2800" b="1" dirty="0">
                <a:solidFill>
                  <a:srgbClr val="C00000"/>
                </a:solidFill>
                <a:cs typeface="+mj-cs"/>
              </a:rPr>
              <a:t>فقط</a:t>
            </a:r>
            <a:r>
              <a:rPr lang="fa-IR" sz="2800" b="1" dirty="0">
                <a:cs typeface="+mj-cs"/>
              </a:rPr>
              <a:t> محصول تکامل داروینی ببینیم،</a:t>
            </a:r>
          </a:p>
          <a:p>
            <a:pPr algn="just" rtl="1">
              <a:buNone/>
            </a:pPr>
            <a:r>
              <a:rPr lang="fa-IR" sz="2800" b="1" dirty="0">
                <a:solidFill>
                  <a:srgbClr val="C00000"/>
                </a:solidFill>
                <a:cs typeface="+mj-cs"/>
              </a:rPr>
              <a:t>ارزشمندی</a:t>
            </a:r>
            <a:r>
              <a:rPr lang="fa-IR" sz="2800" b="1" dirty="0">
                <a:cs typeface="+mj-cs"/>
              </a:rPr>
              <a:t> خاصی برای انسان نمی‌توان پذیرفت؛</a:t>
            </a:r>
          </a:p>
          <a:p>
            <a:pPr algn="just" rtl="1">
              <a:buNone/>
            </a:pPr>
            <a:r>
              <a:rPr lang="fa-IR" sz="2800" b="1" dirty="0">
                <a:cs typeface="+mj-cs"/>
              </a:rPr>
              <a:t>و از «</a:t>
            </a:r>
            <a:r>
              <a:rPr lang="fa-IR" sz="2800" b="1" dirty="0">
                <a:solidFill>
                  <a:srgbClr val="C00000"/>
                </a:solidFill>
                <a:cs typeface="+mj-cs"/>
              </a:rPr>
              <a:t>حقوق بشر</a:t>
            </a:r>
            <a:r>
              <a:rPr lang="fa-IR" sz="2800" b="1" dirty="0">
                <a:cs typeface="+mj-cs"/>
              </a:rPr>
              <a:t>» نمی‌توان دم زد.</a:t>
            </a:r>
          </a:p>
          <a:p>
            <a:pPr algn="just" rtl="1">
              <a:buNone/>
            </a:pPr>
            <a:endParaRPr lang="fa-IR" sz="2800" b="1" dirty="0">
              <a:solidFill>
                <a:schemeClr val="accent3">
                  <a:lumMod val="75000"/>
                </a:schemeClr>
              </a:solidFill>
              <a:cs typeface="+mj-cs"/>
            </a:endParaRPr>
          </a:p>
          <a:p>
            <a:pPr algn="just" rtl="1">
              <a:buNone/>
            </a:pPr>
            <a:r>
              <a:rPr lang="fa-IR" sz="2800" b="1" dirty="0">
                <a:cs typeface="+mj-cs"/>
              </a:rPr>
              <a:t>فهم ابلیس از انسان (صرفاً داروینی دیدن انسان و انکار ارزشمندی او)</a:t>
            </a:r>
          </a:p>
          <a:p>
            <a:pPr algn="just" rtl="1">
              <a:buNone/>
            </a:pPr>
            <a:r>
              <a:rPr lang="fa-IR" sz="2800" b="1" dirty="0">
                <a:cs typeface="+mj-cs"/>
              </a:rPr>
              <a:t>وَ لَقَدْ خَلَقْنَا الْإِنْسانَ </a:t>
            </a:r>
            <a:r>
              <a:rPr lang="fa-IR" sz="2800" b="1" dirty="0">
                <a:solidFill>
                  <a:schemeClr val="accent2">
                    <a:lumMod val="75000"/>
                  </a:schemeClr>
                </a:solidFill>
                <a:cs typeface="+mj-cs"/>
              </a:rPr>
              <a:t>مِنْ صَلْصالٍ مِنْ حَمَإٍ مَسْنُونٍ </a:t>
            </a:r>
            <a:r>
              <a:rPr lang="fa-IR" sz="2800" b="1" dirty="0">
                <a:cs typeface="+mj-cs"/>
              </a:rPr>
              <a:t>(26) ...</a:t>
            </a:r>
          </a:p>
          <a:p>
            <a:pPr algn="just" rtl="1">
              <a:buNone/>
            </a:pPr>
            <a:r>
              <a:rPr lang="fa-IR" sz="2800" b="1" dirty="0">
                <a:cs typeface="+mj-cs"/>
              </a:rPr>
              <a:t>وَ إِذْ قالَ رَبُّكَ لِلْمَلائِكَةِ إِنِّي خالِقٌ بَشَراً </a:t>
            </a:r>
            <a:r>
              <a:rPr lang="fa-IR" sz="2800" b="1" dirty="0">
                <a:solidFill>
                  <a:schemeClr val="accent2">
                    <a:lumMod val="75000"/>
                  </a:schemeClr>
                </a:solidFill>
                <a:cs typeface="+mj-cs"/>
              </a:rPr>
              <a:t>مِنْ صَلْصالٍ مِنْ حَمَإٍ مَسْنُونٍ </a:t>
            </a:r>
            <a:r>
              <a:rPr lang="fa-IR" sz="2800" b="1" dirty="0">
                <a:cs typeface="+mj-cs"/>
              </a:rPr>
              <a:t>(28)</a:t>
            </a:r>
          </a:p>
          <a:p>
            <a:pPr algn="just" rtl="1">
              <a:buNone/>
            </a:pPr>
            <a:r>
              <a:rPr lang="fa-IR" sz="2800" b="1" dirty="0">
                <a:solidFill>
                  <a:srgbClr val="0070C0"/>
                </a:solidFill>
                <a:cs typeface="+mj-cs"/>
              </a:rPr>
              <a:t>فَإِذا سَوَّيْتُهُ وَ نَفَخْتُ فيهِ مِنْ رُوحي</a:t>
            </a:r>
            <a:r>
              <a:rPr lang="fa-IR" sz="2800" b="1" dirty="0">
                <a:cs typeface="+mj-cs"/>
              </a:rPr>
              <a:t>‏ </a:t>
            </a:r>
            <a:r>
              <a:rPr lang="fa-IR" sz="2800" b="1" dirty="0">
                <a:solidFill>
                  <a:srgbClr val="00B050"/>
                </a:solidFill>
                <a:cs typeface="+mj-cs"/>
              </a:rPr>
              <a:t>فَقَعُوا لَهُ ساجِدينَ </a:t>
            </a:r>
            <a:r>
              <a:rPr lang="fa-IR" sz="2800" b="1" dirty="0">
                <a:cs typeface="+mj-cs"/>
              </a:rPr>
              <a:t>(29) ...</a:t>
            </a:r>
          </a:p>
          <a:p>
            <a:pPr algn="just" rtl="1">
              <a:buNone/>
            </a:pPr>
            <a:r>
              <a:rPr lang="fa-IR" sz="2800" b="1" dirty="0">
                <a:cs typeface="+mj-cs"/>
              </a:rPr>
              <a:t>قالَ </a:t>
            </a:r>
            <a:r>
              <a:rPr lang="fa-IR" sz="2800" b="1" dirty="0">
                <a:solidFill>
                  <a:srgbClr val="00B050"/>
                </a:solidFill>
                <a:cs typeface="+mj-cs"/>
              </a:rPr>
              <a:t>لَمْ أَكُنْ لِأَسْجُدَ </a:t>
            </a:r>
            <a:r>
              <a:rPr lang="fa-IR" sz="2800" b="1" dirty="0">
                <a:cs typeface="+mj-cs"/>
              </a:rPr>
              <a:t>لِبَشَرٍ خَلَقْتَهُ </a:t>
            </a:r>
            <a:r>
              <a:rPr lang="fa-IR" sz="2800" b="1" dirty="0">
                <a:solidFill>
                  <a:schemeClr val="accent2">
                    <a:lumMod val="75000"/>
                  </a:schemeClr>
                </a:solidFill>
                <a:cs typeface="+mj-cs"/>
              </a:rPr>
              <a:t>مِنْ صَلْصالٍ مِنْ حَمَإٍ مَسْنُونٍ </a:t>
            </a:r>
            <a:r>
              <a:rPr lang="fa-IR" sz="2800" b="1" dirty="0">
                <a:cs typeface="+mj-cs"/>
              </a:rPr>
              <a:t>(33)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/>
              <a:t>ارزش انسان (مایه تمایز انسان که او را ذی‌حق می‌کند)</a:t>
            </a:r>
            <a:endParaRPr lang="en-US" dirty="0"/>
          </a:p>
        </p:txBody>
      </p:sp>
      <p:sp>
        <p:nvSpPr>
          <p:cNvPr id="4" name="Striped Right Arrow 3">
            <a:hlinkClick r:id="rId2" action="ppaction://hlinksldjump"/>
          </p:cNvPr>
          <p:cNvSpPr/>
          <p:nvPr/>
        </p:nvSpPr>
        <p:spPr>
          <a:xfrm>
            <a:off x="11093196" y="6007292"/>
            <a:ext cx="489204" cy="484632"/>
          </a:xfrm>
          <a:prstGeom prst="striped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62279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3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3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3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3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rgbClr val="92D050"/>
            </a:gs>
            <a:gs pos="83000">
              <a:srgbClr val="92D050"/>
            </a:gs>
            <a:gs pos="100000">
              <a:srgbClr val="92D0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2847" y="1417638"/>
            <a:ext cx="11390810" cy="5139916"/>
          </a:xfrm>
        </p:spPr>
        <p:txBody>
          <a:bodyPr>
            <a:normAutofit fontScale="85000" lnSpcReduction="10000"/>
          </a:bodyPr>
          <a:lstStyle/>
          <a:p>
            <a:pPr marL="109728" indent="0">
              <a:lnSpc>
                <a:spcPct val="120000"/>
              </a:lnSpc>
              <a:buNone/>
            </a:pPr>
            <a:r>
              <a:rPr lang="fa-IR" sz="2400" b="1" dirty="0">
                <a:cs typeface="+mj-cs"/>
              </a:rPr>
              <a:t>انسان چون روح الهی دارد و با خدا پیمان بسته، «حق» خلیفة‌اللهی به او داده شده است؛ </a:t>
            </a:r>
            <a:r>
              <a:rPr lang="fa-IR" sz="2400" b="1" dirty="0"/>
              <a:t>(حق انسانیت)</a:t>
            </a:r>
          </a:p>
          <a:p>
            <a:pPr marL="109728" indent="0" algn="ctr">
              <a:lnSpc>
                <a:spcPct val="120000"/>
              </a:lnSpc>
              <a:buNone/>
            </a:pPr>
            <a:r>
              <a:rPr lang="fa-IR" sz="2400" b="1" dirty="0">
                <a:cs typeface="+mj-cs"/>
              </a:rPr>
              <a:t>اقتضای این حق او عیناً وظیفه اوست.</a:t>
            </a:r>
            <a:r>
              <a:rPr lang="fa-IR" sz="2400" b="1" dirty="0"/>
              <a:t> 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fa-IR" sz="2100" b="1" dirty="0">
                <a:cs typeface="+mj-cs"/>
              </a:rPr>
              <a:t>(در این نگاه حق و تکلیف در مقابل هم نیست، بلکه تکلیف دقیقا ناشی از حق است: چون حق رسیدن به سعادت مطلق را دارم چنین تکالیفی دارم)</a:t>
            </a:r>
          </a:p>
          <a:p>
            <a:pPr marL="109728" indent="0" algn="r" rtl="1">
              <a:lnSpc>
                <a:spcPct val="120000"/>
              </a:lnSpc>
              <a:buNone/>
            </a:pPr>
            <a:r>
              <a:rPr lang="fa-IR" sz="2400" b="1" dirty="0">
                <a:cs typeface="+mj-cs"/>
              </a:rPr>
              <a:t> پس در درجه اول در پیشگاه خدا مسئول است؛ لذا در پیشگاه خود، دیگران، عالم طبیعت هم مسئول است </a:t>
            </a:r>
            <a:r>
              <a:rPr lang="fa-IR" sz="1900" b="1" dirty="0">
                <a:cs typeface="+mj-cs"/>
              </a:rPr>
              <a:t>(رساله حقوق امام سجاد)</a:t>
            </a:r>
            <a:endParaRPr lang="fa-IR" sz="2800" b="1" dirty="0">
              <a:cs typeface="+mj-cs"/>
            </a:endParaRPr>
          </a:p>
          <a:p>
            <a:pPr marL="109728" indent="0" algn="r" rtl="1">
              <a:lnSpc>
                <a:spcPct val="120000"/>
              </a:lnSpc>
              <a:buNone/>
            </a:pPr>
            <a:r>
              <a:rPr lang="fa-IR" sz="2400" b="1" dirty="0">
                <a:solidFill>
                  <a:srgbClr val="C00000"/>
                </a:solidFill>
                <a:cs typeface="+mj-cs"/>
              </a:rPr>
              <a:t>ثمره مهم:</a:t>
            </a:r>
          </a:p>
          <a:p>
            <a:pPr marL="109728" indent="0" algn="r" rtl="1">
              <a:lnSpc>
                <a:spcPct val="120000"/>
              </a:lnSpc>
              <a:buNone/>
            </a:pPr>
            <a:r>
              <a:rPr lang="fa-IR" sz="2400" b="1" dirty="0">
                <a:cs typeface="+mj-cs"/>
              </a:rPr>
              <a:t>قوانین شریعت الهی، فقط ناظر به الزام بیرونی نیست؛ بلکه قوانینی است با الزامات درونی و بیرونی برای رشد همه‌جانبه‌ی انسان.</a:t>
            </a:r>
          </a:p>
          <a:p>
            <a:pPr marL="109728" indent="0" algn="r" rtl="1">
              <a:lnSpc>
                <a:spcPct val="120000"/>
              </a:lnSpc>
              <a:buNone/>
            </a:pPr>
            <a:endParaRPr lang="fa-IR" sz="2400" b="1" dirty="0">
              <a:cs typeface="+mj-cs"/>
            </a:endParaRPr>
          </a:p>
          <a:p>
            <a:pPr marL="109728" indent="0" rtl="1">
              <a:lnSpc>
                <a:spcPct val="120000"/>
              </a:lnSpc>
              <a:buNone/>
            </a:pPr>
            <a:r>
              <a:rPr lang="fa-IR" sz="2400" b="1" dirty="0">
                <a:solidFill>
                  <a:srgbClr val="C00000"/>
                </a:solidFill>
                <a:cs typeface="+mj-cs"/>
              </a:rPr>
              <a:t>یادآوری: در منطق اومانیسم</a:t>
            </a:r>
          </a:p>
          <a:p>
            <a:pPr marL="109728" indent="0" algn="r" rtl="1">
              <a:lnSpc>
                <a:spcPct val="120000"/>
              </a:lnSpc>
              <a:buNone/>
            </a:pPr>
            <a:r>
              <a:rPr lang="fa-IR" sz="2400" b="1" dirty="0">
                <a:cs typeface="+mj-cs"/>
              </a:rPr>
              <a:t>انسان کرامت ویژه و برتری ندارد، جز برتری داروینی؛ که توان زندگی اجتماعی مبتنی بر قرارداد پیدا کرده؛ پس قوانین صرفاً تابع قراردادهای بین افراد است؛ و لاغیر. (حق آزادی و قانون دموکراسی)</a:t>
            </a:r>
          </a:p>
          <a:p>
            <a:pPr marL="109728" indent="0" algn="r" rtl="1">
              <a:lnSpc>
                <a:spcPct val="120000"/>
              </a:lnSpc>
              <a:buNone/>
            </a:pPr>
            <a:r>
              <a:rPr lang="fa-IR" sz="2400" b="1" dirty="0">
                <a:solidFill>
                  <a:srgbClr val="C00000"/>
                </a:solidFill>
                <a:cs typeface="+mj-cs"/>
              </a:rPr>
              <a:t>اشکال مهم: </a:t>
            </a:r>
          </a:p>
          <a:p>
            <a:pPr marL="109728" indent="0" algn="r" rtl="1">
              <a:lnSpc>
                <a:spcPct val="120000"/>
              </a:lnSpc>
              <a:buNone/>
            </a:pPr>
            <a:r>
              <a:rPr lang="fa-IR" sz="2400" b="1" dirty="0">
                <a:cs typeface="+mj-cs"/>
              </a:rPr>
              <a:t>1. ژن برترها حق بیشتری دارند، پس در تدوین قانون تبعیض‌آمیز مجازند (استعمار)</a:t>
            </a:r>
          </a:p>
          <a:p>
            <a:pPr marL="109728" indent="0" algn="r" rtl="1">
              <a:lnSpc>
                <a:spcPct val="120000"/>
              </a:lnSpc>
              <a:buNone/>
            </a:pPr>
            <a:r>
              <a:rPr lang="fa-IR" sz="2400" b="1" dirty="0">
                <a:cs typeface="+mj-cs"/>
              </a:rPr>
              <a:t>2. هرجا بتوان بر قرارداد فائق شد (با تبلیغات و فریبکاری، زور، یا ...) حق و قانون عوض می‌شود.</a:t>
            </a:r>
            <a:endParaRPr lang="fa-IR" dirty="0">
              <a:cs typeface="+mj-cs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/>
              <a:t>مبنای حق و قانون در منطق خداباور</a:t>
            </a:r>
          </a:p>
        </p:txBody>
      </p:sp>
    </p:spTree>
    <p:extLst>
      <p:ext uri="{BB962C8B-B14F-4D97-AF65-F5344CB8AC3E}">
        <p14:creationId xmlns:p14="http://schemas.microsoft.com/office/powerpoint/2010/main" val="295792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1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1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1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1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1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1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1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1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1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1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7051" y="1293222"/>
            <a:ext cx="11530149" cy="5494439"/>
          </a:xfrm>
        </p:spPr>
        <p:txBody>
          <a:bodyPr>
            <a:normAutofit fontScale="85000" lnSpcReduction="20000"/>
          </a:bodyPr>
          <a:lstStyle/>
          <a:p>
            <a:pPr marL="109728" indent="0">
              <a:lnSpc>
                <a:spcPct val="170000"/>
              </a:lnSpc>
              <a:buNone/>
            </a:pPr>
            <a:r>
              <a:rPr lang="fa-IR" b="1" dirty="0"/>
              <a:t>الف. اسلام برای هدایت انسانها آمده است. </a:t>
            </a:r>
            <a:r>
              <a:rPr lang="fa-IR" sz="2400" b="1" dirty="0"/>
              <a:t>(مسلمانان (جامعه اسلامی) به حقانیت این امر باور دارند)</a:t>
            </a:r>
            <a:endParaRPr lang="fa-IR" b="1" dirty="0"/>
          </a:p>
          <a:p>
            <a:pPr marL="109728" indent="0">
              <a:lnSpc>
                <a:spcPct val="170000"/>
              </a:lnSpc>
              <a:buNone/>
            </a:pPr>
            <a:r>
              <a:rPr lang="fa-IR" b="1" dirty="0"/>
              <a:t>ب. هدایتی که با سخن انجام می‌شود عمدتاً از طریق بیان «قوانین زندگی» است. </a:t>
            </a:r>
            <a:r>
              <a:rPr lang="fa-IR" sz="2000" b="1" dirty="0"/>
              <a:t>(اعتبارات لازم برای رسیدن به مطلوب)</a:t>
            </a:r>
            <a:endParaRPr lang="fa-IR" b="1" dirty="0"/>
          </a:p>
          <a:p>
            <a:pPr marL="109728" indent="0">
              <a:lnSpc>
                <a:spcPct val="170000"/>
              </a:lnSpc>
              <a:buNone/>
            </a:pPr>
            <a:r>
              <a:rPr lang="fa-IR" b="1" dirty="0"/>
              <a:t>ج. قانونی می‌تواند قانون رسمی شود که امکان الزام اجتماعی و پیگیری حقوقی داشته باشد.</a:t>
            </a:r>
          </a:p>
          <a:p>
            <a:pPr marL="109728" indent="0">
              <a:buNone/>
            </a:pPr>
            <a:endParaRPr lang="fa-IR" b="1" dirty="0"/>
          </a:p>
          <a:p>
            <a:pPr marL="109728" indent="0">
              <a:buNone/>
            </a:pPr>
            <a:r>
              <a:rPr lang="fa-IR" b="1" dirty="0">
                <a:solidFill>
                  <a:srgbClr val="C00000"/>
                </a:solidFill>
              </a:rPr>
              <a:t>نتیجه 1) </a:t>
            </a:r>
            <a:r>
              <a:rPr lang="fa-IR" b="1" dirty="0">
                <a:solidFill>
                  <a:schemeClr val="accent6"/>
                </a:solidFill>
              </a:rPr>
              <a:t>هر قانونی از قوانین شرعی اسلام که امکان الزام اجتماعی و پیگیری حقوقی داشته باشد، می‌تواند جزء قوانین حقوقی جامعه اسلامی قرار گیرد.</a:t>
            </a:r>
          </a:p>
          <a:p>
            <a:pPr marL="109728" indent="0">
              <a:buNone/>
            </a:pPr>
            <a:endParaRPr lang="fa-IR" b="1" dirty="0"/>
          </a:p>
          <a:p>
            <a:pPr marL="109728" indent="0">
              <a:buNone/>
            </a:pPr>
            <a:r>
              <a:rPr lang="fa-IR" b="1" dirty="0"/>
              <a:t> د. حجاب شرعی، قانونی است که امکان الزام اجتماعی و پیگیری حقوقی دارد.</a:t>
            </a:r>
          </a:p>
          <a:p>
            <a:pPr marL="109728" indent="0">
              <a:buNone/>
            </a:pPr>
            <a:endParaRPr lang="fa-IR" b="1" dirty="0">
              <a:solidFill>
                <a:srgbClr val="C00000"/>
              </a:solidFill>
            </a:endParaRPr>
          </a:p>
          <a:p>
            <a:pPr marL="109728" indent="0">
              <a:buNone/>
            </a:pPr>
            <a:r>
              <a:rPr lang="fa-IR" b="1" dirty="0">
                <a:solidFill>
                  <a:srgbClr val="C00000"/>
                </a:solidFill>
              </a:rPr>
              <a:t>نتیجه 2) </a:t>
            </a:r>
            <a:r>
              <a:rPr lang="fa-IR" b="1" dirty="0">
                <a:solidFill>
                  <a:schemeClr val="accent6"/>
                </a:solidFill>
              </a:rPr>
              <a:t>حجاب شرعی می‌تواند جزء قوانین حقوقی در جامعه اسلامی قرار گیرد.</a:t>
            </a:r>
          </a:p>
          <a:p>
            <a:pPr marL="109728" indent="0">
              <a:buNone/>
            </a:pPr>
            <a:endParaRPr lang="fa-IR" b="1" dirty="0"/>
          </a:p>
          <a:p>
            <a:pPr marL="109728" indent="0">
              <a:buNone/>
            </a:pPr>
            <a:r>
              <a:rPr lang="fa-IR" b="1" dirty="0"/>
              <a:t>ه. مساله حجاب به دلایلی که مطرح شد (ابعاد هویتی تمدنی) موضوعیت خاص پیدا کرده، پس نمی‌توانیم آن را رها کنیم.</a:t>
            </a:r>
          </a:p>
          <a:p>
            <a:pPr marL="109728" indent="0">
              <a:buNone/>
            </a:pPr>
            <a:endParaRPr lang="fa-IR" b="1" dirty="0"/>
          </a:p>
          <a:p>
            <a:pPr marL="109728" indent="0">
              <a:buNone/>
            </a:pPr>
            <a:r>
              <a:rPr lang="fa-IR" b="1" dirty="0">
                <a:solidFill>
                  <a:srgbClr val="FF0000"/>
                </a:solidFill>
              </a:rPr>
              <a:t>نتیجه ۳) </a:t>
            </a:r>
            <a:r>
              <a:rPr lang="fa-IR" b="1" dirty="0">
                <a:solidFill>
                  <a:schemeClr val="accent6"/>
                </a:solidFill>
              </a:rPr>
              <a:t>حجاب شرعی لازم است جزء قوانین حقوقی در جامعه اسلامی قرار گیرد.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018585"/>
          </a:xfrm>
        </p:spPr>
        <p:txBody>
          <a:bodyPr/>
          <a:lstStyle/>
          <a:p>
            <a:pPr algn="ctr"/>
            <a:r>
              <a:rPr lang="fa-IR" dirty="0"/>
              <a:t>تبدیل به قانون شدن حکم حجاب در جامعه اسلامی (دلیل)</a:t>
            </a:r>
          </a:p>
        </p:txBody>
      </p:sp>
    </p:spTree>
    <p:extLst>
      <p:ext uri="{BB962C8B-B14F-4D97-AF65-F5344CB8AC3E}">
        <p14:creationId xmlns:p14="http://schemas.microsoft.com/office/powerpoint/2010/main" val="815738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7051" y="1022556"/>
            <a:ext cx="11834949" cy="5765106"/>
          </a:xfrm>
          <a:pattFill prst="pct50">
            <a:fgClr>
              <a:schemeClr val="accent1"/>
            </a:fgClr>
            <a:bgClr>
              <a:schemeClr val="bg1"/>
            </a:bgClr>
          </a:pattFill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fa-IR" sz="2000" b="1" dirty="0">
                <a:solidFill>
                  <a:srgbClr val="FF0000"/>
                </a:solidFill>
              </a:rPr>
              <a:t>مهمترین قانون اساسی دین برای مقام اجرای احکام:‌ </a:t>
            </a:r>
          </a:p>
          <a:p>
            <a:pPr marL="109728" indent="0">
              <a:buNone/>
            </a:pPr>
            <a:r>
              <a:rPr lang="fa-IR" sz="2400" b="1" dirty="0"/>
              <a:t>(۱) حفظ [= بقا و استمرار] نظم [اجتماعیِ جامعه اسلامی] و پرهیز از اختلال نظام است.</a:t>
            </a:r>
          </a:p>
          <a:p>
            <a:pPr marL="109728" indent="0">
              <a:buNone/>
            </a:pPr>
            <a:r>
              <a:rPr lang="fa-IR" sz="1800" b="1" dirty="0"/>
              <a:t>دلیل: لَقَدْ أَرْسَلْنا رُسُلَنا بِالْبَيِّناتِ وَ أَنْزَلْنا مَعَهُمُ الْكِتابَ وَ الْميزانَ لِيَقُومَ النَّاسُ بِالْقِسْطِ (حدید/۲۵) [هدف اصلی دین اقامه قسط توسط خود مردم است و قسط و عدل، گذاشتن هر چیزی در جای خود است که همان نظم امور است: أُوصِيكُمَا وَ ...وَ مَنْ بَلَغَهُ كِتَابِي بِتَقْوَى اللَّهِ وَ نَظْمِ أَمْرِكُم؛ نهج‌البلاغه، نامه۴۷‏]</a:t>
            </a:r>
          </a:p>
          <a:p>
            <a:pPr marL="109728" indent="0">
              <a:buNone/>
            </a:pPr>
            <a:endParaRPr lang="fa-IR" sz="1800" b="1" dirty="0"/>
          </a:p>
          <a:p>
            <a:pPr marL="109728" indent="0">
              <a:buNone/>
            </a:pPr>
            <a:r>
              <a:rPr lang="fa-IR" sz="2000" b="1" dirty="0">
                <a:solidFill>
                  <a:srgbClr val="FF0000"/>
                </a:solidFill>
              </a:rPr>
              <a:t>دو مورد دیگر از قوانین اساسی‌ای که می‌توان آنها را از لوازم اصلی قانون فوق دانست:</a:t>
            </a:r>
          </a:p>
          <a:p>
            <a:pPr marL="109728" indent="0">
              <a:buNone/>
            </a:pPr>
            <a:r>
              <a:rPr lang="fa-IR" sz="2400" b="1" dirty="0"/>
              <a:t>(۲) سهله و سمحه بودن شریعت: مخاطب اگر به تکلف بیفتد و نظام زندگی‌اش مختل شود شریعت را رها خواهد کرد. </a:t>
            </a:r>
          </a:p>
          <a:p>
            <a:pPr marL="109728" indent="0">
              <a:buNone/>
            </a:pPr>
            <a:r>
              <a:rPr lang="fa-IR" sz="2000" b="1" dirty="0"/>
              <a:t>دلیل: یُريدُ اللَّهُ بِكُمُ الْيُسْرَ وَ لا يُريدُ بِكُمُ الْعُسْرَ وَ لِتُكْمِلُوا الْعِدَّةَ (بقره/۱۸۵)؛ ما جَعَلَ عَلَيْكُمْ فِي الدِّينِ مِنْ حَرَجٍ (حج/۷۸)؛ لا يُكَلِّفُ اللَّهُ نَفْساً إِلاَّ وُسْعَها (بقره/۲۸۶) و ... رسول الله ص: بَعَثَنِي بِالْحَنِيفِيَّةِ السَّهْلَةِ السَّمْحَة (کافی، ج۵، ص۴۹۴)</a:t>
            </a:r>
          </a:p>
          <a:p>
            <a:pPr marL="109728" indent="0">
              <a:buNone/>
            </a:pPr>
            <a:endParaRPr lang="fa-IR" sz="2000" b="1" dirty="0"/>
          </a:p>
          <a:p>
            <a:pPr marL="109728" indent="0">
              <a:buNone/>
            </a:pPr>
            <a:r>
              <a:rPr lang="fa-IR" sz="2400" b="1" dirty="0"/>
              <a:t>(۳) شارع احکام و شعائر خود را همراه با تعظیم شعائر ارائه کرده است؛ تا همین بقای آنها را تضمین کند: </a:t>
            </a:r>
          </a:p>
          <a:p>
            <a:pPr marL="109728" indent="0">
              <a:buNone/>
            </a:pPr>
            <a:r>
              <a:rPr lang="fa-IR" sz="2000" b="1" dirty="0"/>
              <a:t>دلیل: ذلِكَ وَ مَنْ يُعَظِّمْ شَعائِرَ اللَّهِ فَإِنَّها مِنْ تَقْوَى الْقُلُوبِ (حج/32)؛ ذلِكَ وَ مَنْ يُعَظِّمْ حُرُماتِ اللَّهِ فَهُوَ خَيْرٌ لَهُ عِنْدَ رَبِّهِ (حج/30)؛ يا أَيُّهَا الَّذينَ آمَنُوا لا تُحِلُّوا شَعائِرَ اللَّه‏ (مائده/۲)؛ و ...</a:t>
            </a:r>
          </a:p>
          <a:p>
            <a:pPr marL="109728" indent="0" algn="ctr">
              <a:buNone/>
            </a:pPr>
            <a:r>
              <a:rPr lang="fa-IR" sz="2400" b="1" dirty="0">
                <a:solidFill>
                  <a:srgbClr val="C00000"/>
                </a:solidFill>
              </a:rPr>
              <a:t>لذا باید تعظیم شعائر در مقام اجرا جدی گرفته شود: مقام اجرا و ترویج احکام در جامعه به نحوی باشد که افراد نسبت به اجرای آن جهت‌گیری ذهنی مثبت و همراه با قداست داشته باشند از این رو، هر نوع پیاده کردن احکام شریعت که عملا خلاف جهت‌گیری تعظیم شعائر باشد مسیری ناصواب و خلاف مطلوب شارع است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018585"/>
          </a:xfrm>
        </p:spPr>
        <p:txBody>
          <a:bodyPr/>
          <a:lstStyle/>
          <a:p>
            <a:pPr algn="ctr"/>
            <a:r>
              <a:rPr lang="fa-IR" dirty="0"/>
              <a:t>تبصره: مبنای دین برای مقام اجرای احکام شریعت </a:t>
            </a:r>
          </a:p>
        </p:txBody>
      </p:sp>
    </p:spTree>
    <p:extLst>
      <p:ext uri="{BB962C8B-B14F-4D97-AF65-F5344CB8AC3E}">
        <p14:creationId xmlns:p14="http://schemas.microsoft.com/office/powerpoint/2010/main" val="2069862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1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1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1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1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1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1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1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1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8155" y="1293223"/>
            <a:ext cx="11779045" cy="5368834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fa-IR" sz="2600" b="1" dirty="0"/>
              <a:t>قانون حجاب، در درجه اول، از جنس قوانین مدنی است، تا قوانین کیفری. (اقتضای قانون، لزوما اجبار نیست)</a:t>
            </a:r>
          </a:p>
          <a:p>
            <a:pPr marL="109728" indent="0">
              <a:buNone/>
            </a:pPr>
            <a:r>
              <a:rPr lang="fa-IR" sz="2600" b="1" dirty="0"/>
              <a:t>پس:</a:t>
            </a:r>
          </a:p>
          <a:p>
            <a:pPr marL="624078" indent="-514350">
              <a:buAutoNum type="arabicParenR"/>
            </a:pPr>
            <a:r>
              <a:rPr lang="fa-IR" sz="2600" b="1" dirty="0"/>
              <a:t>اجرای آن عموما باید به شیوه‌های نرم باشد و فقط در موارد خاص، شیوه‌های سخت مجاز می‌شود. محور ترویج آن از طریق قبول مسئولیت مدنی توسط آحاد جامعه است، نه ورود نیروی انتظامی و برخوردهای از بالا به پایین. </a:t>
            </a:r>
          </a:p>
          <a:p>
            <a:pPr marL="624078" indent="-514350">
              <a:buAutoNum type="arabicParenR"/>
            </a:pPr>
            <a:r>
              <a:rPr lang="fa-IR" sz="2600" b="1" dirty="0"/>
              <a:t>شیوه‌های نرم فقط سلبی نیست، بلکه ابعاد ایجابی فراوانی باید لحاظ شود (مثال قانونگذاری در مهار تورم).</a:t>
            </a:r>
          </a:p>
          <a:p>
            <a:pPr marL="624078" indent="-514350">
              <a:buAutoNum type="arabicParenR"/>
            </a:pPr>
            <a:r>
              <a:rPr lang="fa-IR" sz="2600" b="1" dirty="0"/>
              <a:t>ضرورت </a:t>
            </a:r>
            <a:r>
              <a:rPr lang="fa-IR" sz="2600" b="1"/>
              <a:t>فهم </a:t>
            </a:r>
            <a:r>
              <a:rPr lang="en-US" sz="2600" b="1"/>
              <a:t>nation-state</a:t>
            </a:r>
            <a:r>
              <a:rPr lang="fa-IR" sz="2600" b="1" dirty="0"/>
              <a:t> و اقتضاءات آن در عرصه قوانین مدنی</a:t>
            </a:r>
          </a:p>
          <a:p>
            <a:pPr marL="109728" indent="0">
              <a:buNone/>
            </a:pPr>
            <a:r>
              <a:rPr lang="fa-IR" sz="2600" b="1" dirty="0"/>
              <a:t>معنای جدیدی از حقوق مدنی: مداخله حکومت (</a:t>
            </a:r>
            <a:r>
              <a:rPr lang="en-US" sz="2600" b="1" dirty="0"/>
              <a:t>state</a:t>
            </a:r>
            <a:r>
              <a:rPr lang="fa-IR" sz="2600" b="1" dirty="0"/>
              <a:t>) در همه عرصه‌های زندگی (این گونه نیست که حکومت بتواند پای خود را کنار بکشد؛ لذاست که در همه حکومتها انواع قوانین برای پوشش دارند)</a:t>
            </a:r>
          </a:p>
          <a:p>
            <a:pPr marL="624078" indent="-514350">
              <a:lnSpc>
                <a:spcPct val="170000"/>
              </a:lnSpc>
              <a:buAutoNum type="arabicParenR"/>
            </a:pPr>
            <a:endParaRPr lang="fa-IR" sz="2600" b="1" dirty="0"/>
          </a:p>
          <a:p>
            <a:pPr marL="624078" indent="-514350">
              <a:lnSpc>
                <a:spcPct val="170000"/>
              </a:lnSpc>
              <a:buAutoNum type="arabicParenR"/>
            </a:pPr>
            <a:endParaRPr lang="fa-IR" sz="26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018585"/>
          </a:xfrm>
        </p:spPr>
        <p:txBody>
          <a:bodyPr/>
          <a:lstStyle/>
          <a:p>
            <a:pPr algn="ctr"/>
            <a:r>
              <a:rPr lang="fa-IR" dirty="0"/>
              <a:t>تبدیل به قانون شدن حکم حجاب در جامعه اسلامی (اقتضاءات)</a:t>
            </a:r>
          </a:p>
        </p:txBody>
      </p:sp>
    </p:spTree>
    <p:extLst>
      <p:ext uri="{BB962C8B-B14F-4D97-AF65-F5344CB8AC3E}">
        <p14:creationId xmlns:p14="http://schemas.microsoft.com/office/powerpoint/2010/main" val="24309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5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5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5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5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50"/>
                            </p:stCondLst>
                            <p:childTnLst>
                              <p:par>
                                <p:cTn id="3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5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75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481329"/>
            <a:ext cx="10972800" cy="4834630"/>
          </a:xfrm>
        </p:spPr>
        <p:txBody>
          <a:bodyPr>
            <a:normAutofit lnSpcReduction="10000"/>
          </a:bodyPr>
          <a:lstStyle/>
          <a:p>
            <a:pPr marL="109728" indent="0" algn="ctr">
              <a:buNone/>
            </a:pPr>
            <a:r>
              <a:rPr lang="fa-IR" sz="3200" b="1" dirty="0">
                <a:solidFill>
                  <a:srgbClr val="FF0000"/>
                </a:solidFill>
              </a:rPr>
              <a:t>گذشته</a:t>
            </a:r>
          </a:p>
          <a:p>
            <a:pPr marL="109728" indent="0">
              <a:buNone/>
            </a:pPr>
            <a:r>
              <a:rPr lang="fa-IR" b="1" dirty="0"/>
              <a:t>آیا حجاب شرعی زنان به این صورتی که می‌شناسیم در زمان پیامبر ص واجب شده است؟</a:t>
            </a:r>
          </a:p>
          <a:p>
            <a:pPr marL="109728" indent="0">
              <a:buNone/>
            </a:pPr>
            <a:r>
              <a:rPr lang="fa-IR" b="1" dirty="0"/>
              <a:t>آیا در میان فقها اختلافی در زمینه حجاب شرعی وجود داشته است؟</a:t>
            </a:r>
          </a:p>
          <a:p>
            <a:pPr marL="109728" indent="0" algn="ctr">
              <a:buNone/>
            </a:pPr>
            <a:r>
              <a:rPr lang="fa-IR" sz="3200" b="1" dirty="0">
                <a:solidFill>
                  <a:srgbClr val="FF0000"/>
                </a:solidFill>
              </a:rPr>
              <a:t>حال</a:t>
            </a:r>
          </a:p>
          <a:p>
            <a:pPr marL="109728" indent="0">
              <a:buNone/>
            </a:pPr>
            <a:r>
              <a:rPr lang="fa-IR" b="1" dirty="0"/>
              <a:t>چرا مساله حجاب امروزه این قدر مهم شده است؟ (نگاه هویتی - تمدنی)</a:t>
            </a:r>
          </a:p>
          <a:p>
            <a:pPr marL="109728" indent="0" algn="ctr">
              <a:buNone/>
            </a:pPr>
            <a:r>
              <a:rPr lang="fa-IR" sz="3200" b="1" dirty="0">
                <a:solidFill>
                  <a:srgbClr val="FF0000"/>
                </a:solidFill>
              </a:rPr>
              <a:t>آینده</a:t>
            </a:r>
          </a:p>
          <a:p>
            <a:pPr marL="109728" indent="0">
              <a:buNone/>
            </a:pPr>
            <a:r>
              <a:rPr lang="fa-IR" b="1" dirty="0"/>
              <a:t>برای حل معضل بی‌حجابی و بدحجابی چه کنیم؟</a:t>
            </a:r>
          </a:p>
          <a:p>
            <a:pPr marL="624078" indent="-514350">
              <a:buAutoNum type="arabicParenR"/>
            </a:pPr>
            <a:r>
              <a:rPr lang="fa-IR" b="1" dirty="0"/>
              <a:t>در افق فرهنگی (لزوم تزریق معنای مناسب و اصلاح معنی نامناسب از حجاب)</a:t>
            </a:r>
          </a:p>
          <a:p>
            <a:pPr marL="624078" indent="-514350">
              <a:buAutoNum type="arabicParenR"/>
            </a:pPr>
            <a:r>
              <a:rPr lang="fa-IR" b="1" dirty="0"/>
              <a:t>در افق ساختاری (در عرصه قانون و قانون‌گذاری چه کنیم)</a:t>
            </a:r>
          </a:p>
          <a:p>
            <a:pPr marL="624078" indent="-514350">
              <a:buFont typeface="Wingdings 3"/>
              <a:buAutoNum type="arabicParenR"/>
            </a:pPr>
            <a:r>
              <a:rPr lang="fa-IR" b="1" dirty="0"/>
              <a:t>در افق واقعیت عینی (حجاب را در چه نسبتی با واقعیت انسانی بازخوانی کنیم)</a:t>
            </a:r>
          </a:p>
          <a:p>
            <a:pPr marL="624078" indent="-514350">
              <a:buAutoNum type="arabicParenR"/>
            </a:pPr>
            <a:endParaRPr lang="fa-IR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/>
              <a:t>سیر کلی بحث</a:t>
            </a:r>
          </a:p>
        </p:txBody>
      </p:sp>
    </p:spTree>
    <p:extLst>
      <p:ext uri="{BB962C8B-B14F-4D97-AF65-F5344CB8AC3E}">
        <p14:creationId xmlns:p14="http://schemas.microsoft.com/office/powerpoint/2010/main" val="1684173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75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75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75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125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250"/>
                            </p:stCondLst>
                            <p:childTnLst>
                              <p:par>
                                <p:cTn id="2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125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125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125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125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125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125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136469"/>
            <a:ext cx="10972800" cy="5621382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fa-IR" sz="2400" b="1" dirty="0"/>
              <a:t>تعریف کلاسیک از این دو:</a:t>
            </a:r>
          </a:p>
          <a:p>
            <a:pPr marL="109728" indent="0">
              <a:buNone/>
            </a:pPr>
            <a:r>
              <a:rPr lang="fa-IR" sz="2400" b="1" dirty="0"/>
              <a:t>حقوق مدنی، مهم‌ترین شاخه حقوق خصوصی است که به بررسی و تنظیم روابط افراد جامعه با یکدیگر صرف نظر از عنوان و موقعیت اجتماعی آن‌ها می‌پردازد. </a:t>
            </a:r>
          </a:p>
          <a:p>
            <a:pPr marL="109728" indent="0">
              <a:buNone/>
            </a:pPr>
            <a:r>
              <a:rPr lang="fa-IR" sz="2400" b="1" dirty="0"/>
              <a:t>حقوق کیفری، شاخه‌ای از حقوق عمومی است که به بررسی حمایت‌های دولت از حقوق افراد و ارزش‌های جامعه می‌پردازد. مشخصه بارز حقوق جزا (کیفری)، ضمانت اجرای شدید آن است.</a:t>
            </a:r>
          </a:p>
          <a:p>
            <a:pPr marL="109728" indent="0">
              <a:buNone/>
            </a:pPr>
            <a:endParaRPr lang="fa-IR" sz="2400" b="1" dirty="0"/>
          </a:p>
          <a:p>
            <a:pPr marL="109728" indent="0">
              <a:buNone/>
            </a:pPr>
            <a:r>
              <a:rPr lang="fa-IR" sz="2400" b="1" dirty="0"/>
              <a:t>احکام اجتماعی شریعت را هم می‌توان در این دو قالب دید:</a:t>
            </a:r>
          </a:p>
          <a:p>
            <a:pPr marL="109728" indent="0">
              <a:buNone/>
            </a:pPr>
            <a:r>
              <a:rPr lang="fa-IR" sz="2400" b="1" dirty="0"/>
              <a:t>احکام حدود و دیات و ...؛ احکام معاملات و ...</a:t>
            </a:r>
          </a:p>
          <a:p>
            <a:pPr marL="109728" indent="0">
              <a:buNone/>
            </a:pPr>
            <a:endParaRPr lang="fa-IR" sz="2400" b="1" dirty="0"/>
          </a:p>
          <a:p>
            <a:pPr marL="109728" indent="0">
              <a:buNone/>
            </a:pPr>
            <a:endParaRPr lang="fa-IR" sz="24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61831"/>
          </a:xfrm>
        </p:spPr>
        <p:txBody>
          <a:bodyPr>
            <a:normAutofit/>
          </a:bodyPr>
          <a:lstStyle/>
          <a:p>
            <a:pPr algn="ctr"/>
            <a:r>
              <a:rPr lang="fa-IR" sz="3100" dirty="0"/>
              <a:t>ادامه اصطلاحات بحث: قانون مدنی و قانون کیفری</a:t>
            </a:r>
            <a:endParaRPr lang="fa-IR" sz="3600" dirty="0"/>
          </a:p>
        </p:txBody>
      </p:sp>
    </p:spTree>
    <p:extLst>
      <p:ext uri="{BB962C8B-B14F-4D97-AF65-F5344CB8AC3E}">
        <p14:creationId xmlns:p14="http://schemas.microsoft.com/office/powerpoint/2010/main" val="1983532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481328"/>
            <a:ext cx="10972800" cy="5302929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marL="109728" indent="0" algn="ctr">
              <a:buNone/>
            </a:pPr>
            <a:r>
              <a:rPr lang="fa-IR" b="1" dirty="0">
                <a:solidFill>
                  <a:srgbClr val="C00000"/>
                </a:solidFill>
              </a:rPr>
              <a:t>درک حجاب در نسبت با عفت و حفظ بنیاد خانواده</a:t>
            </a:r>
          </a:p>
          <a:p>
            <a:pPr marL="109728" indent="0">
              <a:buNone/>
            </a:pPr>
            <a:r>
              <a:rPr lang="fa-IR" b="1" dirty="0"/>
              <a:t>ضرورت سه‌وجهی دیدن ابعاد مسائل انسانی: فردی، خانوادگی، اجتماعی</a:t>
            </a:r>
          </a:p>
          <a:p>
            <a:pPr marL="109728" indent="0">
              <a:buNone/>
            </a:pPr>
            <a:r>
              <a:rPr lang="fa-IR" b="1" dirty="0">
                <a:solidFill>
                  <a:srgbClr val="0070C0"/>
                </a:solidFill>
              </a:rPr>
              <a:t>آینده حجاب از زاویه فردی: کنشگری  ؛   آینده حجاب از زاویه اجتماعی: ساختارها و قوانین</a:t>
            </a:r>
          </a:p>
          <a:p>
            <a:pPr marL="109728" indent="0" algn="ctr">
              <a:buNone/>
            </a:pPr>
            <a:r>
              <a:rPr lang="fa-IR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اما آینده حجاب از زاویه خانوادگی چه خواهد بود؟</a:t>
            </a:r>
          </a:p>
          <a:p>
            <a:pPr marL="109728" indent="0">
              <a:buNone/>
            </a:pPr>
            <a:r>
              <a:rPr lang="fa-IR" b="1" dirty="0"/>
              <a:t>حجاب نسبتی با واقعیت انسانی انسان دارد:‌</a:t>
            </a:r>
          </a:p>
          <a:p>
            <a:pPr marL="109728" indent="0" algn="ctr">
              <a:buNone/>
            </a:pPr>
            <a:r>
              <a:rPr lang="fa-IR" b="1" dirty="0"/>
              <a:t>مبنای آن (حیا و عفاف) یک رکن بنیادی شخصیت انسانی (انضباط دهنده به غریزه جنسی) است که پشتیبان اصلی خانواده است.</a:t>
            </a:r>
          </a:p>
          <a:p>
            <a:pPr marL="109728" indent="0">
              <a:buNone/>
            </a:pPr>
            <a:r>
              <a:rPr lang="fa-IR" sz="2400" b="1" dirty="0"/>
              <a:t>(کتاب بحران در خانواده، ص۱۹۸ به بعد: حجاب، شاخص اجتماعی مهمی برای میزان استحکام خانواده)</a:t>
            </a:r>
          </a:p>
          <a:p>
            <a:pPr marL="109728" indent="0">
              <a:buNone/>
            </a:pPr>
            <a:endParaRPr lang="fa-IR" sz="2400" b="1" dirty="0"/>
          </a:p>
          <a:p>
            <a:pPr marL="109728" indent="0" algn="ctr">
              <a:buNone/>
            </a:pPr>
            <a:r>
              <a:rPr lang="fa-IR" sz="2800" b="1" dirty="0"/>
              <a:t>شاید مهمترین نهادی که می‌تواند حجاب را حفظ کند خانواده است</a:t>
            </a:r>
          </a:p>
          <a:p>
            <a:pPr marL="109728" indent="0" algn="ctr">
              <a:buNone/>
            </a:pPr>
            <a:r>
              <a:rPr lang="fa-IR" sz="2800" b="1" dirty="0"/>
              <a:t>(کنشگری و امر به معروف هم در افق خانوادگی معنادار می‌شود؛ و</a:t>
            </a:r>
          </a:p>
          <a:p>
            <a:pPr marL="109728" indent="0" algn="ctr">
              <a:buNone/>
            </a:pPr>
            <a:r>
              <a:rPr lang="fa-IR" sz="2800" b="1" dirty="0"/>
              <a:t>مهمترین پشتوانه عمومی قانون نرم، اخلاقیاتی است که خانواده بازتولید می‌کند)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109728" algn="ctr"/>
            <a:r>
              <a:rPr lang="fa-IR" dirty="0">
                <a:solidFill>
                  <a:schemeClr val="accent6">
                    <a:lumMod val="75000"/>
                  </a:schemeClr>
                </a:solidFill>
              </a:rPr>
              <a:t>وضعیت حجاب در آینده</a:t>
            </a:r>
            <a:br>
              <a:rPr lang="fa-IR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fa-IR" dirty="0">
                <a:solidFill>
                  <a:srgbClr val="C00000"/>
                </a:solidFill>
              </a:rPr>
              <a:t>ج. در افق واقعیت عینی</a:t>
            </a:r>
          </a:p>
        </p:txBody>
      </p:sp>
    </p:spTree>
    <p:extLst>
      <p:ext uri="{BB962C8B-B14F-4D97-AF65-F5344CB8AC3E}">
        <p14:creationId xmlns:p14="http://schemas.microsoft.com/office/powerpoint/2010/main" val="2465362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481329"/>
            <a:ext cx="10972800" cy="4834630"/>
          </a:xfrm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pPr marL="109728" indent="0" algn="ctr">
              <a:buNone/>
            </a:pPr>
            <a:r>
              <a:rPr lang="fa-IR" sz="3200" b="1" dirty="0">
                <a:solidFill>
                  <a:srgbClr val="FF0000"/>
                </a:solidFill>
              </a:rPr>
              <a:t>گذشته</a:t>
            </a:r>
          </a:p>
          <a:p>
            <a:pPr marL="109728" indent="0">
              <a:buNone/>
            </a:pPr>
            <a:r>
              <a:rPr lang="fa-IR" b="1" dirty="0"/>
              <a:t>حجاب شرعی زنان به این صورتی که می‌شناسیم در زمان پیامبر ص واجب شده است و جزء ضروریات دین است و در میان فقها اختلافی در پوشش همه اندامها غیر از وجه و کفین و قدمین نیست.</a:t>
            </a:r>
          </a:p>
          <a:p>
            <a:pPr marL="109728" indent="0" algn="ctr">
              <a:buNone/>
            </a:pPr>
            <a:r>
              <a:rPr lang="fa-IR" sz="3200" b="1" dirty="0">
                <a:solidFill>
                  <a:srgbClr val="FF0000"/>
                </a:solidFill>
              </a:rPr>
              <a:t>حال</a:t>
            </a:r>
          </a:p>
          <a:p>
            <a:pPr marL="109728" indent="0">
              <a:buNone/>
            </a:pPr>
            <a:r>
              <a:rPr lang="fa-IR" b="1" dirty="0"/>
              <a:t>با نگاهی تاریخی دیدم که مساله حجاب را اتفاقا اول مخالفان اسلام جدی گرفتند؛ و با نگاه هویتی – تمدنی دیدیم که امروزه از چهار زاویه جایگاه خیلی خاصی پیدا کرده است: نماد تصویری؛ ناظر به زن بودن (فمینیسم)؛ انقلاب جنسی؛ اقتضاءات نظام سرمایه‌داری</a:t>
            </a:r>
          </a:p>
          <a:p>
            <a:pPr marL="109728" indent="0" algn="ctr">
              <a:buNone/>
            </a:pPr>
            <a:r>
              <a:rPr lang="fa-IR" sz="3200" b="1" dirty="0">
                <a:solidFill>
                  <a:srgbClr val="FF0000"/>
                </a:solidFill>
              </a:rPr>
              <a:t>آینده</a:t>
            </a:r>
          </a:p>
          <a:p>
            <a:pPr marL="109728" indent="0">
              <a:buNone/>
            </a:pPr>
            <a:r>
              <a:rPr lang="fa-IR" b="1" dirty="0"/>
              <a:t>برای حل معضل بی‌حجابی و بدحجابی چه کنیم؟</a:t>
            </a:r>
          </a:p>
          <a:p>
            <a:pPr marL="624078" indent="-514350">
              <a:buAutoNum type="arabicParenR"/>
            </a:pPr>
            <a:r>
              <a:rPr lang="fa-IR" b="1" dirty="0"/>
              <a:t>در افق فرهنگی (تقویت معنای درست حجاب و ارتقای آن از صیانت به کنشگری زن-امر به معروف)</a:t>
            </a:r>
          </a:p>
          <a:p>
            <a:pPr marL="624078" indent="-514350">
              <a:buAutoNum type="arabicParenR"/>
            </a:pPr>
            <a:r>
              <a:rPr lang="fa-IR" b="1" dirty="0"/>
              <a:t>در افق ساختاری (جدی گرفتن آن به مثابه یک قانون مدنی با رعایت اقتضاءات آن)</a:t>
            </a:r>
          </a:p>
          <a:p>
            <a:pPr marL="624078" indent="-514350">
              <a:buAutoNum type="arabicParenR"/>
            </a:pPr>
            <a:r>
              <a:rPr lang="fa-IR" b="1" dirty="0"/>
              <a:t>در افق واقعیت عینی (جدی کردن جایگاه خانواده و بازتعریف حجاب و عفاف در نسبت با خانواده)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/>
              <a:t>جمع‌بندی</a:t>
            </a:r>
          </a:p>
        </p:txBody>
      </p:sp>
    </p:spTree>
    <p:extLst>
      <p:ext uri="{BB962C8B-B14F-4D97-AF65-F5344CB8AC3E}">
        <p14:creationId xmlns:p14="http://schemas.microsoft.com/office/powerpoint/2010/main" val="1276784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0" y="1062446"/>
            <a:ext cx="10972800" cy="3483428"/>
          </a:xfrm>
        </p:spPr>
        <p:txBody>
          <a:bodyPr>
            <a:normAutofit/>
          </a:bodyPr>
          <a:lstStyle/>
          <a:p>
            <a:pPr algn="ctr"/>
            <a:r>
              <a:rPr lang="fa-IR" sz="4800" dirty="0">
                <a:solidFill>
                  <a:srgbClr val="0070C0"/>
                </a:solidFill>
                <a:cs typeface="B Davat" panose="00000400000000000000" pitchFamily="2" charset="-78"/>
              </a:rPr>
              <a:t>و آخر دعوانا أن الحمد لله ربّ العالمین</a:t>
            </a:r>
          </a:p>
        </p:txBody>
      </p:sp>
    </p:spTree>
    <p:extLst>
      <p:ext uri="{BB962C8B-B14F-4D97-AF65-F5344CB8AC3E}">
        <p14:creationId xmlns:p14="http://schemas.microsoft.com/office/powerpoint/2010/main" val="3799638803"/>
      </p:ext>
    </p:extLst>
  </p:cSld>
  <p:clrMapOvr>
    <a:masterClrMapping/>
  </p:clrMapOvr>
  <p:transition spd="slow">
    <p:randomBar dir="vert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17566"/>
            <a:ext cx="10972800" cy="2194560"/>
          </a:xfrm>
        </p:spPr>
        <p:txBody>
          <a:bodyPr>
            <a:normAutofit fontScale="90000"/>
          </a:bodyPr>
          <a:lstStyle/>
          <a:p>
            <a:pPr algn="ctr"/>
            <a:r>
              <a:rPr lang="fa-IR" dirty="0"/>
              <a:t>حجاب‌پژوهی </a:t>
            </a:r>
            <a:br>
              <a:rPr lang="fa-IR" dirty="0"/>
            </a:br>
            <a:r>
              <a:rPr lang="fa-IR" sz="3100" dirty="0"/>
              <a:t>1. پوشش در زمان پیامبر</a:t>
            </a:r>
            <a:br>
              <a:rPr lang="fa-IR" sz="3100" dirty="0"/>
            </a:br>
            <a:r>
              <a:rPr lang="fa-IR" sz="3100" dirty="0"/>
              <a:t>2. پژوهش‌های فقهی حجاب</a:t>
            </a:r>
            <a:br>
              <a:rPr lang="fa-IR" sz="3100" dirty="0"/>
            </a:br>
            <a:r>
              <a:rPr lang="fa-IR" sz="3100" dirty="0"/>
              <a:t>3. مروری بر مطالعات حجاب</a:t>
            </a:r>
            <a:br>
              <a:rPr lang="fa-IR" sz="3100" dirty="0"/>
            </a:br>
            <a:r>
              <a:rPr lang="fa-IR" sz="2200" dirty="0"/>
              <a:t>ویراستار علمی: محمد عشایری منفرد</a:t>
            </a:r>
            <a:endParaRPr lang="fa-IR" sz="31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878496" y="698267"/>
            <a:ext cx="4435007" cy="7884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8633579"/>
      </p:ext>
    </p:extLst>
  </p:cSld>
  <p:clrMapOvr>
    <a:masterClrMapping/>
  </p:clrMapOvr>
  <p:transition spd="slow"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fa-IR" b="1" dirty="0"/>
              <a:t>آیا حجاب شرعی زنان به این صورتی که می‌شناسیم در زمان پیامبر ص واجب شده است؟ آیا در میان فقها اختلافی در زمینه حجاب شرعی وجود داشته است؟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fa-IR" b="1" dirty="0">
                <a:solidFill>
                  <a:schemeClr val="accent6"/>
                </a:solidFill>
              </a:rPr>
              <a:t>وجوب حجاب در محدوده غیر از وجه و کفین و قدمین، از ضروریات اسلام است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fa-IR" sz="2400" b="1" dirty="0"/>
              <a:t>(ضروری دین: هرکس به دین می‌نگرد این را مربوط به آن می‌داند.)</a:t>
            </a:r>
          </a:p>
          <a:p>
            <a:pPr lvl="1">
              <a:lnSpc>
                <a:spcPct val="150000"/>
              </a:lnSpc>
            </a:pPr>
            <a:r>
              <a:rPr lang="fa-IR" sz="2000" b="1" dirty="0"/>
              <a:t>غیرمسلمانها هم حجاب را نماد مسلمانی می‌دانند</a:t>
            </a:r>
          </a:p>
          <a:p>
            <a:pPr lvl="1">
              <a:lnSpc>
                <a:spcPct val="150000"/>
              </a:lnSpc>
            </a:pPr>
            <a:r>
              <a:rPr lang="fa-IR" sz="2000" b="1" dirty="0"/>
              <a:t>شیعه و سنی علیرغم اختلافات حتی در بسیاری از احکام عبادی مثل نماز، در </a:t>
            </a:r>
            <a:r>
              <a:rPr lang="fa-IR" sz="2000" b="1" dirty="0">
                <a:solidFill>
                  <a:srgbClr val="C00000"/>
                </a:solidFill>
              </a:rPr>
              <a:t>وجوب</a:t>
            </a:r>
            <a:r>
              <a:rPr lang="fa-IR" sz="2000" b="1" dirty="0"/>
              <a:t> حجاب سر و بدن زن اختلافی نکرده‌اند (همه اختلافات فقط در محدوده </a:t>
            </a:r>
            <a:r>
              <a:rPr lang="fa-IR" sz="2000" b="1" dirty="0">
                <a:solidFill>
                  <a:srgbClr val="C00000"/>
                </a:solidFill>
              </a:rPr>
              <a:t>جواز یا وجوب </a:t>
            </a:r>
            <a:r>
              <a:rPr lang="fa-IR" sz="2000" b="1" dirty="0"/>
              <a:t>پوشش وجه و کفین و قدمین بوده)</a:t>
            </a:r>
          </a:p>
          <a:p>
            <a:pPr marL="109728" indent="0">
              <a:buNone/>
            </a:pPr>
            <a:endParaRPr lang="fa-IR" b="1" dirty="0"/>
          </a:p>
          <a:p>
            <a:pPr marL="109728" indent="0">
              <a:buNone/>
            </a:pPr>
            <a:endParaRPr lang="fa-IR" b="1" dirty="0"/>
          </a:p>
          <a:p>
            <a:pPr marL="109728" indent="0">
              <a:buNone/>
            </a:pPr>
            <a:endParaRPr lang="fa-IR" b="1" dirty="0"/>
          </a:p>
          <a:p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400" dirty="0">
                <a:solidFill>
                  <a:srgbClr val="FF0000"/>
                </a:solidFill>
              </a:rPr>
              <a:t>۱. وضعیت حجاب در گذشته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92728336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383178" y="1393371"/>
            <a:ext cx="11623292" cy="5464629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2400" b="1" dirty="0">
                <a:solidFill>
                  <a:srgbClr val="C00000"/>
                </a:solidFill>
              </a:rPr>
              <a:t>بخش اول: بررسی وضعیت پوشش در جامعه عرب پیش از بعثت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2400" dirty="0"/>
              <a:t>آیا حجاب شرعی به صورتی که همگان فهمیده‌اند، امکان دارد؟</a:t>
            </a:r>
          </a:p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2400" b="1" dirty="0">
                <a:solidFill>
                  <a:srgbClr val="C00000"/>
                </a:solidFill>
              </a:rPr>
              <a:t>بخش دوم: مناقشه در فهم متعارف آیات قرآن کریم با توجه به گزارش تاریخی!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2400" dirty="0"/>
              <a:t>ارائه معنای جدیدی از تمامی کلمات و آیات</a:t>
            </a:r>
          </a:p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2400" dirty="0">
                <a:solidFill>
                  <a:srgbClr val="C00000"/>
                </a:solidFill>
              </a:rPr>
              <a:t>  </a:t>
            </a:r>
            <a:r>
              <a:rPr lang="fa-IR" sz="2400" b="1" dirty="0">
                <a:solidFill>
                  <a:srgbClr val="C00000"/>
                </a:solidFill>
              </a:rPr>
              <a:t>بخش سوم: ایجاد دو قول جدید در فقه با توجه به گزارش تاریخی!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fa-IR" b="1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2400" b="1" dirty="0">
                <a:solidFill>
                  <a:srgbClr val="FF0000"/>
                </a:solidFill>
              </a:rPr>
              <a:t>برای تفصیل مراجعه کنید به:</a:t>
            </a:r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288869" y="320041"/>
            <a:ext cx="9858102" cy="1073330"/>
          </a:xfrm>
        </p:spPr>
        <p:txBody>
          <a:bodyPr>
            <a:noAutofit/>
          </a:bodyPr>
          <a:lstStyle/>
          <a:p>
            <a:pPr algn="ctr"/>
            <a:r>
              <a:rPr lang="fa-IR" sz="2800" dirty="0">
                <a:solidFill>
                  <a:schemeClr val="accent6"/>
                </a:solidFill>
              </a:rPr>
              <a:t>اشاره‌ای به شبهات برخی معاصرین در انکار این محدوده حجاب</a:t>
            </a:r>
            <a:br>
              <a:rPr lang="fa-IR" sz="2800" dirty="0"/>
            </a:br>
            <a:r>
              <a:rPr lang="fa-IR" sz="2800" dirty="0"/>
              <a:t>سیر کتاب «حجاب شرعی در عصر پیامبر» (ص</a:t>
            </a:r>
            <a:r>
              <a:rPr lang="en-US" sz="2800" dirty="0"/>
              <a:t>(</a:t>
            </a:r>
          </a:p>
        </p:txBody>
      </p:sp>
      <p:sp>
        <p:nvSpPr>
          <p:cNvPr id="8" name="Curved Right Arrow 7">
            <a:hlinkClick r:id="rId2" action="ppaction://hlinksldjump"/>
          </p:cNvPr>
          <p:cNvSpPr/>
          <p:nvPr/>
        </p:nvSpPr>
        <p:spPr>
          <a:xfrm>
            <a:off x="47767" y="122830"/>
            <a:ext cx="423080" cy="614149"/>
          </a:xfrm>
          <a:prstGeom prst="curved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Title 2"/>
          <p:cNvSpPr txBox="1">
            <a:spLocks/>
          </p:cNvSpPr>
          <p:nvPr/>
        </p:nvSpPr>
        <p:spPr>
          <a:xfrm>
            <a:off x="47768" y="4015409"/>
            <a:ext cx="8990216" cy="2719761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1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marL="457200" indent="-457200" algn="r">
              <a:buAutoNum type="arabicPeriod"/>
            </a:pPr>
            <a:r>
              <a:rPr lang="fa-IR" sz="2400" dirty="0">
                <a:hlinkClick r:id="rId3"/>
              </a:rPr>
              <a:t>نقد مکتوب</a:t>
            </a:r>
            <a:r>
              <a:rPr lang="fa-IR" sz="2400" dirty="0"/>
              <a:t> و </a:t>
            </a:r>
            <a:r>
              <a:rPr lang="fa-IR" sz="2400" dirty="0">
                <a:hlinkClick r:id="rId4"/>
              </a:rPr>
              <a:t>مناظره سوزنچی با </a:t>
            </a:r>
            <a:r>
              <a:rPr lang="fa-IR" sz="2400" dirty="0" err="1">
                <a:hlinkClick r:id="rId4"/>
              </a:rPr>
              <a:t>ترکاشوند</a:t>
            </a:r>
            <a:endParaRPr lang="fa-IR" sz="2400" dirty="0"/>
          </a:p>
          <a:p>
            <a:pPr marL="457200" indent="-457200" algn="r">
              <a:buAutoNum type="arabicPeriod"/>
            </a:pPr>
            <a:r>
              <a:rPr lang="fa-IR" sz="2400" dirty="0"/>
              <a:t>. کتاب «</a:t>
            </a:r>
            <a:r>
              <a:rPr lang="fa-IR" sz="2400" dirty="0">
                <a:hlinkClick r:id="rId5" action="ppaction://hlinksldjump"/>
              </a:rPr>
              <a:t>حجاب‌پژوهی</a:t>
            </a:r>
            <a:r>
              <a:rPr lang="fa-IR" sz="2400" dirty="0"/>
              <a:t>» در 3 جلد (به اهتمام مرکز تحقیقات زن و خانواده)</a:t>
            </a:r>
          </a:p>
          <a:p>
            <a:pPr lvl="1" algn="r"/>
            <a:r>
              <a:rPr lang="fa-IR" sz="2000" b="1" dirty="0"/>
              <a:t>۳. </a:t>
            </a:r>
            <a:r>
              <a:rPr lang="fa-IR" sz="2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دو مقاله از دکتر احمد </a:t>
            </a:r>
            <a:r>
              <a:rPr lang="fa-IR" sz="24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پاکتچی</a:t>
            </a:r>
            <a:r>
              <a:rPr lang="fa-IR" sz="2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fa-IR" sz="20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(دکترای </a:t>
            </a:r>
            <a:r>
              <a:rPr lang="fa-IR" sz="20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زبان‌شناسی</a:t>
            </a:r>
            <a:r>
              <a:rPr lang="fa-IR" sz="20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 تاریخی و دکترای فرق اسلامی) </a:t>
            </a:r>
            <a:r>
              <a:rPr lang="fa-IR" sz="2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در </a:t>
            </a:r>
            <a:r>
              <a:rPr lang="fa-IR" sz="24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دایرة‌المعارف</a:t>
            </a:r>
            <a:r>
              <a:rPr lang="fa-IR" sz="2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 بزرگ اسلامی، ج20، ص121-142 </a:t>
            </a:r>
          </a:p>
          <a:p>
            <a:pPr lvl="2" algn="r"/>
            <a:r>
              <a:rPr lang="fa-IR" sz="2000" b="1" dirty="0"/>
              <a:t>الف. </a:t>
            </a:r>
            <a:r>
              <a:rPr lang="fa-IR" sz="2000" b="1" dirty="0">
                <a:hlinkClick r:id="rId6"/>
              </a:rPr>
              <a:t>حجاب</a:t>
            </a:r>
            <a:r>
              <a:rPr lang="fa-IR" sz="2000" b="1" dirty="0"/>
              <a:t> (19 هزار کلمه با استفاده از 136 منبع عربی + 36 منبع لاتین ؛ 511 ارجاع </a:t>
            </a:r>
            <a:r>
              <a:rPr lang="fa-IR" sz="2000" b="1" dirty="0" err="1"/>
              <a:t>درون‌متنی</a:t>
            </a:r>
            <a:r>
              <a:rPr lang="fa-IR" sz="2000" b="1" dirty="0"/>
              <a:t>)</a:t>
            </a:r>
          </a:p>
          <a:p>
            <a:pPr lvl="2" algn="r"/>
            <a:r>
              <a:rPr lang="fa-IR" sz="2000" b="1" dirty="0"/>
              <a:t>ب. </a:t>
            </a:r>
            <a:r>
              <a:rPr lang="fa-IR" sz="2000" b="1" dirty="0">
                <a:hlinkClick r:id="rId7"/>
              </a:rPr>
              <a:t>پوشاک در </a:t>
            </a:r>
            <a:r>
              <a:rPr lang="fa-IR" sz="2000" b="1" dirty="0" err="1">
                <a:hlinkClick r:id="rId7"/>
              </a:rPr>
              <a:t>آموزه‌های</a:t>
            </a:r>
            <a:r>
              <a:rPr lang="fa-IR" sz="2000" b="1" dirty="0">
                <a:hlinkClick r:id="rId7"/>
              </a:rPr>
              <a:t> اسلام </a:t>
            </a:r>
            <a:r>
              <a:rPr lang="fa-IR" sz="2000" b="1" dirty="0"/>
              <a:t>(7500 کلمه با استفاده از 116 منبع +  335 ارجاع </a:t>
            </a:r>
            <a:r>
              <a:rPr lang="fa-IR" sz="2000" b="1" dirty="0" err="1"/>
              <a:t>درون‌متنی</a:t>
            </a:r>
            <a:r>
              <a:rPr lang="fa-IR" sz="2000" b="1" dirty="0"/>
              <a:t>)</a:t>
            </a:r>
            <a:endParaRPr lang="fa-IR" sz="2400" dirty="0"/>
          </a:p>
        </p:txBody>
      </p:sp>
    </p:spTree>
    <p:extLst>
      <p:ext uri="{BB962C8B-B14F-4D97-AF65-F5344CB8AC3E}">
        <p14:creationId xmlns:p14="http://schemas.microsoft.com/office/powerpoint/2010/main" val="266595223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5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25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25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25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25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25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09600" y="1325217"/>
            <a:ext cx="10972800" cy="5329646"/>
          </a:xfrm>
        </p:spPr>
        <p:txBody>
          <a:bodyPr>
            <a:normAutofit/>
          </a:bodyPr>
          <a:lstStyle/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b="1" dirty="0"/>
              <a:t>روش کار وی: ایجاد تصویر خاصی از جامعه جاهلی با </a:t>
            </a:r>
            <a:r>
              <a:rPr lang="fa-IR" b="1" dirty="0" err="1"/>
              <a:t>تقطیع</a:t>
            </a:r>
            <a:r>
              <a:rPr lang="fa-IR" b="1" dirty="0"/>
              <a:t> و چینش وقایع خاص</a:t>
            </a:r>
          </a:p>
          <a:p>
            <a:pPr marL="109728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b="1" dirty="0">
                <a:solidFill>
                  <a:srgbClr val="FF0000"/>
                </a:solidFill>
              </a:rPr>
              <a:t>نقد کلی: آیا اصلا جامعه </a:t>
            </a:r>
            <a:r>
              <a:rPr lang="fa-IR" b="1" dirty="0" err="1">
                <a:solidFill>
                  <a:srgbClr val="FF0000"/>
                </a:solidFill>
              </a:rPr>
              <a:t>این‌چنینی</a:t>
            </a:r>
            <a:r>
              <a:rPr lang="fa-IR" b="1" dirty="0">
                <a:solidFill>
                  <a:srgbClr val="FF0000"/>
                </a:solidFill>
              </a:rPr>
              <a:t> وجود داشته است؟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a-IR" b="1" dirty="0"/>
              <a:t>1.تحقیقات مورخان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fa-IR" b="1" dirty="0"/>
              <a:t> هیچ قومی در طول تاریخ وجود ندارد که برهنگی کامل در آن رایج باشد. (فقط در قرن بیستم: نچرالیستها)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a-IR" b="1" dirty="0"/>
              <a:t>2.تحقیقات مردم شناسان و جامعه شناسان درباره جوامع بدوی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chemeClr val="bg2">
                  <a:lumMod val="90000"/>
                </a:schemeClr>
              </a:buClr>
            </a:pPr>
            <a:r>
              <a:rPr lang="fa-IR" b="1" dirty="0"/>
              <a:t>مالینوفسکی: کتاب غریزه جنسی و سرکوب آن در جوامع ابتدایی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chemeClr val="bg2">
                  <a:lumMod val="90000"/>
                </a:schemeClr>
              </a:buClr>
            </a:pPr>
            <a:r>
              <a:rPr lang="fa-IR" b="1" dirty="0"/>
              <a:t>دانیل بیتس: کتاب انسان شناسی فرهنگی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chemeClr val="bg2">
                  <a:lumMod val="90000"/>
                </a:schemeClr>
              </a:buClr>
            </a:pPr>
            <a:r>
              <a:rPr lang="fa-IR" b="1" dirty="0"/>
              <a:t>دورکیم: جوامع بدوی با مفهوم تابو شکل گرفتند.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a-IR" b="1" dirty="0"/>
              <a:t>3.آیات قرآن: از آفرینش آدم وحوا مسئله شرم جنسی و لباس مطرح است.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22830"/>
            <a:ext cx="10972800" cy="1202387"/>
          </a:xfrm>
        </p:spPr>
        <p:txBody>
          <a:bodyPr>
            <a:normAutofit fontScale="90000"/>
          </a:bodyPr>
          <a:lstStyle/>
          <a:p>
            <a:pPr algn="ctr"/>
            <a:r>
              <a:rPr lang="fa-IR" sz="4000" dirty="0">
                <a:solidFill>
                  <a:schemeClr val="accent6">
                    <a:lumMod val="75000"/>
                  </a:schemeClr>
                </a:solidFill>
              </a:rPr>
              <a:t>بخش اول: امکان قانون حجاب </a:t>
            </a:r>
            <a:br>
              <a:rPr lang="fa-IR" sz="44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fa-IR" dirty="0"/>
              <a:t>درباره رواج پدیده </a:t>
            </a:r>
            <a:r>
              <a:rPr lang="fa-IR" dirty="0" err="1"/>
              <a:t>برهنگی</a:t>
            </a:r>
            <a:r>
              <a:rPr lang="fa-IR" dirty="0"/>
              <a:t> در یک جامعه بشری</a:t>
            </a:r>
          </a:p>
        </p:txBody>
      </p:sp>
      <p:sp>
        <p:nvSpPr>
          <p:cNvPr id="8" name="Curved Right Arrow 7">
            <a:hlinkClick r:id="rId2" action="ppaction://hlinksldjump"/>
          </p:cNvPr>
          <p:cNvSpPr/>
          <p:nvPr/>
        </p:nvSpPr>
        <p:spPr>
          <a:xfrm>
            <a:off x="47767" y="122830"/>
            <a:ext cx="423080" cy="614149"/>
          </a:xfrm>
          <a:prstGeom prst="curved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90251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fa-IR" b="1" dirty="0"/>
              <a:t>اولین گزارش تاریخی از این جامعه (ترتولیان 220م) (مقاله حجاب: دایرة‌المعارف بزرگ اسلامی) (مقاله </a:t>
            </a:r>
            <a:r>
              <a:rPr lang="fa-IR" b="1" dirty="0">
                <a:hlinkClick r:id="rId2"/>
              </a:rPr>
              <a:t>حجاب حداقلی در عصر جاهلیت و صدر اسلام</a:t>
            </a:r>
            <a:r>
              <a:rPr lang="fa-IR" b="1" dirty="0"/>
              <a:t>؛ ویکی فقه)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fa-IR" b="1" dirty="0"/>
              <a:t>مقاله پوشش زن جاهلی و امکان حجاب شرعی در عصر پیامبر (محمد عشایری منفرد) </a:t>
            </a:r>
          </a:p>
          <a:p>
            <a:pPr lvl="2">
              <a:spcBef>
                <a:spcPts val="1200"/>
              </a:spcBef>
              <a:spcAft>
                <a:spcPts val="600"/>
              </a:spcAft>
            </a:pPr>
            <a:r>
              <a:rPr lang="fa-IR" dirty="0"/>
              <a:t>کاربرد 69 کلمه درباره انواع لباس در عرب جاهلی (غیر از کلمات عام مانند ثوب و لباس و ...)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fa-IR" b="1" dirty="0"/>
              <a:t>اینها در شاهراه تجاری بوده و مهمترین تجارتشان پارچه بوده؛ نه یک قبیله دورافتاده در جنگل؛ اگر واقعا این طور بود خبرشان در عالم می‌پیچید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fa-IR" b="1" dirty="0"/>
              <a:t>حکایت طواف عریان (مقاله برهنگی در حج جاهلی؛ حمید حاج امینی)</a:t>
            </a:r>
            <a:endParaRPr lang="en-US" b="1" dirty="0"/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fa-IR" b="1" dirty="0"/>
              <a:t>نزول حجاب، نه در مکه، بلکه در مدینه رخ داد؛ آن هم نه در زمان فقر و عسرت (تفاوت وضع مسلمانان قبل و بعد از جنگ احزاب)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251791"/>
            <a:ext cx="10972800" cy="1165847"/>
          </a:xfrm>
        </p:spPr>
        <p:txBody>
          <a:bodyPr>
            <a:normAutofit fontScale="90000"/>
          </a:bodyPr>
          <a:lstStyle/>
          <a:p>
            <a:pPr algn="ctr"/>
            <a:r>
              <a:rPr lang="fa-IR" sz="3600" dirty="0">
                <a:solidFill>
                  <a:schemeClr val="accent6">
                    <a:lumMod val="75000"/>
                  </a:schemeClr>
                </a:solidFill>
              </a:rPr>
              <a:t>بخش اول: امکان قانون حجاب</a:t>
            </a:r>
            <a:br>
              <a:rPr lang="fa-IR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fa-IR" sz="3600" dirty="0">
                <a:solidFill>
                  <a:srgbClr val="FF0000"/>
                </a:solidFill>
              </a:rPr>
              <a:t>نقد جزیی: آیا ممکن است عرب جاهلی این چنین بوده باشد؟</a:t>
            </a:r>
            <a:endParaRPr lang="fa-I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753035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09600" y="1325217"/>
            <a:ext cx="10972800" cy="5329646"/>
          </a:xfrm>
        </p:spPr>
        <p:txBody>
          <a:bodyPr>
            <a:normAutofit fontScale="92500"/>
          </a:bodyPr>
          <a:lstStyle/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b="1" dirty="0">
                <a:solidFill>
                  <a:srgbClr val="C00000"/>
                </a:solidFill>
              </a:rPr>
              <a:t>روش کار وی</a:t>
            </a:r>
            <a:r>
              <a:rPr lang="fa-IR" b="1" dirty="0"/>
              <a:t>: تحریف معانی کلمات و ایجاد معانی جدید برای کلمات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a-IR" b="1" dirty="0"/>
              <a:t>1.خمار= ‌لنگ! استناد به شهید اول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fa-IR" b="1" dirty="0" err="1"/>
              <a:t>وَ</a:t>
            </a:r>
            <a:r>
              <a:rPr lang="fa-IR" b="1" dirty="0"/>
              <a:t> لا </a:t>
            </a:r>
            <a:r>
              <a:rPr lang="fa-IR" b="1" dirty="0" err="1"/>
              <a:t>يُبْدينَ</a:t>
            </a:r>
            <a:r>
              <a:rPr lang="fa-IR" b="1" dirty="0"/>
              <a:t> </a:t>
            </a:r>
            <a:r>
              <a:rPr lang="fa-IR" b="1" dirty="0" err="1"/>
              <a:t>زينَتَهُنَّ</a:t>
            </a:r>
            <a:r>
              <a:rPr lang="fa-IR" b="1" dirty="0"/>
              <a:t> </a:t>
            </a:r>
            <a:r>
              <a:rPr lang="fa-IR" b="1" dirty="0" err="1"/>
              <a:t>إِلاَّ</a:t>
            </a:r>
            <a:r>
              <a:rPr lang="fa-IR" b="1" dirty="0"/>
              <a:t> ما </a:t>
            </a:r>
            <a:r>
              <a:rPr lang="fa-IR" b="1" dirty="0" err="1"/>
              <a:t>ظَهَرَ</a:t>
            </a:r>
            <a:r>
              <a:rPr lang="fa-IR" b="1" dirty="0"/>
              <a:t> </a:t>
            </a:r>
            <a:r>
              <a:rPr lang="fa-IR" b="1" dirty="0" err="1"/>
              <a:t>مِنْها</a:t>
            </a:r>
            <a:r>
              <a:rPr lang="fa-IR" b="1" dirty="0"/>
              <a:t> </a:t>
            </a:r>
            <a:r>
              <a:rPr lang="fa-IR" b="1" dirty="0" err="1"/>
              <a:t>وَ</a:t>
            </a:r>
            <a:r>
              <a:rPr lang="fa-IR" b="1" dirty="0"/>
              <a:t> </a:t>
            </a:r>
            <a:r>
              <a:rPr lang="fa-IR" b="1" dirty="0" err="1"/>
              <a:t>لْيَضْرِبْنَ</a:t>
            </a:r>
            <a:r>
              <a:rPr lang="fa-IR" b="1" dirty="0"/>
              <a:t> </a:t>
            </a:r>
            <a:r>
              <a:rPr lang="fa-IR" b="1" dirty="0" err="1"/>
              <a:t>بِخُمُرِهِنَّ</a:t>
            </a:r>
            <a:r>
              <a:rPr lang="fa-IR" b="1" dirty="0"/>
              <a:t> </a:t>
            </a:r>
            <a:r>
              <a:rPr lang="fa-IR" b="1" dirty="0" err="1"/>
              <a:t>عَلى</a:t>
            </a:r>
            <a:r>
              <a:rPr lang="fa-IR" b="1" dirty="0"/>
              <a:t>‏ </a:t>
            </a:r>
            <a:r>
              <a:rPr lang="fa-IR" b="1" dirty="0" err="1"/>
              <a:t>جُيُوبِهِنَّ</a:t>
            </a:r>
            <a:r>
              <a:rPr lang="fa-IR" b="1" dirty="0"/>
              <a:t> ...</a:t>
            </a:r>
            <a:r>
              <a:rPr lang="fa-IR" b="1" dirty="0" err="1"/>
              <a:t>وَ</a:t>
            </a:r>
            <a:r>
              <a:rPr lang="fa-IR" b="1" dirty="0"/>
              <a:t> لا </a:t>
            </a:r>
            <a:r>
              <a:rPr lang="fa-IR" b="1" dirty="0" err="1"/>
              <a:t>يَضْرِبْنَ</a:t>
            </a:r>
            <a:r>
              <a:rPr lang="fa-IR" b="1" dirty="0"/>
              <a:t> </a:t>
            </a:r>
            <a:r>
              <a:rPr lang="fa-IR" b="1" dirty="0" err="1"/>
              <a:t>بِأَرْجُلِهِنَّ</a:t>
            </a:r>
            <a:r>
              <a:rPr lang="fa-IR" b="1" dirty="0"/>
              <a:t> </a:t>
            </a:r>
            <a:r>
              <a:rPr lang="fa-IR" b="1" dirty="0" err="1"/>
              <a:t>لِيُعْلَمَ</a:t>
            </a:r>
            <a:r>
              <a:rPr lang="fa-IR" b="1" dirty="0"/>
              <a:t> ما </a:t>
            </a:r>
            <a:r>
              <a:rPr lang="fa-IR" b="1" dirty="0" err="1"/>
              <a:t>يُخْفينَ</a:t>
            </a:r>
            <a:r>
              <a:rPr lang="fa-IR" b="1" dirty="0"/>
              <a:t> </a:t>
            </a:r>
            <a:r>
              <a:rPr lang="fa-IR" b="1" dirty="0" err="1"/>
              <a:t>مِنْ</a:t>
            </a:r>
            <a:r>
              <a:rPr lang="fa-IR" b="1" dirty="0"/>
              <a:t> </a:t>
            </a:r>
            <a:r>
              <a:rPr lang="fa-IR" b="1" dirty="0" err="1"/>
              <a:t>زينَتِهِنَّ</a:t>
            </a:r>
            <a:r>
              <a:rPr lang="fa-IR" b="1" dirty="0"/>
              <a:t>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a-IR" b="1" dirty="0"/>
              <a:t>2. تعبیر عورت برای بدن زن توهین به زن است؟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chemeClr val="bg2">
                  <a:lumMod val="90000"/>
                </a:schemeClr>
              </a:buClr>
            </a:pPr>
            <a:r>
              <a:rPr lang="fa-IR" b="1" dirty="0" err="1"/>
              <a:t>يَسْتَأْذِنُ</a:t>
            </a:r>
            <a:r>
              <a:rPr lang="fa-IR" b="1" dirty="0"/>
              <a:t> </a:t>
            </a:r>
            <a:r>
              <a:rPr lang="fa-IR" b="1" dirty="0" err="1"/>
              <a:t>فَريقٌ</a:t>
            </a:r>
            <a:r>
              <a:rPr lang="fa-IR" b="1" dirty="0"/>
              <a:t> </a:t>
            </a:r>
            <a:r>
              <a:rPr lang="fa-IR" b="1" dirty="0" err="1"/>
              <a:t>مِنْهُمُ</a:t>
            </a:r>
            <a:r>
              <a:rPr lang="fa-IR" b="1" dirty="0"/>
              <a:t> </a:t>
            </a:r>
            <a:r>
              <a:rPr lang="fa-IR" b="1" dirty="0" err="1"/>
              <a:t>النَّبِيَّ</a:t>
            </a:r>
            <a:r>
              <a:rPr lang="fa-IR" b="1" dirty="0"/>
              <a:t> </a:t>
            </a:r>
            <a:r>
              <a:rPr lang="fa-IR" b="1" dirty="0" err="1"/>
              <a:t>يَقُولُونَ</a:t>
            </a:r>
            <a:r>
              <a:rPr lang="fa-IR" b="1" dirty="0"/>
              <a:t> </a:t>
            </a:r>
            <a:r>
              <a:rPr lang="fa-IR" b="1" dirty="0" err="1">
                <a:solidFill>
                  <a:srgbClr val="FF0000"/>
                </a:solidFill>
              </a:rPr>
              <a:t>إِنَّ</a:t>
            </a:r>
            <a:r>
              <a:rPr lang="fa-IR" b="1" dirty="0">
                <a:solidFill>
                  <a:srgbClr val="FF0000"/>
                </a:solidFill>
              </a:rPr>
              <a:t> </a:t>
            </a:r>
            <a:r>
              <a:rPr lang="fa-IR" b="1" dirty="0" err="1">
                <a:solidFill>
                  <a:srgbClr val="FF0000"/>
                </a:solidFill>
              </a:rPr>
              <a:t>بُيُوتَنا</a:t>
            </a:r>
            <a:r>
              <a:rPr lang="fa-IR" b="1" dirty="0">
                <a:solidFill>
                  <a:srgbClr val="FF0000"/>
                </a:solidFill>
              </a:rPr>
              <a:t> </a:t>
            </a:r>
            <a:r>
              <a:rPr lang="fa-IR" b="1" dirty="0" err="1">
                <a:solidFill>
                  <a:srgbClr val="FF0000"/>
                </a:solidFill>
              </a:rPr>
              <a:t>عَوْرَةٌ</a:t>
            </a:r>
            <a:r>
              <a:rPr lang="fa-IR" b="1" dirty="0">
                <a:solidFill>
                  <a:srgbClr val="FF0000"/>
                </a:solidFill>
              </a:rPr>
              <a:t> </a:t>
            </a:r>
            <a:r>
              <a:rPr lang="fa-IR" b="1" dirty="0" err="1"/>
              <a:t>وَ</a:t>
            </a:r>
            <a:r>
              <a:rPr lang="fa-IR" b="1" dirty="0"/>
              <a:t> </a:t>
            </a:r>
            <a:r>
              <a:rPr lang="fa-IR" b="1" dirty="0">
                <a:solidFill>
                  <a:srgbClr val="FF0000"/>
                </a:solidFill>
              </a:rPr>
              <a:t>ما </a:t>
            </a:r>
            <a:r>
              <a:rPr lang="fa-IR" b="1" dirty="0" err="1">
                <a:solidFill>
                  <a:srgbClr val="FF0000"/>
                </a:solidFill>
              </a:rPr>
              <a:t>هِيَ</a:t>
            </a:r>
            <a:r>
              <a:rPr lang="fa-IR" b="1" dirty="0">
                <a:solidFill>
                  <a:srgbClr val="FF0000"/>
                </a:solidFill>
              </a:rPr>
              <a:t> </a:t>
            </a:r>
            <a:r>
              <a:rPr lang="fa-IR" b="1" dirty="0" err="1">
                <a:solidFill>
                  <a:srgbClr val="FF0000"/>
                </a:solidFill>
              </a:rPr>
              <a:t>بِعَوْرَةٍ</a:t>
            </a:r>
            <a:r>
              <a:rPr lang="fa-IR" b="1" dirty="0">
                <a:solidFill>
                  <a:srgbClr val="FF0000"/>
                </a:solidFill>
              </a:rPr>
              <a:t> </a:t>
            </a:r>
            <a:r>
              <a:rPr lang="fa-IR" b="1" dirty="0" err="1"/>
              <a:t>إِنْ</a:t>
            </a:r>
            <a:r>
              <a:rPr lang="fa-IR" b="1" dirty="0"/>
              <a:t> </a:t>
            </a:r>
            <a:r>
              <a:rPr lang="fa-IR" b="1" dirty="0" err="1"/>
              <a:t>يُريدُونَ</a:t>
            </a:r>
            <a:r>
              <a:rPr lang="fa-IR" b="1" dirty="0"/>
              <a:t> </a:t>
            </a:r>
            <a:r>
              <a:rPr lang="fa-IR" b="1" dirty="0" err="1"/>
              <a:t>إِلاَّ</a:t>
            </a:r>
            <a:r>
              <a:rPr lang="fa-IR" b="1" dirty="0"/>
              <a:t> </a:t>
            </a:r>
            <a:r>
              <a:rPr lang="fa-IR" b="1" dirty="0" err="1"/>
              <a:t>فِرارا</a:t>
            </a:r>
            <a:r>
              <a:rPr lang="fa-IR" b="1" dirty="0"/>
              <a:t> (احزاب/۱۳)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chemeClr val="bg2">
                  <a:lumMod val="90000"/>
                </a:schemeClr>
              </a:buClr>
            </a:pPr>
            <a:r>
              <a:rPr lang="fa-IR" b="1" dirty="0"/>
              <a:t> </a:t>
            </a:r>
            <a:r>
              <a:rPr lang="fa-IR" b="1" dirty="0" err="1"/>
              <a:t>لِيَسْتَأْذِنْكُم</a:t>
            </a:r>
            <a:r>
              <a:rPr lang="fa-IR" b="1" dirty="0"/>
              <a:t>‏ ... </a:t>
            </a:r>
            <a:r>
              <a:rPr lang="fa-IR" b="1" dirty="0" err="1"/>
              <a:t>الَّذينَ</a:t>
            </a:r>
            <a:r>
              <a:rPr lang="fa-IR" b="1" dirty="0"/>
              <a:t> </a:t>
            </a:r>
            <a:r>
              <a:rPr lang="fa-IR" b="1" dirty="0" err="1"/>
              <a:t>لَمْ</a:t>
            </a:r>
            <a:r>
              <a:rPr lang="fa-IR" b="1" dirty="0"/>
              <a:t> </a:t>
            </a:r>
            <a:r>
              <a:rPr lang="fa-IR" b="1" dirty="0" err="1"/>
              <a:t>يَبْلُغُوا</a:t>
            </a:r>
            <a:r>
              <a:rPr lang="fa-IR" b="1" dirty="0"/>
              <a:t> </a:t>
            </a:r>
            <a:r>
              <a:rPr lang="fa-IR" b="1" dirty="0" err="1"/>
              <a:t>الْحُلُمَ</a:t>
            </a:r>
            <a:r>
              <a:rPr lang="fa-IR" b="1" dirty="0"/>
              <a:t> </a:t>
            </a:r>
            <a:r>
              <a:rPr lang="fa-IR" b="1" dirty="0" err="1"/>
              <a:t>مِنْكُمْ</a:t>
            </a:r>
            <a:r>
              <a:rPr lang="fa-IR" b="1" dirty="0"/>
              <a:t> </a:t>
            </a:r>
            <a:r>
              <a:rPr lang="fa-IR" b="1" dirty="0" err="1"/>
              <a:t>ثَلاثَ</a:t>
            </a:r>
            <a:r>
              <a:rPr lang="fa-IR" b="1" dirty="0"/>
              <a:t> </a:t>
            </a:r>
            <a:r>
              <a:rPr lang="fa-IR" b="1" dirty="0" err="1"/>
              <a:t>مَرَّاتٍ</a:t>
            </a:r>
            <a:r>
              <a:rPr lang="fa-IR" b="1" dirty="0"/>
              <a:t> </a:t>
            </a:r>
            <a:r>
              <a:rPr lang="fa-IR" b="1" dirty="0" err="1"/>
              <a:t>مِنْ</a:t>
            </a:r>
            <a:r>
              <a:rPr lang="fa-IR" b="1" dirty="0"/>
              <a:t> </a:t>
            </a:r>
            <a:r>
              <a:rPr lang="fa-IR" b="1" dirty="0" err="1"/>
              <a:t>قَبْلِ</a:t>
            </a:r>
            <a:r>
              <a:rPr lang="fa-IR" b="1" dirty="0"/>
              <a:t> </a:t>
            </a:r>
            <a:r>
              <a:rPr lang="fa-IR" b="1" dirty="0" err="1"/>
              <a:t>صَلاةِ</a:t>
            </a:r>
            <a:r>
              <a:rPr lang="fa-IR" b="1" dirty="0"/>
              <a:t> </a:t>
            </a:r>
            <a:r>
              <a:rPr lang="fa-IR" b="1" dirty="0" err="1"/>
              <a:t>الْفَجْرِ</a:t>
            </a:r>
            <a:r>
              <a:rPr lang="fa-IR" b="1" dirty="0"/>
              <a:t> </a:t>
            </a:r>
            <a:r>
              <a:rPr lang="fa-IR" b="1" dirty="0" err="1"/>
              <a:t>وَ</a:t>
            </a:r>
            <a:r>
              <a:rPr lang="fa-IR" b="1" dirty="0"/>
              <a:t> </a:t>
            </a:r>
            <a:r>
              <a:rPr lang="fa-IR" b="1" dirty="0" err="1"/>
              <a:t>حينَ</a:t>
            </a:r>
            <a:r>
              <a:rPr lang="fa-IR" b="1" dirty="0"/>
              <a:t> </a:t>
            </a:r>
            <a:r>
              <a:rPr lang="fa-IR" b="1" dirty="0" err="1"/>
              <a:t>تَضَعُونَ</a:t>
            </a:r>
            <a:r>
              <a:rPr lang="fa-IR" b="1" dirty="0"/>
              <a:t> </a:t>
            </a:r>
            <a:r>
              <a:rPr lang="fa-IR" b="1" dirty="0" err="1"/>
              <a:t>ثِيابَكُمْ</a:t>
            </a:r>
            <a:r>
              <a:rPr lang="fa-IR" b="1" dirty="0"/>
              <a:t> </a:t>
            </a:r>
            <a:r>
              <a:rPr lang="fa-IR" b="1" dirty="0" err="1"/>
              <a:t>مِنَ</a:t>
            </a:r>
            <a:r>
              <a:rPr lang="fa-IR" b="1" dirty="0"/>
              <a:t> </a:t>
            </a:r>
            <a:r>
              <a:rPr lang="fa-IR" b="1" dirty="0" err="1"/>
              <a:t>الظَّهيرَةِ</a:t>
            </a:r>
            <a:r>
              <a:rPr lang="fa-IR" b="1" dirty="0"/>
              <a:t> </a:t>
            </a:r>
            <a:r>
              <a:rPr lang="fa-IR" b="1" dirty="0" err="1"/>
              <a:t>وَ</a:t>
            </a:r>
            <a:r>
              <a:rPr lang="fa-IR" b="1" dirty="0"/>
              <a:t> </a:t>
            </a:r>
            <a:r>
              <a:rPr lang="fa-IR" b="1" dirty="0" err="1"/>
              <a:t>مِنْ</a:t>
            </a:r>
            <a:r>
              <a:rPr lang="fa-IR" b="1" dirty="0"/>
              <a:t> </a:t>
            </a:r>
            <a:r>
              <a:rPr lang="fa-IR" b="1" dirty="0" err="1"/>
              <a:t>بَعْدِ</a:t>
            </a:r>
            <a:r>
              <a:rPr lang="fa-IR" b="1" dirty="0"/>
              <a:t> </a:t>
            </a:r>
            <a:r>
              <a:rPr lang="fa-IR" b="1" dirty="0" err="1"/>
              <a:t>صَلاةِ</a:t>
            </a:r>
            <a:r>
              <a:rPr lang="fa-IR" b="1" dirty="0"/>
              <a:t> </a:t>
            </a:r>
            <a:r>
              <a:rPr lang="fa-IR" b="1" dirty="0" err="1"/>
              <a:t>الْعِشاءِ</a:t>
            </a:r>
            <a:r>
              <a:rPr lang="fa-IR" b="1" dirty="0"/>
              <a:t> </a:t>
            </a:r>
            <a:r>
              <a:rPr lang="fa-IR" b="1" dirty="0" err="1">
                <a:solidFill>
                  <a:srgbClr val="FF0000"/>
                </a:solidFill>
              </a:rPr>
              <a:t>ثَلاثُ</a:t>
            </a:r>
            <a:r>
              <a:rPr lang="fa-IR" b="1" dirty="0">
                <a:solidFill>
                  <a:srgbClr val="FF0000"/>
                </a:solidFill>
              </a:rPr>
              <a:t> </a:t>
            </a:r>
            <a:r>
              <a:rPr lang="fa-IR" b="1" dirty="0" err="1">
                <a:solidFill>
                  <a:srgbClr val="FF0000"/>
                </a:solidFill>
              </a:rPr>
              <a:t>عَوْراتٍ</a:t>
            </a:r>
            <a:r>
              <a:rPr lang="fa-IR" b="1" dirty="0">
                <a:solidFill>
                  <a:srgbClr val="FF0000"/>
                </a:solidFill>
              </a:rPr>
              <a:t> </a:t>
            </a:r>
            <a:r>
              <a:rPr lang="fa-IR" b="1" dirty="0" err="1">
                <a:solidFill>
                  <a:srgbClr val="FF0000"/>
                </a:solidFill>
              </a:rPr>
              <a:t>لَكُمْ</a:t>
            </a:r>
            <a:r>
              <a:rPr lang="fa-IR" b="1" dirty="0">
                <a:solidFill>
                  <a:srgbClr val="FF0000"/>
                </a:solidFill>
              </a:rPr>
              <a:t> </a:t>
            </a:r>
            <a:r>
              <a:rPr lang="fa-IR" b="1" dirty="0"/>
              <a:t>(نور/۵۸)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a-IR" b="1" dirty="0"/>
              <a:t>3. </a:t>
            </a:r>
            <a:r>
              <a:rPr lang="fa-IR" b="1" dirty="0" err="1"/>
              <a:t>مومنات</a:t>
            </a:r>
            <a:endParaRPr lang="fa-IR" b="1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a-IR" b="1" dirty="0"/>
              <a:t>(33) </a:t>
            </a:r>
            <a:r>
              <a:rPr lang="fa-IR" b="1" dirty="0" err="1"/>
              <a:t>الأحزاب</a:t>
            </a:r>
            <a:r>
              <a:rPr lang="fa-IR" b="1" dirty="0"/>
              <a:t> :  59 </a:t>
            </a:r>
            <a:r>
              <a:rPr lang="fa-IR" b="1" dirty="0" err="1"/>
              <a:t>يا</a:t>
            </a:r>
            <a:r>
              <a:rPr lang="fa-IR" b="1" dirty="0"/>
              <a:t> </a:t>
            </a:r>
            <a:r>
              <a:rPr lang="fa-IR" b="1" dirty="0" err="1"/>
              <a:t>أَيُّهَا</a:t>
            </a:r>
            <a:r>
              <a:rPr lang="fa-IR" b="1" dirty="0"/>
              <a:t> </a:t>
            </a:r>
            <a:r>
              <a:rPr lang="fa-IR" b="1" dirty="0" err="1"/>
              <a:t>النَّبِيُّ</a:t>
            </a:r>
            <a:r>
              <a:rPr lang="fa-IR" b="1" dirty="0"/>
              <a:t> </a:t>
            </a:r>
            <a:r>
              <a:rPr lang="fa-IR" b="1" dirty="0" err="1"/>
              <a:t>قُلْ</a:t>
            </a:r>
            <a:r>
              <a:rPr lang="fa-IR" b="1" dirty="0"/>
              <a:t> </a:t>
            </a:r>
            <a:r>
              <a:rPr lang="fa-IR" b="1" dirty="0" err="1"/>
              <a:t>لِأَزْواجِكَ</a:t>
            </a:r>
            <a:r>
              <a:rPr lang="fa-IR" b="1" dirty="0"/>
              <a:t> </a:t>
            </a:r>
            <a:r>
              <a:rPr lang="fa-IR" b="1" dirty="0" err="1"/>
              <a:t>وَ</a:t>
            </a:r>
            <a:r>
              <a:rPr lang="fa-IR" b="1" dirty="0"/>
              <a:t> </a:t>
            </a:r>
            <a:r>
              <a:rPr lang="fa-IR" b="1" dirty="0" err="1"/>
              <a:t>بَناتِكَ</a:t>
            </a:r>
            <a:r>
              <a:rPr lang="fa-IR" b="1" dirty="0"/>
              <a:t> </a:t>
            </a:r>
            <a:r>
              <a:rPr lang="fa-IR" b="1" dirty="0" err="1"/>
              <a:t>وَ</a:t>
            </a:r>
            <a:r>
              <a:rPr lang="fa-IR" b="1" dirty="0"/>
              <a:t> </a:t>
            </a:r>
            <a:r>
              <a:rPr lang="fa-IR" b="1" dirty="0" err="1"/>
              <a:t>نِساءِ</a:t>
            </a:r>
            <a:r>
              <a:rPr lang="fa-IR" b="1" dirty="0"/>
              <a:t> </a:t>
            </a:r>
            <a:r>
              <a:rPr lang="fa-IR" b="1" dirty="0" err="1"/>
              <a:t>الْمُؤْمِنينَ</a:t>
            </a:r>
            <a:r>
              <a:rPr lang="fa-IR" b="1" dirty="0"/>
              <a:t> </a:t>
            </a:r>
            <a:r>
              <a:rPr lang="fa-IR" b="1" dirty="0" err="1"/>
              <a:t>يُدْنينَ</a:t>
            </a:r>
            <a:r>
              <a:rPr lang="fa-IR" b="1" dirty="0"/>
              <a:t> </a:t>
            </a:r>
            <a:r>
              <a:rPr lang="fa-IR" b="1" dirty="0" err="1"/>
              <a:t>عَلَيْهِنَّ</a:t>
            </a:r>
            <a:r>
              <a:rPr lang="fa-IR" b="1" dirty="0"/>
              <a:t> </a:t>
            </a:r>
            <a:r>
              <a:rPr lang="fa-IR" b="1" dirty="0" err="1"/>
              <a:t>مِنْ</a:t>
            </a:r>
            <a:r>
              <a:rPr lang="fa-IR" b="1" dirty="0"/>
              <a:t> </a:t>
            </a:r>
            <a:r>
              <a:rPr lang="fa-IR" b="1" dirty="0" err="1"/>
              <a:t>جَلاَبِيبِهِنَّ</a:t>
            </a:r>
            <a:r>
              <a:rPr lang="fa-IR" b="1" dirty="0"/>
              <a:t> </a:t>
            </a:r>
            <a:r>
              <a:rPr lang="fa-IR" b="1" dirty="0" err="1"/>
              <a:t>ذلِكَ</a:t>
            </a:r>
            <a:r>
              <a:rPr lang="fa-IR" b="1" dirty="0"/>
              <a:t> </a:t>
            </a:r>
            <a:r>
              <a:rPr lang="fa-IR" b="1" dirty="0" err="1"/>
              <a:t>أَدْنى</a:t>
            </a:r>
            <a:r>
              <a:rPr lang="fa-IR" b="1" dirty="0"/>
              <a:t>‏ </a:t>
            </a:r>
            <a:r>
              <a:rPr lang="fa-IR" b="1" dirty="0" err="1"/>
              <a:t>أَنْ</a:t>
            </a:r>
            <a:r>
              <a:rPr lang="fa-IR" b="1" dirty="0"/>
              <a:t> </a:t>
            </a:r>
            <a:r>
              <a:rPr lang="fa-IR" b="1" dirty="0" err="1"/>
              <a:t>يُعْرَفْنَ</a:t>
            </a:r>
            <a:r>
              <a:rPr lang="fa-IR" b="1" dirty="0"/>
              <a:t> </a:t>
            </a:r>
            <a:r>
              <a:rPr lang="fa-IR" b="1" dirty="0" err="1"/>
              <a:t>فَلا</a:t>
            </a:r>
            <a:r>
              <a:rPr lang="fa-IR" b="1" dirty="0"/>
              <a:t> </a:t>
            </a:r>
            <a:r>
              <a:rPr lang="fa-IR" b="1" dirty="0" err="1"/>
              <a:t>يُؤْذَيْنَ</a:t>
            </a:r>
            <a:r>
              <a:rPr lang="fa-IR" b="1" dirty="0"/>
              <a:t> </a:t>
            </a:r>
            <a:r>
              <a:rPr lang="fa-IR" b="1" dirty="0" err="1"/>
              <a:t>وَ</a:t>
            </a:r>
            <a:r>
              <a:rPr lang="fa-IR" b="1" dirty="0"/>
              <a:t> </a:t>
            </a:r>
            <a:r>
              <a:rPr lang="fa-IR" b="1" dirty="0" err="1"/>
              <a:t>كانَ</a:t>
            </a:r>
            <a:r>
              <a:rPr lang="fa-IR" b="1" dirty="0"/>
              <a:t> </a:t>
            </a:r>
            <a:r>
              <a:rPr lang="fa-IR" b="1" dirty="0" err="1"/>
              <a:t>اللَّهُ</a:t>
            </a:r>
            <a:r>
              <a:rPr lang="fa-IR" b="1" dirty="0"/>
              <a:t> </a:t>
            </a:r>
            <a:r>
              <a:rPr lang="fa-IR" b="1" dirty="0" err="1"/>
              <a:t>غَفُوراً</a:t>
            </a:r>
            <a:r>
              <a:rPr lang="fa-IR" b="1" dirty="0"/>
              <a:t> </a:t>
            </a:r>
            <a:r>
              <a:rPr lang="fa-IR" b="1" dirty="0" err="1"/>
              <a:t>رَحيما</a:t>
            </a:r>
            <a:endParaRPr lang="fa-IR" b="1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a-IR" b="1" dirty="0"/>
              <a:t>۴. آیات قرآن: از آفرینش آدم </a:t>
            </a:r>
            <a:r>
              <a:rPr lang="fa-IR" b="1" dirty="0" err="1"/>
              <a:t>وحوا</a:t>
            </a:r>
            <a:r>
              <a:rPr lang="fa-IR" b="1" dirty="0"/>
              <a:t> مسئله شرم جنسی و لباس مطرح است.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22830"/>
            <a:ext cx="10972800" cy="1202387"/>
          </a:xfrm>
        </p:spPr>
        <p:txBody>
          <a:bodyPr>
            <a:normAutofit/>
          </a:bodyPr>
          <a:lstStyle/>
          <a:p>
            <a:pPr algn="ctr"/>
            <a:r>
              <a:rPr lang="fa-IR" sz="4000" dirty="0">
                <a:solidFill>
                  <a:schemeClr val="accent6">
                    <a:lumMod val="75000"/>
                  </a:schemeClr>
                </a:solidFill>
              </a:rPr>
              <a:t>بخش دوم: در قرآن</a:t>
            </a:r>
            <a:endParaRPr lang="fa-IR" dirty="0"/>
          </a:p>
        </p:txBody>
      </p:sp>
      <p:sp>
        <p:nvSpPr>
          <p:cNvPr id="8" name="Curved Right Arrow 7">
            <a:hlinkClick r:id="rId2" action="ppaction://hlinksldjump"/>
          </p:cNvPr>
          <p:cNvSpPr/>
          <p:nvPr/>
        </p:nvSpPr>
        <p:spPr>
          <a:xfrm>
            <a:off x="47767" y="122830"/>
            <a:ext cx="423080" cy="614149"/>
          </a:xfrm>
          <a:prstGeom prst="curved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794823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19">
      <a:dk1>
        <a:sysClr val="windowText" lastClr="000000"/>
      </a:dk1>
      <a:lt1>
        <a:sysClr val="window" lastClr="FFFFFF"/>
      </a:lt1>
      <a:dk2>
        <a:srgbClr val="000000"/>
      </a:dk2>
      <a:lt2>
        <a:srgbClr val="DEF5FA"/>
      </a:lt2>
      <a:accent1>
        <a:srgbClr val="2DA2BF"/>
      </a:accent1>
      <a:accent2>
        <a:srgbClr val="DA1F28"/>
      </a:accent2>
      <a:accent3>
        <a:srgbClr val="7F7F7F"/>
      </a:accent3>
      <a:accent4>
        <a:srgbClr val="39639D"/>
      </a:accent4>
      <a:accent5>
        <a:srgbClr val="474B78"/>
      </a:accent5>
      <a:accent6>
        <a:srgbClr val="7D3C4A"/>
      </a:accent6>
      <a:hlink>
        <a:srgbClr val="595959"/>
      </a:hlink>
      <a:folHlink>
        <a:srgbClr val="44B9E8"/>
      </a:folHlink>
    </a:clrScheme>
    <a:fontScheme name="Custom 2">
      <a:majorFont>
        <a:latin typeface="Lucida Sans Unicode"/>
        <a:ea typeface=""/>
        <a:cs typeface="B Lotus"/>
      </a:majorFont>
      <a:minorFont>
        <a:latin typeface="Lucida Sans Unicode"/>
        <a:ea typeface=""/>
        <a:cs typeface="B Lotus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2145</TotalTime>
  <Words>6159</Words>
  <Application>Microsoft Office PowerPoint</Application>
  <PresentationFormat>Widescreen</PresentationFormat>
  <Paragraphs>472</Paragraphs>
  <Slides>44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2" baseType="lpstr">
      <vt:lpstr>B Lotus</vt:lpstr>
      <vt:lpstr>IranNastaliq</vt:lpstr>
      <vt:lpstr>Lucida Sans Unicode</vt:lpstr>
      <vt:lpstr>Verdana</vt:lpstr>
      <vt:lpstr>Wingdings</vt:lpstr>
      <vt:lpstr>Wingdings 2</vt:lpstr>
      <vt:lpstr>Wingdings 3</vt:lpstr>
      <vt:lpstr>Concourse</vt:lpstr>
      <vt:lpstr>PowerPoint Presentation</vt:lpstr>
      <vt:lpstr>رَبِّ اشْرَحْ لي‏ صَدْری وَ يَسِّرْ لىِ أَمْرِى وَ احْلُلْ عُقْدَةً مِنْ لِسَانىِ يَفْقَهُواْ قَوْلىِ</vt:lpstr>
      <vt:lpstr>مسأله حجاب: گذشته، حال، آینده</vt:lpstr>
      <vt:lpstr>سیر کلی بحث</vt:lpstr>
      <vt:lpstr>۱. وضعیت حجاب در گذشته</vt:lpstr>
      <vt:lpstr>اشاره‌ای به شبهات برخی معاصرین در انکار این محدوده حجاب سیر کتاب «حجاب شرعی در عصر پیامبر» (ص(</vt:lpstr>
      <vt:lpstr>بخش اول: امکان قانون حجاب  درباره رواج پدیده برهنگی در یک جامعه بشری</vt:lpstr>
      <vt:lpstr>بخش اول: امکان قانون حجاب نقد جزیی: آیا ممکن است عرب جاهلی این چنین بوده باشد؟</vt:lpstr>
      <vt:lpstr>بخش دوم: در قرآن</vt:lpstr>
      <vt:lpstr>بخش دوم: حکم حجاب در قرآن، قانون شرع است، یا صرفاً اشاره به یک قانون عرفی</vt:lpstr>
      <vt:lpstr>بخش سوم: ایجاد اقوال فقهی جدید در قدما!</vt:lpstr>
      <vt:lpstr>تأمل: آیا ممکن است چنین تحریفی 1400 سال ادامه یابد؟</vt:lpstr>
      <vt:lpstr>سیر بحث در بررسی  وضعیت پوشش عرب جاهلی</vt:lpstr>
      <vt:lpstr>وضعیت حجاب در حال حجاب چه اهمیتی دارد که این قدر بحث کنیم؟ (نگاه هویتی تمدنی به حجاب)</vt:lpstr>
      <vt:lpstr>وضعیت حجاب در حال: امروزه دست کم از چند زاویه اهمیت خاص دارد (۱)</vt:lpstr>
      <vt:lpstr>وضعیت حجاب در حال: امروزه دست کم از چند زاویه اهمیت خاص دارد (۲)</vt:lpstr>
      <vt:lpstr> برهنگی و انقلاب جنسی: بزرگترین دستاورد شیطان از زمان خلقت آدم!</vt:lpstr>
      <vt:lpstr>وضعیت حجاب در حال: امروزه دست کم از چند زاویه اهمیت خاص دارد (۳)</vt:lpstr>
      <vt:lpstr>وضعیت حجاب در آینده</vt:lpstr>
      <vt:lpstr>وضعیت حجاب در آینده: الف. در افق فرهنگ و کنشگران</vt:lpstr>
      <vt:lpstr>وضعیت حجاب در آینده: الف. در افق فرهنگ و کنشگران</vt:lpstr>
      <vt:lpstr>وضعیت حجاب در آینده ب. در افق ساختارها (قوانین): فهم صحیح از ماهیت قانون و قانون‌گذاری در این عرصه</vt:lpstr>
      <vt:lpstr>1. بیان مساله (حجاب در افق قانون)</vt:lpstr>
      <vt:lpstr>۲. میدان بازی  (مقلد فرهنگ غرب باشیم، یا خودمان تشخیص دهیم؟!)</vt:lpstr>
      <vt:lpstr>۳. اصطلاحات بحث (قانون، اعتبار)</vt:lpstr>
      <vt:lpstr>۴. چگونگی وضع (و نقد) قانون اعتباری</vt:lpstr>
      <vt:lpstr>ادامه اصطلاحات بحث: قانون حقوقی</vt:lpstr>
      <vt:lpstr>۵. راه نقد یک قانون حقوقی (1)</vt:lpstr>
      <vt:lpstr>راه نقد یک قانون حقوقی (2)</vt:lpstr>
      <vt:lpstr>1. معیار و مبنای «حق» و «قانون» در جامعه</vt:lpstr>
      <vt:lpstr>2. بررسی دیدگاه اول «حق آزادی» (1)</vt:lpstr>
      <vt:lpstr>بررسی دیدگاه اول «حق آزادی» (2)</vt:lpstr>
      <vt:lpstr>بررسی دیدگاه اول «حق آزادی» (3)</vt:lpstr>
      <vt:lpstr>3. بررسی دیدگاه دوم: مبانی بحث از «حقوق بشر»</vt:lpstr>
      <vt:lpstr>ارزش انسان (مایه تمایز انسان که او را ذی‌حق می‌کند)</vt:lpstr>
      <vt:lpstr>مبنای حق و قانون در منطق خداباور</vt:lpstr>
      <vt:lpstr>تبدیل به قانون شدن حکم حجاب در جامعه اسلامی (دلیل)</vt:lpstr>
      <vt:lpstr>تبصره: مبنای دین برای مقام اجرای احکام شریعت </vt:lpstr>
      <vt:lpstr>تبدیل به قانون شدن حکم حجاب در جامعه اسلامی (اقتضاءات)</vt:lpstr>
      <vt:lpstr>ادامه اصطلاحات بحث: قانون مدنی و قانون کیفری</vt:lpstr>
      <vt:lpstr>وضعیت حجاب در آینده ج. در افق واقعیت عینی</vt:lpstr>
      <vt:lpstr>جمع‌بندی</vt:lpstr>
      <vt:lpstr>و آخر دعوانا أن الحمد لله ربّ العالمین</vt:lpstr>
      <vt:lpstr>حجاب‌پژوهی  1. پوشش در زمان پیامبر 2. پژوهش‌های فقهی حجاب 3. مروری بر مطالعات حجاب ویراستار علمی: محمد عشایری منفرد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IT</cp:lastModifiedBy>
  <cp:revision>244</cp:revision>
  <dcterms:created xsi:type="dcterms:W3CDTF">2018-03-13T14:12:44Z</dcterms:created>
  <dcterms:modified xsi:type="dcterms:W3CDTF">2023-10-21T11:20:41Z</dcterms:modified>
</cp:coreProperties>
</file>